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57" r:id="rId4"/>
    <p:sldId id="259" r:id="rId5"/>
    <p:sldId id="260" r:id="rId6"/>
    <p:sldId id="263" r:id="rId7"/>
    <p:sldId id="264" r:id="rId8"/>
    <p:sldId id="265" r:id="rId9"/>
    <p:sldId id="267" r:id="rId10"/>
    <p:sldId id="261" r:id="rId11"/>
    <p:sldId id="266" r:id="rId12"/>
    <p:sldId id="270" r:id="rId13"/>
    <p:sldId id="268" r:id="rId14"/>
    <p:sldId id="269"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5" d="100"/>
          <a:sy n="65" d="100"/>
        </p:scale>
        <p:origin x="-9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C6C7722-CFB6-46E5-8717-FAA2089F8196}" type="datetimeFigureOut">
              <a:rPr lang="ru-RU" smtClean="0"/>
              <a:pPr/>
              <a:t>29.01.2012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79200F7-3C7E-4014-98EB-CA24D571D72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6C7722-CFB6-46E5-8717-FAA2089F8196}" type="datetimeFigureOut">
              <a:rPr lang="ru-RU" smtClean="0"/>
              <a:pPr/>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9200F7-3C7E-4014-98EB-CA24D571D7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6C7722-CFB6-46E5-8717-FAA2089F8196}" type="datetimeFigureOut">
              <a:rPr lang="ru-RU" smtClean="0"/>
              <a:pPr/>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9200F7-3C7E-4014-98EB-CA24D571D7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C6C7722-CFB6-46E5-8717-FAA2089F8196}" type="datetimeFigureOut">
              <a:rPr lang="ru-RU" smtClean="0"/>
              <a:pPr/>
              <a:t>29.01.2012</a:t>
            </a:fld>
            <a:endParaRPr lang="ru-RU"/>
          </a:p>
        </p:txBody>
      </p:sp>
      <p:sp>
        <p:nvSpPr>
          <p:cNvPr id="9" name="Номер слайда 8"/>
          <p:cNvSpPr>
            <a:spLocks noGrp="1"/>
          </p:cNvSpPr>
          <p:nvPr>
            <p:ph type="sldNum" sz="quarter" idx="15"/>
          </p:nvPr>
        </p:nvSpPr>
        <p:spPr/>
        <p:txBody>
          <a:bodyPr rtlCol="0"/>
          <a:lstStyle/>
          <a:p>
            <a:fld id="{779200F7-3C7E-4014-98EB-CA24D571D72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C6C7722-CFB6-46E5-8717-FAA2089F8196}" type="datetimeFigureOut">
              <a:rPr lang="ru-RU" smtClean="0"/>
              <a:pPr/>
              <a:t>29.01.2012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79200F7-3C7E-4014-98EB-CA24D571D72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C6C7722-CFB6-46E5-8717-FAA2089F8196}" type="datetimeFigureOut">
              <a:rPr lang="ru-RU" smtClean="0"/>
              <a:pPr/>
              <a:t>29.01.2012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9200F7-3C7E-4014-98EB-CA24D571D72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C6C7722-CFB6-46E5-8717-FAA2089F8196}" type="datetimeFigureOut">
              <a:rPr lang="ru-RU" smtClean="0"/>
              <a:pPr/>
              <a:t>29.01.2012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9200F7-3C7E-4014-98EB-CA24D571D72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C6C7722-CFB6-46E5-8717-FAA2089F8196}" type="datetimeFigureOut">
              <a:rPr lang="ru-RU" smtClean="0"/>
              <a:pPr/>
              <a:t>29.01.2012</a:t>
            </a:fld>
            <a:endParaRPr lang="ru-RU"/>
          </a:p>
        </p:txBody>
      </p:sp>
      <p:sp>
        <p:nvSpPr>
          <p:cNvPr id="7" name="Номер слайда 6"/>
          <p:cNvSpPr>
            <a:spLocks noGrp="1"/>
          </p:cNvSpPr>
          <p:nvPr>
            <p:ph type="sldNum" sz="quarter" idx="11"/>
          </p:nvPr>
        </p:nvSpPr>
        <p:spPr/>
        <p:txBody>
          <a:bodyPr rtlCol="0"/>
          <a:lstStyle/>
          <a:p>
            <a:fld id="{779200F7-3C7E-4014-98EB-CA24D571D72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6C7722-CFB6-46E5-8717-FAA2089F8196}" type="datetimeFigureOut">
              <a:rPr lang="ru-RU" smtClean="0"/>
              <a:pPr/>
              <a:t>29.01.2012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9200F7-3C7E-4014-98EB-CA24D571D7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C6C7722-CFB6-46E5-8717-FAA2089F8196}" type="datetimeFigureOut">
              <a:rPr lang="ru-RU" smtClean="0"/>
              <a:pPr/>
              <a:t>29.01.2012</a:t>
            </a:fld>
            <a:endParaRPr lang="ru-RU"/>
          </a:p>
        </p:txBody>
      </p:sp>
      <p:sp>
        <p:nvSpPr>
          <p:cNvPr id="22" name="Номер слайда 21"/>
          <p:cNvSpPr>
            <a:spLocks noGrp="1"/>
          </p:cNvSpPr>
          <p:nvPr>
            <p:ph type="sldNum" sz="quarter" idx="15"/>
          </p:nvPr>
        </p:nvSpPr>
        <p:spPr/>
        <p:txBody>
          <a:bodyPr rtlCol="0"/>
          <a:lstStyle/>
          <a:p>
            <a:fld id="{779200F7-3C7E-4014-98EB-CA24D571D72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C6C7722-CFB6-46E5-8717-FAA2089F8196}" type="datetimeFigureOut">
              <a:rPr lang="ru-RU" smtClean="0"/>
              <a:pPr/>
              <a:t>29.01.2012</a:t>
            </a:fld>
            <a:endParaRPr lang="ru-RU"/>
          </a:p>
        </p:txBody>
      </p:sp>
      <p:sp>
        <p:nvSpPr>
          <p:cNvPr id="18" name="Номер слайда 17"/>
          <p:cNvSpPr>
            <a:spLocks noGrp="1"/>
          </p:cNvSpPr>
          <p:nvPr>
            <p:ph type="sldNum" sz="quarter" idx="11"/>
          </p:nvPr>
        </p:nvSpPr>
        <p:spPr/>
        <p:txBody>
          <a:bodyPr rtlCol="0"/>
          <a:lstStyle/>
          <a:p>
            <a:fld id="{779200F7-3C7E-4014-98EB-CA24D571D72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6C7722-CFB6-46E5-8717-FAA2089F8196}" type="datetimeFigureOut">
              <a:rPr lang="ru-RU" smtClean="0"/>
              <a:pPr/>
              <a:t>29.01.2012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79200F7-3C7E-4014-98EB-CA24D571D72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titian.ru/titian-portraits/tizian2.php"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Портрет - аппликация.</a:t>
            </a:r>
            <a:endParaRPr lang="ru-RU" dirty="0"/>
          </a:p>
        </p:txBody>
      </p:sp>
      <p:sp>
        <p:nvSpPr>
          <p:cNvPr id="3" name="Подзаголовок 2"/>
          <p:cNvSpPr>
            <a:spLocks noGrp="1"/>
          </p:cNvSpPr>
          <p:nvPr>
            <p:ph type="subTitle" idx="1"/>
          </p:nvPr>
        </p:nvSpPr>
        <p:spPr/>
        <p:txBody>
          <a:bodyPr/>
          <a:lstStyle/>
          <a:p>
            <a:r>
              <a:rPr lang="ru-RU" dirty="0" smtClean="0"/>
              <a:t>Муниципальное казенное учреждение средняя общеобразовательная школа №11 г. Нижнеудинск Учитель </a:t>
            </a:r>
            <a:r>
              <a:rPr lang="ru-RU" dirty="0" smtClean="0"/>
              <a:t>ИЗО и </a:t>
            </a:r>
            <a:r>
              <a:rPr lang="ru-RU" dirty="0" smtClean="0"/>
              <a:t>черчения  </a:t>
            </a:r>
            <a:r>
              <a:rPr lang="ru-RU" dirty="0" err="1" smtClean="0"/>
              <a:t>Царенкова</a:t>
            </a:r>
            <a:r>
              <a:rPr lang="ru-RU" dirty="0" smtClean="0"/>
              <a:t> Татьяна Витальевна</a:t>
            </a:r>
            <a:endParaRPr lang="ru-RU" dirty="0"/>
          </a:p>
        </p:txBody>
      </p:sp>
      <p:pic>
        <p:nvPicPr>
          <p:cNvPr id="5" name="Рисунок 4" descr="2987741792_cd016edf4c.jpg"/>
          <p:cNvPicPr>
            <a:picLocks noChangeAspect="1"/>
          </p:cNvPicPr>
          <p:nvPr/>
        </p:nvPicPr>
        <p:blipFill>
          <a:blip r:embed="rId2" cstate="print"/>
          <a:stretch>
            <a:fillRect/>
          </a:stretch>
        </p:blipFill>
        <p:spPr>
          <a:xfrm>
            <a:off x="3203848" y="404664"/>
            <a:ext cx="3456384" cy="38884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Важнейшая особенность портрета - </a:t>
            </a:r>
            <a:endParaRPr lang="ru-RU" dirty="0"/>
          </a:p>
        </p:txBody>
      </p:sp>
      <p:sp>
        <p:nvSpPr>
          <p:cNvPr id="3" name="Содержимое 2"/>
          <p:cNvSpPr>
            <a:spLocks noGrp="1"/>
          </p:cNvSpPr>
          <p:nvPr>
            <p:ph sz="quarter" idx="1"/>
          </p:nvPr>
        </p:nvSpPr>
        <p:spPr>
          <a:xfrm>
            <a:off x="1547664" y="1600200"/>
            <a:ext cx="6377136" cy="892696"/>
          </a:xfrm>
        </p:spPr>
        <p:txBody>
          <a:bodyPr/>
          <a:lstStyle/>
          <a:p>
            <a:r>
              <a:rPr lang="ru-RU" dirty="0" smtClean="0"/>
              <a:t>сходство изображения с оригиналом</a:t>
            </a:r>
            <a:endParaRPr lang="ru-RU" dirty="0"/>
          </a:p>
        </p:txBody>
      </p:sp>
      <p:sp>
        <p:nvSpPr>
          <p:cNvPr id="5" name="TextBox 4"/>
          <p:cNvSpPr txBox="1"/>
          <p:nvPr/>
        </p:nvSpPr>
        <p:spPr>
          <a:xfrm>
            <a:off x="1691680" y="3501008"/>
            <a:ext cx="5328592" cy="369332"/>
          </a:xfrm>
          <a:prstGeom prst="rect">
            <a:avLst/>
          </a:prstGeom>
          <a:noFill/>
        </p:spPr>
        <p:txBody>
          <a:bodyPr wrap="square" rtlCol="0">
            <a:spAutoFit/>
          </a:bodyPr>
          <a:lstStyle/>
          <a:p>
            <a:r>
              <a:rPr lang="ru-RU" b="1" dirty="0" smtClean="0"/>
              <a:t>не только ВНЕШНЕЕ, но и ВНУТРЕННЕЕ</a:t>
            </a:r>
            <a:endParaRPr lang="ru-RU"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i="1" u="sng" dirty="0" smtClean="0"/>
              <a:t>Анализ  портрета</a:t>
            </a:r>
            <a:endParaRPr lang="ru-RU" dirty="0"/>
          </a:p>
        </p:txBody>
      </p:sp>
      <p:sp>
        <p:nvSpPr>
          <p:cNvPr id="3" name="Содержимое 2"/>
          <p:cNvSpPr>
            <a:spLocks noGrp="1"/>
          </p:cNvSpPr>
          <p:nvPr>
            <p:ph sz="quarter" idx="1"/>
          </p:nvPr>
        </p:nvSpPr>
        <p:spPr/>
        <p:txBody>
          <a:bodyPr/>
          <a:lstStyle/>
          <a:p>
            <a:r>
              <a:rPr lang="ru-RU" b="1" dirty="0" smtClean="0"/>
              <a:t>1.Вид искусства, к которому относится портрет.(живопись, графика, скульптура)</a:t>
            </a:r>
            <a:endParaRPr lang="ru-RU" dirty="0" smtClean="0"/>
          </a:p>
          <a:p>
            <a:r>
              <a:rPr lang="ru-RU" b="1" dirty="0" smtClean="0"/>
              <a:t>2. Вид портрета по количеству персонажей. (индивидуальный, двойной, групповой)</a:t>
            </a:r>
            <a:endParaRPr lang="ru-RU" dirty="0" smtClean="0"/>
          </a:p>
          <a:p>
            <a:r>
              <a:rPr lang="ru-RU" b="1" dirty="0" smtClean="0"/>
              <a:t>       3. Персонажи портрета. (мужчина, женщина, дети, смешанный)</a:t>
            </a:r>
            <a:endParaRPr lang="ru-RU" dirty="0" smtClean="0"/>
          </a:p>
          <a:p>
            <a:r>
              <a:rPr lang="ru-RU" b="1" dirty="0" smtClean="0"/>
              <a:t>       4. Как расположен персонаж на портрете. ( в полный рост, по колено, по пояс, по грудь, голова)</a:t>
            </a:r>
            <a:endParaRPr lang="ru-RU" dirty="0" smtClean="0"/>
          </a:p>
          <a:p>
            <a:r>
              <a:rPr lang="ru-RU" b="1" dirty="0" smtClean="0"/>
              <a:t>       5.Разворот головы персонажа.(в «фас», в три четверти, в профиль</a:t>
            </a:r>
            <a:r>
              <a:rPr lang="ru-RU" dirty="0" smtClean="0"/>
              <a:t>)</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a:cs typeface="Times New Roman"/>
              </a:rPr>
              <a:t>I</a:t>
            </a:r>
            <a:r>
              <a:rPr lang="ru-RU" dirty="0" smtClean="0">
                <a:latin typeface="Times New Roman"/>
                <a:cs typeface="Times New Roman"/>
              </a:rPr>
              <a:t> вариант                                </a:t>
            </a:r>
            <a:r>
              <a:rPr lang="en-US" dirty="0" smtClean="0">
                <a:latin typeface="Times New Roman"/>
                <a:cs typeface="Times New Roman"/>
              </a:rPr>
              <a:t>II</a:t>
            </a:r>
            <a:r>
              <a:rPr lang="ru-RU" dirty="0" smtClean="0">
                <a:latin typeface="Times New Roman"/>
                <a:cs typeface="Times New Roman"/>
              </a:rPr>
              <a:t> вариант</a:t>
            </a:r>
            <a:endParaRPr lang="ru-RU" dirty="0"/>
          </a:p>
        </p:txBody>
      </p:sp>
      <p:pic>
        <p:nvPicPr>
          <p:cNvPr id="6" name="Содержимое 5" descr="0211.jpg"/>
          <p:cNvPicPr>
            <a:picLocks noGrp="1" noChangeAspect="1"/>
          </p:cNvPicPr>
          <p:nvPr>
            <p:ph sz="quarter" idx="1"/>
          </p:nvPr>
        </p:nvPicPr>
        <p:blipFill>
          <a:blip r:embed="rId2" cstate="print"/>
          <a:stretch>
            <a:fillRect/>
          </a:stretch>
        </p:blipFill>
        <p:spPr>
          <a:xfrm>
            <a:off x="611560" y="1484784"/>
            <a:ext cx="3520477" cy="4873625"/>
          </a:xfrm>
        </p:spPr>
      </p:pic>
      <p:pic>
        <p:nvPicPr>
          <p:cNvPr id="7" name="Рисунок 6" descr="53231992_488pxDiego_VelGzquez_028.jpg"/>
          <p:cNvPicPr>
            <a:picLocks noChangeAspect="1"/>
          </p:cNvPicPr>
          <p:nvPr/>
        </p:nvPicPr>
        <p:blipFill>
          <a:blip r:embed="rId3" cstate="print"/>
          <a:stretch>
            <a:fillRect/>
          </a:stretch>
        </p:blipFill>
        <p:spPr>
          <a:xfrm>
            <a:off x="4427984" y="1556792"/>
            <a:ext cx="3908197" cy="479715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Эмоции</a:t>
            </a:r>
            <a:endParaRPr lang="ru-RU" dirty="0"/>
          </a:p>
        </p:txBody>
      </p:sp>
      <p:pic>
        <p:nvPicPr>
          <p:cNvPr id="4" name="i-main-pic" descr="Картинка 71 из 1885"/>
          <p:cNvPicPr>
            <a:picLocks noGrp="1" noChangeAspect="1" noChangeArrowheads="1"/>
          </p:cNvPicPr>
          <p:nvPr>
            <p:ph sz="quarter" idx="1"/>
          </p:nvPr>
        </p:nvPicPr>
        <p:blipFill>
          <a:blip r:embed="rId2" cstate="print"/>
          <a:srcRect/>
          <a:stretch>
            <a:fillRect/>
          </a:stretch>
        </p:blipFill>
        <p:spPr bwMode="auto">
          <a:xfrm>
            <a:off x="539552" y="1988840"/>
            <a:ext cx="7776864" cy="3888432"/>
          </a:xfrm>
          <a:prstGeom prst="rect">
            <a:avLst/>
          </a:prstGeom>
          <a:noFill/>
          <a:ln w="9525">
            <a:noFill/>
            <a:miter lim="800000"/>
            <a:headEnd/>
            <a:tailEnd/>
          </a:ln>
        </p:spPr>
      </p:pic>
      <p:sp>
        <p:nvSpPr>
          <p:cNvPr id="5" name="TextBox 4"/>
          <p:cNvSpPr txBox="1"/>
          <p:nvPr/>
        </p:nvSpPr>
        <p:spPr>
          <a:xfrm>
            <a:off x="1691680" y="6309320"/>
            <a:ext cx="4813690" cy="369332"/>
          </a:xfrm>
          <a:prstGeom prst="rect">
            <a:avLst/>
          </a:prstGeom>
          <a:noFill/>
        </p:spPr>
        <p:txBody>
          <a:bodyPr wrap="none" rtlCol="0">
            <a:spAutoFit/>
          </a:bodyPr>
          <a:lstStyle/>
          <a:p>
            <a:r>
              <a:rPr lang="ru-RU" b="1" dirty="0" smtClean="0"/>
              <a:t>РАЗНОЕ ВЫРАЖЕНИЕ ЛИЦА ЧЕЛОВЕКА</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t>Методическая таблица: </a:t>
            </a:r>
            <a:r>
              <a:rPr lang="ru-RU" sz="2800" b="1" dirty="0" smtClean="0">
                <a:solidFill>
                  <a:srgbClr val="FF0066"/>
                </a:solidFill>
              </a:rPr>
              <a:t>«</a:t>
            </a:r>
            <a:r>
              <a:rPr lang="ru-RU" sz="3600" b="1" dirty="0" smtClean="0">
                <a:solidFill>
                  <a:srgbClr val="FF0066"/>
                </a:solidFill>
              </a:rPr>
              <a:t>МИМИКА»</a:t>
            </a:r>
            <a:endParaRPr lang="ru-RU" dirty="0"/>
          </a:p>
        </p:txBody>
      </p:sp>
      <p:pic>
        <p:nvPicPr>
          <p:cNvPr id="4" name="i-main-pic" descr="Картинка 134 из 1774"/>
          <p:cNvPicPr>
            <a:picLocks noGrp="1" noChangeAspect="1" noChangeArrowheads="1"/>
          </p:cNvPicPr>
          <p:nvPr>
            <p:ph sz="quarter" idx="1"/>
          </p:nvPr>
        </p:nvPicPr>
        <p:blipFill>
          <a:blip r:embed="rId2" cstate="print"/>
          <a:srcRect b="13120"/>
          <a:stretch>
            <a:fillRect/>
          </a:stretch>
        </p:blipFill>
        <p:spPr>
          <a:xfrm>
            <a:off x="251520" y="1556792"/>
            <a:ext cx="8568952" cy="4787477"/>
          </a:xfrm>
          <a:noFill/>
        </p:spPr>
      </p:pic>
      <p:sp>
        <p:nvSpPr>
          <p:cNvPr id="5" name="TextBox 4"/>
          <p:cNvSpPr txBox="1"/>
          <p:nvPr/>
        </p:nvSpPr>
        <p:spPr>
          <a:xfrm>
            <a:off x="395536" y="3861048"/>
            <a:ext cx="1944216" cy="369332"/>
          </a:xfrm>
          <a:prstGeom prst="rect">
            <a:avLst/>
          </a:prstGeom>
          <a:noFill/>
        </p:spPr>
        <p:txBody>
          <a:bodyPr wrap="square" rtlCol="0">
            <a:spAutoFit/>
          </a:bodyPr>
          <a:lstStyle/>
          <a:p>
            <a:pPr>
              <a:spcBef>
                <a:spcPct val="50000"/>
              </a:spcBef>
            </a:pPr>
            <a:r>
              <a:rPr lang="ru-RU" b="1" dirty="0" smtClean="0"/>
              <a:t>1)</a:t>
            </a:r>
            <a:r>
              <a:rPr lang="ru-RU" dirty="0" smtClean="0"/>
              <a:t> </a:t>
            </a:r>
            <a:r>
              <a:rPr lang="ru-RU" b="1" dirty="0" smtClean="0"/>
              <a:t>– спокойное</a:t>
            </a:r>
            <a:endParaRPr lang="ru-RU" b="1" dirty="0"/>
          </a:p>
        </p:txBody>
      </p:sp>
      <p:sp>
        <p:nvSpPr>
          <p:cNvPr id="6" name="TextBox 5"/>
          <p:cNvSpPr txBox="1"/>
          <p:nvPr/>
        </p:nvSpPr>
        <p:spPr>
          <a:xfrm>
            <a:off x="2627784" y="3861048"/>
            <a:ext cx="1800200" cy="369332"/>
          </a:xfrm>
          <a:prstGeom prst="rect">
            <a:avLst/>
          </a:prstGeom>
          <a:noFill/>
        </p:spPr>
        <p:txBody>
          <a:bodyPr wrap="square" rtlCol="0">
            <a:spAutoFit/>
          </a:bodyPr>
          <a:lstStyle/>
          <a:p>
            <a:r>
              <a:rPr lang="ru-RU" b="1" dirty="0" smtClean="0"/>
              <a:t>2) – внимание</a:t>
            </a:r>
            <a:endParaRPr lang="ru-RU" b="1" dirty="0"/>
          </a:p>
        </p:txBody>
      </p:sp>
      <p:sp>
        <p:nvSpPr>
          <p:cNvPr id="7" name="TextBox 6"/>
          <p:cNvSpPr txBox="1"/>
          <p:nvPr/>
        </p:nvSpPr>
        <p:spPr>
          <a:xfrm>
            <a:off x="4644008" y="3861048"/>
            <a:ext cx="2448272" cy="369332"/>
          </a:xfrm>
          <a:prstGeom prst="rect">
            <a:avLst/>
          </a:prstGeom>
          <a:noFill/>
        </p:spPr>
        <p:txBody>
          <a:bodyPr wrap="square" rtlCol="0">
            <a:spAutoFit/>
          </a:bodyPr>
          <a:lstStyle/>
          <a:p>
            <a:r>
              <a:rPr lang="ru-RU" b="1" dirty="0" smtClean="0"/>
              <a:t>3) – размышление</a:t>
            </a:r>
            <a:endParaRPr lang="ru-RU" b="1" dirty="0"/>
          </a:p>
        </p:txBody>
      </p:sp>
      <p:sp>
        <p:nvSpPr>
          <p:cNvPr id="8" name="TextBox 7"/>
          <p:cNvSpPr txBox="1"/>
          <p:nvPr/>
        </p:nvSpPr>
        <p:spPr>
          <a:xfrm>
            <a:off x="7308304" y="3861048"/>
            <a:ext cx="1199559" cy="369332"/>
          </a:xfrm>
          <a:prstGeom prst="rect">
            <a:avLst/>
          </a:prstGeom>
          <a:noFill/>
        </p:spPr>
        <p:txBody>
          <a:bodyPr wrap="square" rtlCol="0">
            <a:spAutoFit/>
          </a:bodyPr>
          <a:lstStyle/>
          <a:p>
            <a:r>
              <a:rPr lang="ru-RU" b="1" dirty="0" smtClean="0"/>
              <a:t>4) – смех</a:t>
            </a:r>
            <a:endParaRPr lang="ru-RU" b="1" dirty="0"/>
          </a:p>
        </p:txBody>
      </p:sp>
      <p:sp>
        <p:nvSpPr>
          <p:cNvPr id="9" name="TextBox 8"/>
          <p:cNvSpPr txBox="1"/>
          <p:nvPr/>
        </p:nvSpPr>
        <p:spPr>
          <a:xfrm>
            <a:off x="395536" y="6309320"/>
            <a:ext cx="1932972" cy="369332"/>
          </a:xfrm>
          <a:prstGeom prst="rect">
            <a:avLst/>
          </a:prstGeom>
          <a:noFill/>
        </p:spPr>
        <p:txBody>
          <a:bodyPr wrap="square" rtlCol="0">
            <a:spAutoFit/>
          </a:bodyPr>
          <a:lstStyle/>
          <a:p>
            <a:r>
              <a:rPr lang="ru-RU" b="1" dirty="0" smtClean="0"/>
              <a:t>5) – улыбка</a:t>
            </a:r>
            <a:endParaRPr lang="ru-RU" b="1" dirty="0"/>
          </a:p>
        </p:txBody>
      </p:sp>
      <p:sp>
        <p:nvSpPr>
          <p:cNvPr id="10" name="TextBox 9"/>
          <p:cNvSpPr txBox="1"/>
          <p:nvPr/>
        </p:nvSpPr>
        <p:spPr>
          <a:xfrm>
            <a:off x="2483768" y="6309320"/>
            <a:ext cx="1819735" cy="369332"/>
          </a:xfrm>
          <a:prstGeom prst="rect">
            <a:avLst/>
          </a:prstGeom>
          <a:noFill/>
        </p:spPr>
        <p:txBody>
          <a:bodyPr wrap="square" rtlCol="0">
            <a:spAutoFit/>
          </a:bodyPr>
          <a:lstStyle/>
          <a:p>
            <a:r>
              <a:rPr lang="ru-RU" b="1" dirty="0" smtClean="0"/>
              <a:t>6) – печаль</a:t>
            </a:r>
            <a:endParaRPr lang="ru-RU" b="1" dirty="0"/>
          </a:p>
        </p:txBody>
      </p:sp>
      <p:sp>
        <p:nvSpPr>
          <p:cNvPr id="11" name="TextBox 10"/>
          <p:cNvSpPr txBox="1"/>
          <p:nvPr/>
        </p:nvSpPr>
        <p:spPr>
          <a:xfrm>
            <a:off x="5220072" y="6525344"/>
            <a:ext cx="184731" cy="369332"/>
          </a:xfrm>
          <a:prstGeom prst="rect">
            <a:avLst/>
          </a:prstGeom>
          <a:noFill/>
        </p:spPr>
        <p:txBody>
          <a:bodyPr wrap="none" rtlCol="0">
            <a:spAutoFit/>
          </a:bodyPr>
          <a:lstStyle/>
          <a:p>
            <a:endParaRPr lang="ru-RU" dirty="0"/>
          </a:p>
        </p:txBody>
      </p:sp>
      <p:sp>
        <p:nvSpPr>
          <p:cNvPr id="12" name="Text Box 14"/>
          <p:cNvSpPr txBox="1">
            <a:spLocks noChangeArrowheads="1"/>
          </p:cNvSpPr>
          <p:nvPr/>
        </p:nvSpPr>
        <p:spPr bwMode="auto">
          <a:xfrm>
            <a:off x="5003800" y="6308725"/>
            <a:ext cx="1184275" cy="366713"/>
          </a:xfrm>
          <a:prstGeom prst="rect">
            <a:avLst/>
          </a:prstGeom>
          <a:noFill/>
          <a:ln w="9525">
            <a:noFill/>
            <a:miter lim="800000"/>
            <a:headEnd/>
            <a:tailEnd/>
          </a:ln>
        </p:spPr>
        <p:txBody>
          <a:bodyPr wrap="none">
            <a:spAutoFit/>
          </a:bodyPr>
          <a:lstStyle/>
          <a:p>
            <a:r>
              <a:rPr lang="ru-RU" b="1" dirty="0"/>
              <a:t>7) – ужас</a:t>
            </a:r>
          </a:p>
        </p:txBody>
      </p:sp>
      <p:sp>
        <p:nvSpPr>
          <p:cNvPr id="13" name="TextBox 12"/>
          <p:cNvSpPr txBox="1"/>
          <p:nvPr/>
        </p:nvSpPr>
        <p:spPr>
          <a:xfrm>
            <a:off x="7092280" y="6309320"/>
            <a:ext cx="1440160" cy="369332"/>
          </a:xfrm>
          <a:prstGeom prst="rect">
            <a:avLst/>
          </a:prstGeom>
          <a:noFill/>
        </p:spPr>
        <p:txBody>
          <a:bodyPr wrap="square" rtlCol="0">
            <a:spAutoFit/>
          </a:bodyPr>
          <a:lstStyle/>
          <a:p>
            <a:r>
              <a:rPr lang="ru-RU" b="1" dirty="0" smtClean="0"/>
              <a:t>8) - плач</a:t>
            </a:r>
            <a:endParaRPr lang="ru-RU"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2000" fill="hold"/>
                                        <p:tgtEl>
                                          <p:spTgt spid="7"/>
                                        </p:tgtEl>
                                        <p:attrNameLst>
                                          <p:attrName>ppt_x</p:attrName>
                                        </p:attrNameLst>
                                      </p:cBhvr>
                                      <p:tavLst>
                                        <p:tav tm="0">
                                          <p:val>
                                            <p:strVal val="#ppt_x"/>
                                          </p:val>
                                        </p:tav>
                                        <p:tav tm="100000">
                                          <p:val>
                                            <p:strVal val="#ppt_x"/>
                                          </p:val>
                                        </p:tav>
                                      </p:tavLst>
                                    </p:anim>
                                    <p:anim calcmode="lin" valueType="num">
                                      <p:cBhvr additive="base">
                                        <p:cTn id="26"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ppt_x"/>
                                          </p:val>
                                        </p:tav>
                                        <p:tav tm="100000">
                                          <p:val>
                                            <p:strVal val="#ppt_x"/>
                                          </p:val>
                                        </p:tav>
                                      </p:tavLst>
                                    </p:anim>
                                    <p:anim calcmode="lin" valueType="num">
                                      <p:cBhvr additive="base">
                                        <p:cTn id="3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ppt_x"/>
                                          </p:val>
                                        </p:tav>
                                        <p:tav tm="100000">
                                          <p:val>
                                            <p:strVal val="#ppt_x"/>
                                          </p:val>
                                        </p:tav>
                                      </p:tavLst>
                                    </p:anim>
                                    <p:anim calcmode="lin" valueType="num">
                                      <p:cBhvr additive="base">
                                        <p:cTn id="3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2000" fill="hold"/>
                                        <p:tgtEl>
                                          <p:spTgt spid="10"/>
                                        </p:tgtEl>
                                        <p:attrNameLst>
                                          <p:attrName>ppt_x</p:attrName>
                                        </p:attrNameLst>
                                      </p:cBhvr>
                                      <p:tavLst>
                                        <p:tav tm="0">
                                          <p:val>
                                            <p:strVal val="#ppt_x"/>
                                          </p:val>
                                        </p:tav>
                                        <p:tav tm="100000">
                                          <p:val>
                                            <p:strVal val="#ppt_x"/>
                                          </p:val>
                                        </p:tav>
                                      </p:tavLst>
                                    </p:anim>
                                    <p:anim calcmode="lin" valueType="num">
                                      <p:cBhvr additive="base">
                                        <p:cTn id="4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2000" fill="hold"/>
                                        <p:tgtEl>
                                          <p:spTgt spid="12"/>
                                        </p:tgtEl>
                                        <p:attrNameLst>
                                          <p:attrName>ppt_x</p:attrName>
                                        </p:attrNameLst>
                                      </p:cBhvr>
                                      <p:tavLst>
                                        <p:tav tm="0">
                                          <p:val>
                                            <p:strVal val="#ppt_x"/>
                                          </p:val>
                                        </p:tav>
                                        <p:tav tm="100000">
                                          <p:val>
                                            <p:strVal val="#ppt_x"/>
                                          </p:val>
                                        </p:tav>
                                      </p:tavLst>
                                    </p:anim>
                                    <p:anim calcmode="lin" valueType="num">
                                      <p:cBhvr additive="base">
                                        <p:cTn id="5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2000" fill="hold"/>
                                        <p:tgtEl>
                                          <p:spTgt spid="13"/>
                                        </p:tgtEl>
                                        <p:attrNameLst>
                                          <p:attrName>ppt_x</p:attrName>
                                        </p:attrNameLst>
                                      </p:cBhvr>
                                      <p:tavLst>
                                        <p:tav tm="0">
                                          <p:val>
                                            <p:strVal val="#ppt_x"/>
                                          </p:val>
                                        </p:tav>
                                        <p:tav tm="100000">
                                          <p:val>
                                            <p:strVal val="#ppt_x"/>
                                          </p:val>
                                        </p:tav>
                                      </p:tavLst>
                                    </p:anim>
                                    <p:anim calcmode="lin" valueType="num">
                                      <p:cBhvr additive="base">
                                        <p:cTn id="56"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Админ\Desktop\портрет\2987741792_cd016edf4c.jpg"/>
          <p:cNvPicPr>
            <a:picLocks noGrp="1" noChangeAspect="1" noChangeArrowheads="1"/>
          </p:cNvPicPr>
          <p:nvPr>
            <p:ph sz="quarter" idx="1"/>
          </p:nvPr>
        </p:nvPicPr>
        <p:blipFill>
          <a:blip r:embed="rId2" cstate="print"/>
          <a:srcRect/>
          <a:stretch>
            <a:fillRect/>
          </a:stretch>
        </p:blipFill>
        <p:spPr bwMode="auto">
          <a:xfrm>
            <a:off x="611560" y="1700808"/>
            <a:ext cx="2242156" cy="3384376"/>
          </a:xfrm>
          <a:prstGeom prst="rect">
            <a:avLst/>
          </a:prstGeom>
          <a:noFill/>
        </p:spPr>
      </p:pic>
      <p:pic>
        <p:nvPicPr>
          <p:cNvPr id="2051" name="Picture 3" descr="C:\Users\Админ\Desktop\портрет\7_120_0.jpg"/>
          <p:cNvPicPr>
            <a:picLocks noChangeAspect="1" noChangeArrowheads="1"/>
          </p:cNvPicPr>
          <p:nvPr/>
        </p:nvPicPr>
        <p:blipFill>
          <a:blip r:embed="rId3" cstate="print"/>
          <a:srcRect/>
          <a:stretch>
            <a:fillRect/>
          </a:stretch>
        </p:blipFill>
        <p:spPr bwMode="auto">
          <a:xfrm>
            <a:off x="3131840" y="1772816"/>
            <a:ext cx="2416578" cy="3222104"/>
          </a:xfrm>
          <a:prstGeom prst="rect">
            <a:avLst/>
          </a:prstGeom>
          <a:noFill/>
        </p:spPr>
      </p:pic>
      <p:pic>
        <p:nvPicPr>
          <p:cNvPr id="2052" name="Picture 4" descr="C:\Users\Админ\Desktop\портрет\7_118.jpg"/>
          <p:cNvPicPr>
            <a:picLocks noChangeAspect="1" noChangeArrowheads="1"/>
          </p:cNvPicPr>
          <p:nvPr/>
        </p:nvPicPr>
        <p:blipFill>
          <a:blip r:embed="rId4" cstate="print"/>
          <a:srcRect/>
          <a:stretch>
            <a:fillRect/>
          </a:stretch>
        </p:blipFill>
        <p:spPr bwMode="auto">
          <a:xfrm>
            <a:off x="5796136" y="1772816"/>
            <a:ext cx="2524590" cy="33661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404664"/>
            <a:ext cx="7467600" cy="6069288"/>
          </a:xfrm>
        </p:spPr>
        <p:txBody>
          <a:bodyPr>
            <a:normAutofit fontScale="70000" lnSpcReduction="20000"/>
          </a:bodyPr>
          <a:lstStyle/>
          <a:p>
            <a:r>
              <a:rPr lang="ru-RU" b="1" dirty="0" smtClean="0"/>
              <a:t>О красоте человеческих лиц</a:t>
            </a:r>
            <a:r>
              <a:rPr lang="ru-RU" dirty="0" smtClean="0"/>
              <a:t>                                  </a:t>
            </a:r>
          </a:p>
          <a:p>
            <a:r>
              <a:rPr lang="ru-RU" dirty="0" smtClean="0"/>
              <a:t>  Есть лица, подобные пышным порталам</a:t>
            </a:r>
            <a:r>
              <a:rPr lang="ru-RU" u="sng" dirty="0" smtClean="0"/>
              <a:t>,</a:t>
            </a:r>
          </a:p>
          <a:p>
            <a:r>
              <a:rPr lang="ru-RU" dirty="0" smtClean="0"/>
              <a:t>                                    </a:t>
            </a:r>
          </a:p>
          <a:p>
            <a:r>
              <a:rPr lang="ru-RU" dirty="0" smtClean="0"/>
              <a:t> Где всюду великое чудится в малом.</a:t>
            </a:r>
          </a:p>
          <a:p>
            <a:pPr>
              <a:buNone/>
            </a:pPr>
            <a:r>
              <a:rPr lang="ru-RU" dirty="0" smtClean="0"/>
              <a:t>                                </a:t>
            </a:r>
          </a:p>
          <a:p>
            <a:r>
              <a:rPr lang="ru-RU" dirty="0" smtClean="0"/>
              <a:t>  Есть лица - подобия жалких лачуг, </a:t>
            </a:r>
          </a:p>
          <a:p>
            <a:r>
              <a:rPr lang="ru-RU" dirty="0" smtClean="0"/>
              <a:t>Где варится печень и мокнет сычуг. </a:t>
            </a:r>
          </a:p>
          <a:p>
            <a:r>
              <a:rPr lang="ru-RU" dirty="0" smtClean="0"/>
              <a:t>Иные холодные, мертвые лица </a:t>
            </a:r>
          </a:p>
          <a:p>
            <a:r>
              <a:rPr lang="ru-RU" dirty="0" smtClean="0"/>
              <a:t>Закрыты решетками, словно темница. </a:t>
            </a:r>
          </a:p>
          <a:p>
            <a:r>
              <a:rPr lang="ru-RU" dirty="0" smtClean="0"/>
              <a:t>Другие - как башни, в которых давно </a:t>
            </a:r>
          </a:p>
          <a:p>
            <a:r>
              <a:rPr lang="ru-RU" dirty="0" smtClean="0"/>
              <a:t>Никто не живет и не смотрит в окно. </a:t>
            </a:r>
          </a:p>
          <a:p>
            <a:r>
              <a:rPr lang="ru-RU" dirty="0" smtClean="0"/>
              <a:t>Но малую хижинку знал я когда-то, </a:t>
            </a:r>
          </a:p>
          <a:p>
            <a:r>
              <a:rPr lang="ru-RU" dirty="0" smtClean="0"/>
              <a:t>Была неказиста она, небогата. </a:t>
            </a:r>
          </a:p>
          <a:p>
            <a:r>
              <a:rPr lang="ru-RU" dirty="0" smtClean="0"/>
              <a:t>Зато из окошка ее на меня </a:t>
            </a:r>
          </a:p>
          <a:p>
            <a:r>
              <a:rPr lang="ru-RU" dirty="0" smtClean="0"/>
              <a:t>Струилось дыханье весеннего дня. </a:t>
            </a:r>
          </a:p>
          <a:p>
            <a:r>
              <a:rPr lang="ru-RU" dirty="0" smtClean="0"/>
              <a:t>Поистине мир и велик и чудесен! </a:t>
            </a:r>
          </a:p>
          <a:p>
            <a:r>
              <a:rPr lang="ru-RU" dirty="0" smtClean="0"/>
              <a:t>Есть лица - подобья ликующих песен. </a:t>
            </a:r>
          </a:p>
          <a:p>
            <a:r>
              <a:rPr lang="ru-RU" dirty="0" smtClean="0"/>
              <a:t>Из этих, как солнце, сияющих нот </a:t>
            </a:r>
          </a:p>
          <a:p>
            <a:r>
              <a:rPr lang="ru-RU" dirty="0" smtClean="0"/>
              <a:t>Составлена песня небесных высот. </a:t>
            </a:r>
          </a:p>
          <a:p>
            <a:r>
              <a:rPr lang="ru-RU" dirty="0" smtClean="0"/>
              <a:t>                                                        Николай Заболоцкий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u="sng" dirty="0" smtClean="0"/>
              <a:t>Портрет</a:t>
            </a:r>
            <a:endParaRPr lang="ru-RU" dirty="0"/>
          </a:p>
        </p:txBody>
      </p:sp>
      <p:pic>
        <p:nvPicPr>
          <p:cNvPr id="4" name="Picture 4" descr="д6"/>
          <p:cNvPicPr>
            <a:picLocks noGrp="1" noChangeAspect="1" noChangeArrowheads="1"/>
          </p:cNvPicPr>
          <p:nvPr>
            <p:ph sz="quarter" idx="1"/>
          </p:nvPr>
        </p:nvPicPr>
        <p:blipFill>
          <a:blip r:embed="rId2" cstate="print"/>
          <a:srcRect/>
          <a:stretch>
            <a:fillRect/>
          </a:stretch>
        </p:blipFill>
        <p:spPr bwMode="auto">
          <a:xfrm>
            <a:off x="5724128" y="908720"/>
            <a:ext cx="1790700" cy="2238375"/>
          </a:xfrm>
          <a:prstGeom prst="rect">
            <a:avLst/>
          </a:prstGeom>
          <a:noFill/>
        </p:spPr>
      </p:pic>
      <p:pic>
        <p:nvPicPr>
          <p:cNvPr id="6" name="Picture 8" descr="г8"/>
          <p:cNvPicPr>
            <a:picLocks noChangeAspect="1" noChangeArrowheads="1"/>
          </p:cNvPicPr>
          <p:nvPr/>
        </p:nvPicPr>
        <p:blipFill>
          <a:blip r:embed="rId3" cstate="print"/>
          <a:srcRect/>
          <a:stretch>
            <a:fillRect/>
          </a:stretch>
        </p:blipFill>
        <p:spPr bwMode="auto">
          <a:xfrm>
            <a:off x="827584" y="3284984"/>
            <a:ext cx="2449513" cy="1758950"/>
          </a:xfrm>
          <a:prstGeom prst="rect">
            <a:avLst/>
          </a:prstGeom>
          <a:noFill/>
        </p:spPr>
      </p:pic>
      <p:sp>
        <p:nvSpPr>
          <p:cNvPr id="7" name="TextBox 6"/>
          <p:cNvSpPr txBox="1"/>
          <p:nvPr/>
        </p:nvSpPr>
        <p:spPr>
          <a:xfrm>
            <a:off x="611560" y="2132856"/>
            <a:ext cx="5832648" cy="646331"/>
          </a:xfrm>
          <a:prstGeom prst="rect">
            <a:avLst/>
          </a:prstGeom>
          <a:noFill/>
        </p:spPr>
        <p:txBody>
          <a:bodyPr wrap="square" rtlCol="0">
            <a:spAutoFit/>
          </a:bodyPr>
          <a:lstStyle/>
          <a:p>
            <a:pPr>
              <a:buFont typeface="Wingdings" pitchFamily="2" charset="2"/>
              <a:buNone/>
            </a:pPr>
            <a:r>
              <a:rPr lang="ru-RU" b="1" i="1" dirty="0" smtClean="0">
                <a:solidFill>
                  <a:srgbClr val="FF3300"/>
                </a:solidFill>
              </a:rPr>
              <a:t>от  франц. – изображать,  </a:t>
            </a:r>
          </a:p>
          <a:p>
            <a:pPr>
              <a:buFont typeface="Wingdings" pitchFamily="2" charset="2"/>
              <a:buNone/>
            </a:pPr>
            <a:r>
              <a:rPr lang="ru-RU" b="1" i="1" dirty="0" smtClean="0">
                <a:solidFill>
                  <a:srgbClr val="FF3300"/>
                </a:solidFill>
              </a:rPr>
              <a:t> передавать  «черта  в  черту»</a:t>
            </a:r>
            <a:r>
              <a:rPr lang="ru-RU" dirty="0" smtClean="0"/>
              <a:t> </a:t>
            </a:r>
            <a:endParaRPr lang="ru-RU" dirty="0"/>
          </a:p>
        </p:txBody>
      </p:sp>
      <p:sp>
        <p:nvSpPr>
          <p:cNvPr id="8" name="TextBox 7"/>
          <p:cNvSpPr txBox="1"/>
          <p:nvPr/>
        </p:nvSpPr>
        <p:spPr>
          <a:xfrm>
            <a:off x="4860032" y="3573017"/>
            <a:ext cx="3744416" cy="369332"/>
          </a:xfrm>
          <a:prstGeom prst="rect">
            <a:avLst/>
          </a:prstGeom>
          <a:noFill/>
        </p:spPr>
        <p:txBody>
          <a:bodyPr wrap="square" rtlCol="0">
            <a:spAutoFit/>
          </a:bodyPr>
          <a:lstStyle/>
          <a:p>
            <a:r>
              <a:rPr lang="ru-RU" sz="1050" dirty="0" smtClean="0"/>
              <a:t> </a:t>
            </a:r>
            <a:r>
              <a:rPr lang="ru-RU" dirty="0" smtClean="0"/>
              <a:t>– это изображение  человека</a:t>
            </a:r>
            <a:endParaRPr lang="ru-RU" dirty="0"/>
          </a:p>
        </p:txBody>
      </p:sp>
      <p:sp>
        <p:nvSpPr>
          <p:cNvPr id="9" name="TextBox 8"/>
          <p:cNvSpPr txBox="1"/>
          <p:nvPr/>
        </p:nvSpPr>
        <p:spPr>
          <a:xfrm>
            <a:off x="3851920" y="4941168"/>
            <a:ext cx="3960440" cy="369332"/>
          </a:xfrm>
          <a:prstGeom prst="rect">
            <a:avLst/>
          </a:prstGeom>
          <a:noFill/>
        </p:spPr>
        <p:txBody>
          <a:bodyPr wrap="square" rtlCol="0">
            <a:spAutoFit/>
          </a:bodyPr>
          <a:lstStyle/>
          <a:p>
            <a:r>
              <a:rPr lang="ru-RU" dirty="0" smtClean="0"/>
              <a:t>или  группы людей, </a:t>
            </a:r>
            <a:endParaRPr lang="ru-RU" dirty="0"/>
          </a:p>
        </p:txBody>
      </p:sp>
      <p:sp>
        <p:nvSpPr>
          <p:cNvPr id="11" name="TextBox 10"/>
          <p:cNvSpPr txBox="1"/>
          <p:nvPr/>
        </p:nvSpPr>
        <p:spPr>
          <a:xfrm>
            <a:off x="2411760" y="6093296"/>
            <a:ext cx="5832648" cy="590931"/>
          </a:xfrm>
          <a:prstGeom prst="rect">
            <a:avLst/>
          </a:prstGeom>
          <a:noFill/>
        </p:spPr>
        <p:txBody>
          <a:bodyPr wrap="square" rtlCol="0">
            <a:spAutoFit/>
          </a:bodyPr>
          <a:lstStyle/>
          <a:p>
            <a:pPr marL="342900" indent="-342900">
              <a:lnSpc>
                <a:spcPct val="80000"/>
              </a:lnSpc>
              <a:spcBef>
                <a:spcPct val="20000"/>
              </a:spcBef>
              <a:buClr>
                <a:schemeClr val="folHlink"/>
              </a:buClr>
              <a:buSzPct val="90000"/>
              <a:buFont typeface="Wingdings" pitchFamily="2" charset="2"/>
              <a:buNone/>
            </a:pPr>
            <a:r>
              <a:rPr lang="ru-RU" dirty="0" smtClean="0"/>
              <a:t>реально  существующих,  </a:t>
            </a:r>
          </a:p>
          <a:p>
            <a:pPr marL="342900" indent="-342900">
              <a:lnSpc>
                <a:spcPct val="80000"/>
              </a:lnSpc>
              <a:spcBef>
                <a:spcPct val="20000"/>
              </a:spcBef>
              <a:buClr>
                <a:schemeClr val="folHlink"/>
              </a:buClr>
              <a:buSzPct val="90000"/>
              <a:buFont typeface="Wingdings" pitchFamily="2" charset="2"/>
              <a:buNone/>
            </a:pPr>
            <a:r>
              <a:rPr lang="ru-RU" dirty="0" smtClean="0"/>
              <a:t>либо существовавших  в  прошлом.  </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1+#ppt_w/2"/>
                                          </p:val>
                                        </p:tav>
                                        <p:tav tm="100000">
                                          <p:val>
                                            <p:strVal val="#ppt_x"/>
                                          </p:val>
                                        </p:tav>
                                      </p:tavLst>
                                    </p:anim>
                                    <p:anim calcmode="lin" valueType="num">
                                      <p:cBhvr additive="base">
                                        <p:cTn id="32"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Портрет является одним из основных видов:</a:t>
            </a:r>
            <a:endParaRPr lang="ru-RU" dirty="0"/>
          </a:p>
        </p:txBody>
      </p:sp>
      <p:pic>
        <p:nvPicPr>
          <p:cNvPr id="4" name="Picture 13">
            <a:hlinkClick r:id="" action="ppaction://noaction"/>
          </p:cNvPr>
          <p:cNvPicPr>
            <a:picLocks noGrp="1" noChangeAspect="1" noChangeArrowheads="1"/>
          </p:cNvPicPr>
          <p:nvPr>
            <p:ph sz="quarter" idx="1"/>
          </p:nvPr>
        </p:nvPicPr>
        <p:blipFill>
          <a:blip r:embed="rId2" cstate="print"/>
          <a:srcRect/>
          <a:stretch>
            <a:fillRect/>
          </a:stretch>
        </p:blipFill>
        <p:spPr bwMode="auto">
          <a:xfrm>
            <a:off x="3203848" y="1484784"/>
            <a:ext cx="2088232" cy="2664296"/>
          </a:xfrm>
          <a:prstGeom prst="rect">
            <a:avLst/>
          </a:prstGeom>
          <a:noFill/>
          <a:ln w="9525">
            <a:noFill/>
            <a:miter lim="800000"/>
            <a:headEnd/>
            <a:tailEnd/>
          </a:ln>
          <a:effectLst/>
        </p:spPr>
      </p:pic>
      <p:pic>
        <p:nvPicPr>
          <p:cNvPr id="5" name="Picture 18">
            <a:hlinkClick r:id="" action="ppaction://noaction"/>
          </p:cNvPr>
          <p:cNvPicPr>
            <a:picLocks noChangeAspect="1" noChangeArrowheads="1"/>
          </p:cNvPicPr>
          <p:nvPr/>
        </p:nvPicPr>
        <p:blipFill>
          <a:blip r:embed="rId3" cstate="print"/>
          <a:srcRect b="30000"/>
          <a:stretch>
            <a:fillRect/>
          </a:stretch>
        </p:blipFill>
        <p:spPr bwMode="auto">
          <a:xfrm>
            <a:off x="6477000" y="990600"/>
            <a:ext cx="1882775" cy="2133600"/>
          </a:xfrm>
          <a:prstGeom prst="rect">
            <a:avLst/>
          </a:prstGeom>
          <a:noFill/>
          <a:ln w="9525">
            <a:noFill/>
            <a:miter lim="800000"/>
            <a:headEnd/>
            <a:tailEnd/>
          </a:ln>
          <a:effectLst/>
        </p:spPr>
      </p:pic>
      <p:pic>
        <p:nvPicPr>
          <p:cNvPr id="6" name="Picture 21" descr="Peter">
            <a:hlinkClick r:id="" action="ppaction://noaction"/>
          </p:cNvPr>
          <p:cNvPicPr>
            <a:picLocks noChangeAspect="1" noChangeArrowheads="1"/>
          </p:cNvPicPr>
          <p:nvPr/>
        </p:nvPicPr>
        <p:blipFill>
          <a:blip r:embed="rId4" cstate="print"/>
          <a:srcRect/>
          <a:stretch>
            <a:fillRect/>
          </a:stretch>
        </p:blipFill>
        <p:spPr bwMode="auto">
          <a:xfrm>
            <a:off x="611560" y="2420888"/>
            <a:ext cx="1839913" cy="2117725"/>
          </a:xfrm>
          <a:prstGeom prst="rect">
            <a:avLst/>
          </a:prstGeom>
          <a:noFill/>
        </p:spPr>
      </p:pic>
      <p:sp>
        <p:nvSpPr>
          <p:cNvPr id="7" name="TextBox 6"/>
          <p:cNvSpPr txBox="1"/>
          <p:nvPr/>
        </p:nvSpPr>
        <p:spPr>
          <a:xfrm>
            <a:off x="827584" y="4941168"/>
            <a:ext cx="1371594" cy="369332"/>
          </a:xfrm>
          <a:prstGeom prst="rect">
            <a:avLst/>
          </a:prstGeom>
          <a:noFill/>
        </p:spPr>
        <p:txBody>
          <a:bodyPr wrap="none" rtlCol="0">
            <a:spAutoFit/>
          </a:bodyPr>
          <a:lstStyle/>
          <a:p>
            <a:r>
              <a:rPr lang="ru-RU" dirty="0" smtClean="0"/>
              <a:t>скульптура</a:t>
            </a:r>
            <a:endParaRPr lang="ru-RU" dirty="0"/>
          </a:p>
        </p:txBody>
      </p:sp>
      <p:sp>
        <p:nvSpPr>
          <p:cNvPr id="8" name="TextBox 7"/>
          <p:cNvSpPr txBox="1"/>
          <p:nvPr/>
        </p:nvSpPr>
        <p:spPr>
          <a:xfrm>
            <a:off x="3491880" y="4509120"/>
            <a:ext cx="1204817" cy="369332"/>
          </a:xfrm>
          <a:prstGeom prst="rect">
            <a:avLst/>
          </a:prstGeom>
          <a:noFill/>
        </p:spPr>
        <p:txBody>
          <a:bodyPr wrap="none" rtlCol="0">
            <a:spAutoFit/>
          </a:bodyPr>
          <a:lstStyle/>
          <a:p>
            <a:r>
              <a:rPr lang="ru-RU" dirty="0" smtClean="0"/>
              <a:t>живопись</a:t>
            </a:r>
            <a:endParaRPr lang="ru-RU" dirty="0"/>
          </a:p>
        </p:txBody>
      </p:sp>
      <p:sp>
        <p:nvSpPr>
          <p:cNvPr id="9" name="TextBox 8"/>
          <p:cNvSpPr txBox="1"/>
          <p:nvPr/>
        </p:nvSpPr>
        <p:spPr>
          <a:xfrm>
            <a:off x="6660232" y="3573016"/>
            <a:ext cx="1077796" cy="369332"/>
          </a:xfrm>
          <a:prstGeom prst="rect">
            <a:avLst/>
          </a:prstGeom>
          <a:noFill/>
        </p:spPr>
        <p:txBody>
          <a:bodyPr wrap="none" rtlCol="0">
            <a:spAutoFit/>
          </a:bodyPr>
          <a:lstStyle/>
          <a:p>
            <a:r>
              <a:rPr lang="ru-RU" dirty="0" smtClean="0"/>
              <a:t>графика</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 портрета по количеству персонажей:</a:t>
            </a:r>
            <a:endParaRPr lang="ru-RU" dirty="0"/>
          </a:p>
        </p:txBody>
      </p:sp>
      <p:pic>
        <p:nvPicPr>
          <p:cNvPr id="1026" name="Picture 2" descr="C:\Users\Админ\Desktop\портрет\0021-031-Russkij-portret-XVIII-veka.jpg"/>
          <p:cNvPicPr>
            <a:picLocks noGrp="1" noChangeAspect="1" noChangeArrowheads="1"/>
          </p:cNvPicPr>
          <p:nvPr>
            <p:ph sz="quarter" idx="1"/>
          </p:nvPr>
        </p:nvPicPr>
        <p:blipFill>
          <a:blip r:embed="rId2" cstate="print"/>
          <a:srcRect/>
          <a:stretch>
            <a:fillRect/>
          </a:stretch>
        </p:blipFill>
        <p:spPr bwMode="auto">
          <a:xfrm>
            <a:off x="251520" y="1556792"/>
            <a:ext cx="2560455" cy="3316399"/>
          </a:xfrm>
          <a:prstGeom prst="rect">
            <a:avLst/>
          </a:prstGeom>
          <a:noFill/>
        </p:spPr>
      </p:pic>
      <p:pic>
        <p:nvPicPr>
          <p:cNvPr id="1027" name="Picture 3" descr="C:\Users\Админ\Desktop\портрет\0020-028-Russkij-portret-XVIII-veka.jpg"/>
          <p:cNvPicPr>
            <a:picLocks noChangeAspect="1" noChangeArrowheads="1"/>
          </p:cNvPicPr>
          <p:nvPr/>
        </p:nvPicPr>
        <p:blipFill>
          <a:blip r:embed="rId3" cstate="print"/>
          <a:srcRect/>
          <a:stretch>
            <a:fillRect/>
          </a:stretch>
        </p:blipFill>
        <p:spPr bwMode="auto">
          <a:xfrm>
            <a:off x="5652120" y="260648"/>
            <a:ext cx="2848149" cy="3659485"/>
          </a:xfrm>
          <a:prstGeom prst="rect">
            <a:avLst/>
          </a:prstGeom>
          <a:noFill/>
        </p:spPr>
      </p:pic>
      <p:pic>
        <p:nvPicPr>
          <p:cNvPr id="6" name="Picture 4" descr="Маковский"/>
          <p:cNvPicPr>
            <a:picLocks noChangeAspect="1" noChangeArrowheads="1"/>
          </p:cNvPicPr>
          <p:nvPr/>
        </p:nvPicPr>
        <p:blipFill>
          <a:blip r:embed="rId4" cstate="print"/>
          <a:srcRect/>
          <a:stretch>
            <a:fillRect/>
          </a:stretch>
        </p:blipFill>
        <p:spPr bwMode="auto">
          <a:xfrm>
            <a:off x="2987824" y="2492896"/>
            <a:ext cx="2575116" cy="3356992"/>
          </a:xfrm>
          <a:prstGeom prst="rect">
            <a:avLst/>
          </a:prstGeom>
          <a:noFill/>
          <a:ln w="76200" cmpd="tri">
            <a:solidFill>
              <a:srgbClr val="CC8C58"/>
            </a:solidFill>
            <a:miter lim="800000"/>
            <a:headEnd/>
            <a:tailEnd/>
          </a:ln>
        </p:spPr>
      </p:pic>
      <p:sp>
        <p:nvSpPr>
          <p:cNvPr id="7" name="TextBox 6"/>
          <p:cNvSpPr txBox="1"/>
          <p:nvPr/>
        </p:nvSpPr>
        <p:spPr>
          <a:xfrm>
            <a:off x="539552" y="5229200"/>
            <a:ext cx="2009524" cy="369332"/>
          </a:xfrm>
          <a:prstGeom prst="rect">
            <a:avLst/>
          </a:prstGeom>
          <a:noFill/>
        </p:spPr>
        <p:txBody>
          <a:bodyPr wrap="none" rtlCol="0">
            <a:spAutoFit/>
          </a:bodyPr>
          <a:lstStyle/>
          <a:p>
            <a:r>
              <a:rPr lang="ru-RU" dirty="0" smtClean="0"/>
              <a:t>индивидуальный</a:t>
            </a:r>
            <a:endParaRPr lang="ru-RU" dirty="0"/>
          </a:p>
        </p:txBody>
      </p:sp>
      <p:sp>
        <p:nvSpPr>
          <p:cNvPr id="8" name="TextBox 7"/>
          <p:cNvSpPr txBox="1"/>
          <p:nvPr/>
        </p:nvSpPr>
        <p:spPr>
          <a:xfrm>
            <a:off x="3419872" y="6165304"/>
            <a:ext cx="1266372" cy="369332"/>
          </a:xfrm>
          <a:prstGeom prst="rect">
            <a:avLst/>
          </a:prstGeom>
          <a:noFill/>
        </p:spPr>
        <p:txBody>
          <a:bodyPr wrap="none" rtlCol="0">
            <a:spAutoFit/>
          </a:bodyPr>
          <a:lstStyle/>
          <a:p>
            <a:r>
              <a:rPr lang="ru-RU" dirty="0" smtClean="0"/>
              <a:t>групповой</a:t>
            </a:r>
            <a:endParaRPr lang="ru-RU" dirty="0"/>
          </a:p>
        </p:txBody>
      </p:sp>
      <p:sp>
        <p:nvSpPr>
          <p:cNvPr id="9" name="TextBox 8"/>
          <p:cNvSpPr txBox="1"/>
          <p:nvPr/>
        </p:nvSpPr>
        <p:spPr>
          <a:xfrm>
            <a:off x="6588224" y="4293096"/>
            <a:ext cx="1081386" cy="369332"/>
          </a:xfrm>
          <a:prstGeom prst="rect">
            <a:avLst/>
          </a:prstGeom>
          <a:noFill/>
        </p:spPr>
        <p:txBody>
          <a:bodyPr wrap="none" rtlCol="0">
            <a:spAutoFit/>
          </a:bodyPr>
          <a:lstStyle/>
          <a:p>
            <a:r>
              <a:rPr lang="ru-RU" dirty="0" smtClean="0"/>
              <a:t>двойной</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Положение персонажа в картине:</a:t>
            </a:r>
            <a:endParaRPr lang="ru-RU" dirty="0"/>
          </a:p>
        </p:txBody>
      </p:sp>
      <p:pic>
        <p:nvPicPr>
          <p:cNvPr id="4" name="Picture 8" descr="б6 В">
            <a:hlinkClick r:id="" action="ppaction://noaction"/>
          </p:cNvPr>
          <p:cNvPicPr>
            <a:picLocks noGrp="1" noChangeAspect="1" noChangeArrowheads="1"/>
          </p:cNvPicPr>
          <p:nvPr>
            <p:ph sz="quarter" idx="1"/>
          </p:nvPr>
        </p:nvPicPr>
        <p:blipFill>
          <a:blip r:embed="rId2" cstate="print"/>
          <a:srcRect/>
          <a:stretch>
            <a:fillRect/>
          </a:stretch>
        </p:blipFill>
        <p:spPr bwMode="auto">
          <a:xfrm>
            <a:off x="251520" y="1628800"/>
            <a:ext cx="1941864" cy="2900809"/>
          </a:xfrm>
          <a:prstGeom prst="rect">
            <a:avLst/>
          </a:prstGeom>
          <a:noFill/>
          <a:ln w="9525">
            <a:noFill/>
            <a:miter lim="800000"/>
            <a:headEnd/>
            <a:tailEnd/>
          </a:ln>
        </p:spPr>
      </p:pic>
      <p:pic>
        <p:nvPicPr>
          <p:cNvPr id="5" name="Picture 7" descr="рл"/>
          <p:cNvPicPr>
            <a:picLocks noChangeAspect="1" noChangeArrowheads="1"/>
          </p:cNvPicPr>
          <p:nvPr/>
        </p:nvPicPr>
        <p:blipFill>
          <a:blip r:embed="rId3" cstate="print"/>
          <a:srcRect/>
          <a:stretch>
            <a:fillRect/>
          </a:stretch>
        </p:blipFill>
        <p:spPr bwMode="auto">
          <a:xfrm>
            <a:off x="3059832" y="1484784"/>
            <a:ext cx="1944216" cy="2375794"/>
          </a:xfrm>
          <a:prstGeom prst="rect">
            <a:avLst/>
          </a:prstGeom>
          <a:noFill/>
          <a:ln w="9525">
            <a:noFill/>
            <a:miter lim="800000"/>
            <a:headEnd/>
            <a:tailEnd/>
          </a:ln>
        </p:spPr>
      </p:pic>
      <p:pic>
        <p:nvPicPr>
          <p:cNvPr id="6" name="Picture 4" descr="443"/>
          <p:cNvPicPr>
            <a:picLocks noChangeAspect="1" noChangeArrowheads="1"/>
          </p:cNvPicPr>
          <p:nvPr/>
        </p:nvPicPr>
        <p:blipFill>
          <a:blip r:embed="rId4" cstate="print"/>
          <a:srcRect/>
          <a:stretch>
            <a:fillRect/>
          </a:stretch>
        </p:blipFill>
        <p:spPr bwMode="auto">
          <a:xfrm>
            <a:off x="6012160" y="1340768"/>
            <a:ext cx="2016223" cy="2016225"/>
          </a:xfrm>
          <a:prstGeom prst="rect">
            <a:avLst/>
          </a:prstGeom>
          <a:noFill/>
          <a:ln w="9525">
            <a:noFill/>
            <a:miter lim="800000"/>
            <a:headEnd/>
            <a:tailEnd/>
          </a:ln>
        </p:spPr>
      </p:pic>
      <p:pic>
        <p:nvPicPr>
          <p:cNvPr id="7" name="Picture 5" descr="220"/>
          <p:cNvPicPr>
            <a:picLocks noChangeAspect="1" noChangeArrowheads="1"/>
          </p:cNvPicPr>
          <p:nvPr/>
        </p:nvPicPr>
        <p:blipFill>
          <a:blip r:embed="rId5" cstate="print"/>
          <a:srcRect t="2272" b="9091"/>
          <a:stretch>
            <a:fillRect/>
          </a:stretch>
        </p:blipFill>
        <p:spPr bwMode="auto">
          <a:xfrm>
            <a:off x="2483768" y="4293096"/>
            <a:ext cx="1591532" cy="1988840"/>
          </a:xfrm>
          <a:prstGeom prst="rect">
            <a:avLst/>
          </a:prstGeom>
          <a:noFill/>
          <a:ln w="9525">
            <a:noFill/>
            <a:miter lim="800000"/>
            <a:headEnd/>
            <a:tailEnd/>
          </a:ln>
        </p:spPr>
      </p:pic>
      <p:pic>
        <p:nvPicPr>
          <p:cNvPr id="8" name="Picture 8" descr="492"/>
          <p:cNvPicPr>
            <a:picLocks noChangeAspect="1" noChangeArrowheads="1"/>
          </p:cNvPicPr>
          <p:nvPr/>
        </p:nvPicPr>
        <p:blipFill>
          <a:blip r:embed="rId6" cstate="print"/>
          <a:srcRect/>
          <a:stretch>
            <a:fillRect/>
          </a:stretch>
        </p:blipFill>
        <p:spPr bwMode="auto">
          <a:xfrm>
            <a:off x="6012160" y="3861048"/>
            <a:ext cx="1584176" cy="2088232"/>
          </a:xfrm>
          <a:prstGeom prst="rect">
            <a:avLst/>
          </a:prstGeom>
          <a:noFill/>
          <a:ln w="9525">
            <a:noFill/>
            <a:miter lim="800000"/>
            <a:headEnd/>
            <a:tailEnd/>
          </a:ln>
        </p:spPr>
      </p:pic>
      <p:sp>
        <p:nvSpPr>
          <p:cNvPr id="9" name="TextBox 8"/>
          <p:cNvSpPr txBox="1"/>
          <p:nvPr/>
        </p:nvSpPr>
        <p:spPr>
          <a:xfrm>
            <a:off x="467544" y="4797152"/>
            <a:ext cx="1524456" cy="369332"/>
          </a:xfrm>
          <a:prstGeom prst="rect">
            <a:avLst/>
          </a:prstGeom>
          <a:noFill/>
        </p:spPr>
        <p:txBody>
          <a:bodyPr wrap="none" rtlCol="0">
            <a:spAutoFit/>
          </a:bodyPr>
          <a:lstStyle/>
          <a:p>
            <a:r>
              <a:rPr lang="ru-RU" dirty="0" smtClean="0"/>
              <a:t>во весь рост</a:t>
            </a:r>
            <a:endParaRPr lang="ru-RU" dirty="0"/>
          </a:p>
        </p:txBody>
      </p:sp>
      <p:sp>
        <p:nvSpPr>
          <p:cNvPr id="10" name="TextBox 9"/>
          <p:cNvSpPr txBox="1"/>
          <p:nvPr/>
        </p:nvSpPr>
        <p:spPr>
          <a:xfrm>
            <a:off x="3563888" y="3933056"/>
            <a:ext cx="1296144" cy="369332"/>
          </a:xfrm>
          <a:prstGeom prst="rect">
            <a:avLst/>
          </a:prstGeom>
          <a:noFill/>
        </p:spPr>
        <p:txBody>
          <a:bodyPr wrap="square" rtlCol="0">
            <a:spAutoFit/>
          </a:bodyPr>
          <a:lstStyle/>
          <a:p>
            <a:r>
              <a:rPr lang="ru-RU" dirty="0" smtClean="0"/>
              <a:t>голова</a:t>
            </a:r>
            <a:endParaRPr lang="ru-RU" dirty="0"/>
          </a:p>
        </p:txBody>
      </p:sp>
      <p:sp>
        <p:nvSpPr>
          <p:cNvPr id="11" name="TextBox 10"/>
          <p:cNvSpPr txBox="1"/>
          <p:nvPr/>
        </p:nvSpPr>
        <p:spPr>
          <a:xfrm>
            <a:off x="6516216" y="3429000"/>
            <a:ext cx="1944216" cy="369332"/>
          </a:xfrm>
          <a:prstGeom prst="rect">
            <a:avLst/>
          </a:prstGeom>
          <a:noFill/>
        </p:spPr>
        <p:txBody>
          <a:bodyPr wrap="square" rtlCol="0">
            <a:spAutoFit/>
          </a:bodyPr>
          <a:lstStyle/>
          <a:p>
            <a:r>
              <a:rPr lang="ru-RU" dirty="0" smtClean="0"/>
              <a:t>погрудный</a:t>
            </a:r>
            <a:endParaRPr lang="ru-RU" dirty="0"/>
          </a:p>
        </p:txBody>
      </p:sp>
      <p:sp>
        <p:nvSpPr>
          <p:cNvPr id="12" name="TextBox 11"/>
          <p:cNvSpPr txBox="1"/>
          <p:nvPr/>
        </p:nvSpPr>
        <p:spPr>
          <a:xfrm>
            <a:off x="2699792" y="6381328"/>
            <a:ext cx="1368152" cy="369332"/>
          </a:xfrm>
          <a:prstGeom prst="rect">
            <a:avLst/>
          </a:prstGeom>
          <a:noFill/>
        </p:spPr>
        <p:txBody>
          <a:bodyPr wrap="square" rtlCol="0">
            <a:spAutoFit/>
          </a:bodyPr>
          <a:lstStyle/>
          <a:p>
            <a:r>
              <a:rPr lang="ru-RU" dirty="0" smtClean="0"/>
              <a:t>по пояс</a:t>
            </a:r>
            <a:endParaRPr lang="ru-RU" dirty="0"/>
          </a:p>
        </p:txBody>
      </p:sp>
      <p:sp>
        <p:nvSpPr>
          <p:cNvPr id="14" name="TextBox 13"/>
          <p:cNvSpPr txBox="1"/>
          <p:nvPr/>
        </p:nvSpPr>
        <p:spPr>
          <a:xfrm>
            <a:off x="6228184" y="6309320"/>
            <a:ext cx="1248162" cy="369332"/>
          </a:xfrm>
          <a:prstGeom prst="rect">
            <a:avLst/>
          </a:prstGeom>
          <a:noFill/>
        </p:spPr>
        <p:txBody>
          <a:bodyPr wrap="none" rtlCol="0">
            <a:spAutoFit/>
          </a:bodyPr>
          <a:lstStyle/>
          <a:p>
            <a:r>
              <a:rPr lang="ru-RU" dirty="0" smtClean="0"/>
              <a:t>по колено</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ppt_x"/>
                                          </p:val>
                                        </p:tav>
                                        <p:tav tm="100000">
                                          <p:val>
                                            <p:strVal val="#ppt_x"/>
                                          </p:val>
                                        </p:tav>
                                      </p:tavLst>
                                    </p:anim>
                                    <p:anim calcmode="lin" valueType="num">
                                      <p:cBhvr additive="base">
                                        <p:cTn id="2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2000" fill="hold"/>
                                        <p:tgtEl>
                                          <p:spTgt spid="8"/>
                                        </p:tgtEl>
                                        <p:attrNameLst>
                                          <p:attrName>ppt_x</p:attrName>
                                        </p:attrNameLst>
                                      </p:cBhvr>
                                      <p:tavLst>
                                        <p:tav tm="0">
                                          <p:val>
                                            <p:strVal val="#ppt_x"/>
                                          </p:val>
                                        </p:tav>
                                        <p:tav tm="100000">
                                          <p:val>
                                            <p:strVal val="#ppt_x"/>
                                          </p:val>
                                        </p:tav>
                                      </p:tavLst>
                                    </p:anim>
                                    <p:anim calcmode="lin" valueType="num">
                                      <p:cBhvr additive="base">
                                        <p:cTn id="3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1000" fill="hold"/>
                                        <p:tgtEl>
                                          <p:spTgt spid="14"/>
                                        </p:tgtEl>
                                        <p:attrNameLst>
                                          <p:attrName>ppt_x</p:attrName>
                                        </p:attrNameLst>
                                      </p:cBhvr>
                                      <p:tavLst>
                                        <p:tav tm="0">
                                          <p:val>
                                            <p:strVal val="#ppt_x"/>
                                          </p:val>
                                        </p:tav>
                                        <p:tav tm="100000">
                                          <p:val>
                                            <p:strVal val="#ppt_x"/>
                                          </p:val>
                                        </p:tav>
                                      </p:tavLst>
                                    </p:anim>
                                    <p:anim calcmode="lin" valueType="num">
                                      <p:cBhvr additive="base">
                                        <p:cTn id="61"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Разворот головы персонажа:</a:t>
            </a:r>
            <a:endParaRPr lang="ru-RU" dirty="0"/>
          </a:p>
        </p:txBody>
      </p:sp>
      <p:pic>
        <p:nvPicPr>
          <p:cNvPr id="4" name="Picture 9" descr="7"/>
          <p:cNvPicPr>
            <a:picLocks noGrp="1" noChangeAspect="1" noChangeArrowheads="1"/>
          </p:cNvPicPr>
          <p:nvPr>
            <p:ph sz="quarter" idx="1"/>
          </p:nvPr>
        </p:nvPicPr>
        <p:blipFill>
          <a:blip r:embed="rId2" cstate="print"/>
          <a:srcRect/>
          <a:stretch>
            <a:fillRect/>
          </a:stretch>
        </p:blipFill>
        <p:spPr bwMode="auto">
          <a:xfrm>
            <a:off x="251520" y="1484784"/>
            <a:ext cx="2774429" cy="3631232"/>
          </a:xfrm>
          <a:prstGeom prst="rect">
            <a:avLst/>
          </a:prstGeom>
          <a:noFill/>
          <a:ln w="9525">
            <a:noFill/>
            <a:miter lim="800000"/>
            <a:headEnd/>
            <a:tailEnd/>
          </a:ln>
        </p:spPr>
      </p:pic>
      <p:pic>
        <p:nvPicPr>
          <p:cNvPr id="5" name="Picture 6" descr="55"/>
          <p:cNvPicPr>
            <a:picLocks noChangeAspect="1" noChangeArrowheads="1"/>
          </p:cNvPicPr>
          <p:nvPr/>
        </p:nvPicPr>
        <p:blipFill>
          <a:blip r:embed="rId3" cstate="print"/>
          <a:srcRect/>
          <a:stretch>
            <a:fillRect/>
          </a:stretch>
        </p:blipFill>
        <p:spPr bwMode="auto">
          <a:xfrm>
            <a:off x="3131840" y="1484784"/>
            <a:ext cx="2647950" cy="3529013"/>
          </a:xfrm>
          <a:prstGeom prst="rect">
            <a:avLst/>
          </a:prstGeom>
          <a:noFill/>
          <a:ln w="9525">
            <a:noFill/>
            <a:miter lim="800000"/>
            <a:headEnd/>
            <a:tailEnd/>
          </a:ln>
        </p:spPr>
      </p:pic>
      <p:pic>
        <p:nvPicPr>
          <p:cNvPr id="6" name="Picture 12" descr="77"/>
          <p:cNvPicPr>
            <a:picLocks noChangeAspect="1" noChangeArrowheads="1"/>
          </p:cNvPicPr>
          <p:nvPr/>
        </p:nvPicPr>
        <p:blipFill>
          <a:blip r:embed="rId4" cstate="print"/>
          <a:srcRect/>
          <a:stretch>
            <a:fillRect/>
          </a:stretch>
        </p:blipFill>
        <p:spPr bwMode="auto">
          <a:xfrm>
            <a:off x="6172201" y="1541215"/>
            <a:ext cx="2576264" cy="3434010"/>
          </a:xfrm>
          <a:prstGeom prst="rect">
            <a:avLst/>
          </a:prstGeom>
          <a:noFill/>
          <a:ln w="9525">
            <a:noFill/>
            <a:miter lim="800000"/>
            <a:headEnd/>
            <a:tailEnd/>
          </a:ln>
        </p:spPr>
      </p:pic>
      <p:sp>
        <p:nvSpPr>
          <p:cNvPr id="7" name="TextBox 6"/>
          <p:cNvSpPr txBox="1"/>
          <p:nvPr/>
        </p:nvSpPr>
        <p:spPr>
          <a:xfrm>
            <a:off x="755576" y="5373216"/>
            <a:ext cx="1061509" cy="369332"/>
          </a:xfrm>
          <a:prstGeom prst="rect">
            <a:avLst/>
          </a:prstGeom>
          <a:noFill/>
        </p:spPr>
        <p:txBody>
          <a:bodyPr wrap="none" rtlCol="0">
            <a:spAutoFit/>
          </a:bodyPr>
          <a:lstStyle/>
          <a:p>
            <a:r>
              <a:rPr lang="ru-RU" dirty="0" smtClean="0"/>
              <a:t>в «фас»</a:t>
            </a:r>
            <a:endParaRPr lang="ru-RU" dirty="0"/>
          </a:p>
        </p:txBody>
      </p:sp>
      <p:sp>
        <p:nvSpPr>
          <p:cNvPr id="8" name="TextBox 7"/>
          <p:cNvSpPr txBox="1"/>
          <p:nvPr/>
        </p:nvSpPr>
        <p:spPr>
          <a:xfrm>
            <a:off x="3131840" y="5373216"/>
            <a:ext cx="2358027" cy="369332"/>
          </a:xfrm>
          <a:prstGeom prst="rect">
            <a:avLst/>
          </a:prstGeom>
          <a:noFill/>
        </p:spPr>
        <p:txBody>
          <a:bodyPr wrap="square" rtlCol="0">
            <a:spAutoFit/>
          </a:bodyPr>
          <a:lstStyle/>
          <a:p>
            <a:r>
              <a:rPr lang="ru-RU" dirty="0" smtClean="0"/>
              <a:t>в «три четверти»</a:t>
            </a:r>
            <a:endParaRPr lang="ru-RU" dirty="0"/>
          </a:p>
        </p:txBody>
      </p:sp>
      <p:sp>
        <p:nvSpPr>
          <p:cNvPr id="9" name="TextBox 8"/>
          <p:cNvSpPr txBox="1"/>
          <p:nvPr/>
        </p:nvSpPr>
        <p:spPr>
          <a:xfrm>
            <a:off x="6660232" y="5445224"/>
            <a:ext cx="1582484" cy="369332"/>
          </a:xfrm>
          <a:prstGeom prst="rect">
            <a:avLst/>
          </a:prstGeom>
          <a:noFill/>
        </p:spPr>
        <p:txBody>
          <a:bodyPr wrap="none" rtlCol="0">
            <a:spAutoFit/>
          </a:bodyPr>
          <a:lstStyle/>
          <a:p>
            <a:r>
              <a:rPr lang="ru-RU" dirty="0" smtClean="0"/>
              <a:t>в «профиль»</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Персонажи портрета:</a:t>
            </a:r>
            <a:endParaRPr lang="ru-RU" dirty="0"/>
          </a:p>
        </p:txBody>
      </p:sp>
      <p:pic>
        <p:nvPicPr>
          <p:cNvPr id="4" name="Picture 5" descr="mona_liza"/>
          <p:cNvPicPr>
            <a:picLocks noGrp="1" noChangeAspect="1" noChangeArrowheads="1"/>
          </p:cNvPicPr>
          <p:nvPr>
            <p:ph sz="quarter" idx="1"/>
          </p:nvPr>
        </p:nvPicPr>
        <p:blipFill>
          <a:blip r:embed="rId2" cstate="print"/>
          <a:srcRect/>
          <a:stretch>
            <a:fillRect/>
          </a:stretch>
        </p:blipFill>
        <p:spPr bwMode="auto">
          <a:xfrm>
            <a:off x="611560" y="1628800"/>
            <a:ext cx="2657475" cy="3714750"/>
          </a:xfrm>
          <a:prstGeom prst="rect">
            <a:avLst/>
          </a:prstGeom>
          <a:noFill/>
        </p:spPr>
      </p:pic>
      <p:pic>
        <p:nvPicPr>
          <p:cNvPr id="5" name="Picture 5" descr="Тициан">
            <a:hlinkClick r:id="rId3"/>
          </p:cNvPr>
          <p:cNvPicPr>
            <a:picLocks noChangeAspect="1" noChangeArrowheads="1"/>
          </p:cNvPicPr>
          <p:nvPr/>
        </p:nvPicPr>
        <p:blipFill>
          <a:blip r:embed="rId4" cstate="print"/>
          <a:srcRect/>
          <a:stretch>
            <a:fillRect/>
          </a:stretch>
        </p:blipFill>
        <p:spPr bwMode="auto">
          <a:xfrm>
            <a:off x="6084168" y="1628800"/>
            <a:ext cx="2664296" cy="3546867"/>
          </a:xfrm>
          <a:prstGeom prst="rect">
            <a:avLst/>
          </a:prstGeom>
          <a:noFill/>
        </p:spPr>
      </p:pic>
      <p:pic>
        <p:nvPicPr>
          <p:cNvPr id="6" name="Picture 16" descr="44"/>
          <p:cNvPicPr>
            <a:picLocks noChangeAspect="1" noChangeArrowheads="1"/>
          </p:cNvPicPr>
          <p:nvPr/>
        </p:nvPicPr>
        <p:blipFill>
          <a:blip r:embed="rId5" cstate="print"/>
          <a:srcRect/>
          <a:stretch>
            <a:fillRect/>
          </a:stretch>
        </p:blipFill>
        <p:spPr bwMode="auto">
          <a:xfrm>
            <a:off x="3419872" y="1556792"/>
            <a:ext cx="2459350" cy="2664296"/>
          </a:xfrm>
          <a:prstGeom prst="rect">
            <a:avLst/>
          </a:prstGeom>
          <a:noFill/>
          <a:ln w="9525">
            <a:noFill/>
            <a:miter lim="800000"/>
            <a:headEnd/>
            <a:tailEnd/>
          </a:ln>
        </p:spPr>
      </p:pic>
      <p:sp>
        <p:nvSpPr>
          <p:cNvPr id="7" name="TextBox 6"/>
          <p:cNvSpPr txBox="1"/>
          <p:nvPr/>
        </p:nvSpPr>
        <p:spPr>
          <a:xfrm>
            <a:off x="1547664" y="5589240"/>
            <a:ext cx="1168910" cy="369332"/>
          </a:xfrm>
          <a:prstGeom prst="rect">
            <a:avLst/>
          </a:prstGeom>
          <a:noFill/>
        </p:spPr>
        <p:txBody>
          <a:bodyPr wrap="none" rtlCol="0">
            <a:spAutoFit/>
          </a:bodyPr>
          <a:lstStyle/>
          <a:p>
            <a:r>
              <a:rPr lang="ru-RU" dirty="0" smtClean="0"/>
              <a:t>женщина</a:t>
            </a:r>
            <a:endParaRPr lang="ru-RU" dirty="0"/>
          </a:p>
        </p:txBody>
      </p:sp>
      <p:sp>
        <p:nvSpPr>
          <p:cNvPr id="8" name="TextBox 7"/>
          <p:cNvSpPr txBox="1"/>
          <p:nvPr/>
        </p:nvSpPr>
        <p:spPr>
          <a:xfrm>
            <a:off x="6948264" y="5301208"/>
            <a:ext cx="1120178" cy="369332"/>
          </a:xfrm>
          <a:prstGeom prst="rect">
            <a:avLst/>
          </a:prstGeom>
          <a:noFill/>
        </p:spPr>
        <p:txBody>
          <a:bodyPr wrap="none" rtlCol="0">
            <a:spAutoFit/>
          </a:bodyPr>
          <a:lstStyle/>
          <a:p>
            <a:r>
              <a:rPr lang="ru-RU" dirty="0" smtClean="0"/>
              <a:t>мужчина</a:t>
            </a:r>
            <a:endParaRPr lang="ru-RU" dirty="0"/>
          </a:p>
        </p:txBody>
      </p:sp>
      <p:sp>
        <p:nvSpPr>
          <p:cNvPr id="10" name="TextBox 9"/>
          <p:cNvSpPr txBox="1"/>
          <p:nvPr/>
        </p:nvSpPr>
        <p:spPr>
          <a:xfrm>
            <a:off x="4067944" y="4077072"/>
            <a:ext cx="1668666" cy="369332"/>
          </a:xfrm>
          <a:prstGeom prst="rect">
            <a:avLst/>
          </a:prstGeom>
          <a:noFill/>
        </p:spPr>
        <p:txBody>
          <a:bodyPr wrap="square" rtlCol="0">
            <a:spAutoFit/>
          </a:bodyPr>
          <a:lstStyle/>
          <a:p>
            <a:r>
              <a:rPr lang="ru-RU" dirty="0" smtClean="0"/>
              <a:t>смешанный</a:t>
            </a:r>
            <a:endParaRPr lang="ru-RU" dirty="0"/>
          </a:p>
        </p:txBody>
      </p:sp>
      <p:pic>
        <p:nvPicPr>
          <p:cNvPr id="11" name="Picture 3"/>
          <p:cNvPicPr>
            <a:picLocks noChangeAspect="1" noChangeArrowheads="1"/>
          </p:cNvPicPr>
          <p:nvPr/>
        </p:nvPicPr>
        <p:blipFill>
          <a:blip r:embed="rId6" cstate="print"/>
          <a:srcRect/>
          <a:stretch>
            <a:fillRect/>
          </a:stretch>
        </p:blipFill>
        <p:spPr bwMode="auto">
          <a:xfrm>
            <a:off x="3995936" y="4509120"/>
            <a:ext cx="1306480" cy="1832465"/>
          </a:xfrm>
          <a:prstGeom prst="rect">
            <a:avLst/>
          </a:prstGeom>
          <a:noFill/>
          <a:ln w="9525">
            <a:noFill/>
            <a:miter lim="800000"/>
            <a:headEnd/>
            <a:tailEnd/>
          </a:ln>
        </p:spPr>
      </p:pic>
      <p:sp>
        <p:nvSpPr>
          <p:cNvPr id="12" name="TextBox 11"/>
          <p:cNvSpPr txBox="1"/>
          <p:nvPr/>
        </p:nvSpPr>
        <p:spPr>
          <a:xfrm>
            <a:off x="4211960" y="6453336"/>
            <a:ext cx="792088" cy="369332"/>
          </a:xfrm>
          <a:prstGeom prst="rect">
            <a:avLst/>
          </a:prstGeom>
          <a:noFill/>
        </p:spPr>
        <p:txBody>
          <a:bodyPr wrap="square" rtlCol="0">
            <a:spAutoFit/>
          </a:bodyPr>
          <a:lstStyle/>
          <a:p>
            <a:r>
              <a:rPr lang="ru-RU" dirty="0" smtClean="0"/>
              <a:t>дети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2000" fill="hold"/>
                                        <p:tgtEl>
                                          <p:spTgt spid="12"/>
                                        </p:tgtEl>
                                        <p:attrNameLst>
                                          <p:attrName>ppt_x</p:attrName>
                                        </p:attrNameLst>
                                      </p:cBhvr>
                                      <p:tavLst>
                                        <p:tav tm="0">
                                          <p:val>
                                            <p:strVal val="#ppt_x"/>
                                          </p:val>
                                        </p:tav>
                                        <p:tav tm="100000">
                                          <p:val>
                                            <p:strVal val="#ppt_x"/>
                                          </p:val>
                                        </p:tav>
                                      </p:tavLst>
                                    </p:anim>
                                    <p:anim calcmode="lin" valueType="num">
                                      <p:cBhvr additive="base">
                                        <p:cTn id="5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Специфический вид портрета - автопортрет</a:t>
            </a:r>
            <a:endParaRPr lang="ru-RU" dirty="0"/>
          </a:p>
        </p:txBody>
      </p:sp>
      <p:pic>
        <p:nvPicPr>
          <p:cNvPr id="4" name="Picture 5" descr="Леонардо да  Винчи (автопортрет). По  всей  вероятности, Леонардо да  Винчи   было шестьдесят два,  когда он  нарисовал автопортрет. Если он  правильно передает натуру,  то духовное состояние художника можно определить как оставляющее желать лучшего.  Мы видим старца, уставшего от жизни  и растерявшего все иллюзии. Он сделал так  много  и   все  же  осуществил так мало.  На  пороге старости он оказался  без дома, без покровителя.  Он  был почти  всеми забыт. Даже его образ сохранился только на этом единственном  рисунке   —  своего  рода замечательным обобщением:  «Эта огромная, изборожденная морщинами гора лица,  — писал сэр Кеннет  Кларк  четыре  века спустя,   — с благородными  бровями,   властными,  похожими на пещеры глазами и струящимся потоком бороды предвосхищает лица великих людей девятнадцатого века,  сохраненные для  нас фотографической камерой,   — Дарвина,  Толстого,  Уолта Уитмена. Время,  вечно ставящее спектакль человеческого страдания,   вознесло  их  всех  на  недосягаемую высоту».  Леонардо,  которому оставалось жить еще пять лет, очевидно,  увидел себя в образе безымянного величественного старца."/>
          <p:cNvPicPr>
            <a:picLocks noGrp="1" noChangeAspect="1" noChangeArrowheads="1"/>
          </p:cNvPicPr>
          <p:nvPr>
            <p:ph sz="quarter" idx="1"/>
          </p:nvPr>
        </p:nvPicPr>
        <p:blipFill>
          <a:blip r:embed="rId2" cstate="print"/>
          <a:srcRect/>
          <a:stretch>
            <a:fillRect/>
          </a:stretch>
        </p:blipFill>
        <p:spPr bwMode="auto">
          <a:xfrm>
            <a:off x="899592" y="1772816"/>
            <a:ext cx="3168352" cy="4392488"/>
          </a:xfrm>
          <a:prstGeom prst="rect">
            <a:avLst/>
          </a:prstGeom>
          <a:noFill/>
        </p:spPr>
      </p:pic>
      <p:sp>
        <p:nvSpPr>
          <p:cNvPr id="5" name="TextBox 4"/>
          <p:cNvSpPr txBox="1"/>
          <p:nvPr/>
        </p:nvSpPr>
        <p:spPr>
          <a:xfrm>
            <a:off x="4427984" y="2348880"/>
            <a:ext cx="2285690" cy="369332"/>
          </a:xfrm>
          <a:prstGeom prst="rect">
            <a:avLst/>
          </a:prstGeom>
          <a:noFill/>
        </p:spPr>
        <p:txBody>
          <a:bodyPr wrap="none" rtlCol="0">
            <a:spAutoFit/>
          </a:bodyPr>
          <a:lstStyle/>
          <a:p>
            <a:r>
              <a:rPr lang="ru-RU" dirty="0" smtClean="0"/>
              <a:t>Леонардо да Винчи</a:t>
            </a:r>
            <a:endParaRPr lang="ru-RU" dirty="0"/>
          </a:p>
        </p:txBody>
      </p:sp>
      <p:sp>
        <p:nvSpPr>
          <p:cNvPr id="6" name="TextBox 5"/>
          <p:cNvSpPr txBox="1"/>
          <p:nvPr/>
        </p:nvSpPr>
        <p:spPr>
          <a:xfrm>
            <a:off x="4644008" y="3645024"/>
            <a:ext cx="2236125" cy="369332"/>
          </a:xfrm>
          <a:prstGeom prst="rect">
            <a:avLst/>
          </a:prstGeom>
          <a:noFill/>
        </p:spPr>
        <p:txBody>
          <a:bodyPr wrap="none" rtlCol="0">
            <a:spAutoFit/>
          </a:bodyPr>
          <a:lstStyle/>
          <a:p>
            <a:r>
              <a:rPr lang="ru-RU" dirty="0" smtClean="0"/>
              <a:t>автопортрет, 1514г.</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222</TotalTime>
  <Words>390</Words>
  <Application>Microsoft Office PowerPoint</Application>
  <PresentationFormat>Экран (4:3)</PresentationFormat>
  <Paragraphs>76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Портрет - аппликация.</vt:lpstr>
      <vt:lpstr>Слайд 2</vt:lpstr>
      <vt:lpstr>Портрет</vt:lpstr>
      <vt:lpstr>Портрет является одним из основных видов:</vt:lpstr>
      <vt:lpstr>Вид портрета по количеству персонажей:</vt:lpstr>
      <vt:lpstr>Положение персонажа в картине:</vt:lpstr>
      <vt:lpstr>Разворот головы персонажа:</vt:lpstr>
      <vt:lpstr>Персонажи портрета:</vt:lpstr>
      <vt:lpstr>Специфический вид портрета - автопортрет</vt:lpstr>
      <vt:lpstr>Важнейшая особенность портрета - </vt:lpstr>
      <vt:lpstr>Анализ  портрета</vt:lpstr>
      <vt:lpstr>I вариант                                II вариант</vt:lpstr>
      <vt:lpstr>Эмоции</vt:lpstr>
      <vt:lpstr>Методическая таблица: «МИМИКА»</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Реальность и фантазия в творчестве художника.</dc:title>
  <dc:creator>Админ</dc:creator>
  <cp:lastModifiedBy>Админ</cp:lastModifiedBy>
  <cp:revision>24</cp:revision>
  <dcterms:created xsi:type="dcterms:W3CDTF">2012-01-18T14:57:35Z</dcterms:created>
  <dcterms:modified xsi:type="dcterms:W3CDTF">2012-01-29T08:56:46Z</dcterms:modified>
</cp:coreProperties>
</file>