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76" r:id="rId9"/>
    <p:sldId id="268" r:id="rId10"/>
    <p:sldId id="269" r:id="rId11"/>
    <p:sldId id="270" r:id="rId12"/>
    <p:sldId id="271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A766DFA3-AEA5-4B48-97E8-28B977E7E349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2244F1D8-8727-496A-AB71-3D6D3ABDF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Десятичные дроби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Миронова Татьяна Владимировна </a:t>
            </a:r>
          </a:p>
          <a:p>
            <a:r>
              <a:rPr lang="ru-RU" dirty="0" smtClean="0"/>
              <a:t>Учитель математики </a:t>
            </a:r>
          </a:p>
          <a:p>
            <a:r>
              <a:rPr lang="ru-RU" dirty="0" err="1" smtClean="0"/>
              <a:t>Моу</a:t>
            </a:r>
            <a:r>
              <a:rPr lang="ru-RU" dirty="0" smtClean="0"/>
              <a:t> сош№51 г.Твери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06896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Не наименьшее и не наибольшее:  </a:t>
            </a:r>
          </a:p>
          <a:p>
            <a:r>
              <a:rPr lang="ru-RU" sz="3200" dirty="0" smtClean="0"/>
              <a:t>			3,7		4,1		1,4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наименьшее: 5,9	 	6,3		3,6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6288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3,6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4888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наибольшее: 2,3		2,7		0,8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92696"/>
            <a:ext cx="5576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Найдите число: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42404" y="2348880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2,7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573016"/>
            <a:ext cx="75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3,7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429309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10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22108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Сложите выбранные числа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10 дм  максимальная </a:t>
            </a:r>
            <a:r>
              <a:rPr lang="ru-RU" sz="3200" dirty="0"/>
              <a:t>длина бобра</a:t>
            </a:r>
          </a:p>
          <a:p>
            <a:r>
              <a:rPr lang="ru-RU" sz="3200" dirty="0"/>
              <a:t>Выразите  в </a:t>
            </a:r>
            <a:r>
              <a:rPr lang="ru-RU" sz="3200" dirty="0" smtClean="0"/>
              <a:t> см  и  м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284984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10дм = 100 см = 1 м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74694"/>
            <a:ext cx="7992888" cy="5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rgbClr val="FFCCFF"/>
                </a:solidFill>
              </a:rPr>
              <a:t>Следующий объект нашего внимания птицы –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rgbClr val="FFCCFF"/>
                </a:solidFill>
              </a:rPr>
              <a:t>фламинго. Их </a:t>
            </a:r>
            <a:r>
              <a:rPr lang="ru-RU" sz="2800" dirty="0">
                <a:ln>
                  <a:solidFill>
                    <a:schemeClr val="bg1"/>
                  </a:solidFill>
                </a:ln>
                <a:solidFill>
                  <a:srgbClr val="FFCCFF"/>
                </a:solidFill>
              </a:rPr>
              <a:t>называют безошибочными определителями прогноза погоды на лето.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6288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2009  -  0,28 м</a:t>
            </a:r>
            <a:endParaRPr lang="ru-RU" sz="3200" dirty="0"/>
          </a:p>
          <a:p>
            <a:r>
              <a:rPr lang="ru-RU" sz="3200" dirty="0" smtClean="0"/>
              <a:t>2010  -  0,25 м</a:t>
            </a:r>
            <a:endParaRPr lang="ru-RU" sz="3200" dirty="0"/>
          </a:p>
          <a:p>
            <a:r>
              <a:rPr lang="ru-RU" sz="3200" dirty="0" smtClean="0"/>
              <a:t>2011  -  0,43 м</a:t>
            </a:r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Найдите </a:t>
            </a:r>
            <a:r>
              <a:rPr lang="ru-RU" sz="3200" dirty="0"/>
              <a:t>среднее арифметическое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764703"/>
            <a:ext cx="3384376" cy="57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35896" y="5085184"/>
            <a:ext cx="4706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(0,28+0,25+0,43):3=0,32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96752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Наше путешествие подходит концу .</a:t>
            </a:r>
          </a:p>
          <a:p>
            <a:endParaRPr lang="ru-RU" sz="3200" dirty="0" smtClean="0"/>
          </a:p>
          <a:p>
            <a:r>
              <a:rPr lang="ru-RU" sz="3200" dirty="0" smtClean="0"/>
              <a:t>Д.З.:</a:t>
            </a:r>
          </a:p>
          <a:p>
            <a:r>
              <a:rPr lang="ru-RU" sz="3200" dirty="0" smtClean="0"/>
              <a:t>составить </a:t>
            </a:r>
            <a:r>
              <a:rPr lang="ru-RU" sz="3200" dirty="0"/>
              <a:t>задачу о животных </a:t>
            </a:r>
            <a:endParaRPr lang="ru-RU" sz="3200" dirty="0" smtClean="0"/>
          </a:p>
          <a:p>
            <a:r>
              <a:rPr lang="ru-RU" sz="3200" dirty="0" smtClean="0"/>
              <a:t>5,67-5,67:1,8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85918" y="1327658"/>
            <a:ext cx="2786082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3,2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4163987" y="256088"/>
            <a:ext cx="2193963" cy="1416811"/>
            <a:chOff x="4163987" y="256088"/>
            <a:chExt cx="2193963" cy="1416811"/>
          </a:xfrm>
        </p:grpSpPr>
        <p:cxnSp>
          <p:nvCxnSpPr>
            <p:cNvPr id="15" name="Прямая соединительная линия 14"/>
            <p:cNvCxnSpPr>
              <a:stCxn id="3" idx="7"/>
            </p:cNvCxnSpPr>
            <p:nvPr/>
          </p:nvCxnSpPr>
          <p:spPr>
            <a:xfrm flipV="1">
              <a:off x="4163987" y="980728"/>
              <a:ext cx="1200101" cy="6921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5286380" y="256088"/>
              <a:ext cx="1071570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-2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72000" y="2204864"/>
            <a:ext cx="2727754" cy="428628"/>
            <a:chOff x="4572000" y="2204864"/>
            <a:chExt cx="2727754" cy="428628"/>
          </a:xfrm>
        </p:grpSpPr>
        <p:cxnSp>
          <p:nvCxnSpPr>
            <p:cNvPr id="17" name="Прямая соединительная линия 16"/>
            <p:cNvCxnSpPr>
              <a:stCxn id="3" idx="6"/>
            </p:cNvCxnSpPr>
            <p:nvPr/>
          </p:nvCxnSpPr>
          <p:spPr>
            <a:xfrm flipV="1">
              <a:off x="4572000" y="2399228"/>
              <a:ext cx="1643074" cy="1071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6228184" y="2204864"/>
              <a:ext cx="1071570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+2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331640" y="116632"/>
            <a:ext cx="1224136" cy="1368152"/>
            <a:chOff x="1331640" y="116632"/>
            <a:chExt cx="1224136" cy="136815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2123728" y="980728"/>
              <a:ext cx="432048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1331640" y="116632"/>
              <a:ext cx="1071570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/>
                <a:t>3.2*2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42844" y="2256352"/>
            <a:ext cx="1643074" cy="571504"/>
            <a:chOff x="142844" y="2256352"/>
            <a:chExt cx="1643074" cy="571504"/>
          </a:xfrm>
        </p:grpSpPr>
        <p:cxnSp>
          <p:nvCxnSpPr>
            <p:cNvPr id="9" name="Прямая соединительная линия 8"/>
            <p:cNvCxnSpPr>
              <a:stCxn id="3" idx="2"/>
            </p:cNvCxnSpPr>
            <p:nvPr/>
          </p:nvCxnSpPr>
          <p:spPr>
            <a:xfrm rot="10800000">
              <a:off x="714348" y="2470667"/>
              <a:ext cx="1071570" cy="357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Овал 23"/>
            <p:cNvSpPr/>
            <p:nvPr/>
          </p:nvSpPr>
          <p:spPr>
            <a:xfrm>
              <a:off x="142844" y="2256352"/>
              <a:ext cx="1000132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:0,2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0" y="3339871"/>
            <a:ext cx="2193932" cy="1916877"/>
            <a:chOff x="0" y="3339871"/>
            <a:chExt cx="2193932" cy="1916877"/>
          </a:xfrm>
        </p:grpSpPr>
        <p:cxnSp>
          <p:nvCxnSpPr>
            <p:cNvPr id="11" name="Прямая соединительная линия 10"/>
            <p:cNvCxnSpPr>
              <a:stCxn id="3" idx="3"/>
            </p:cNvCxnSpPr>
            <p:nvPr/>
          </p:nvCxnSpPr>
          <p:spPr>
            <a:xfrm rot="5400000">
              <a:off x="1174363" y="3237047"/>
              <a:ext cx="916745" cy="1122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0" y="4042302"/>
              <a:ext cx="1285852" cy="12144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+0,2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915816" y="3685112"/>
            <a:ext cx="1071570" cy="1680694"/>
            <a:chOff x="2915816" y="3685112"/>
            <a:chExt cx="1071570" cy="1680694"/>
          </a:xfrm>
        </p:grpSpPr>
        <p:cxnSp>
          <p:nvCxnSpPr>
            <p:cNvPr id="13" name="Прямая соединительная линия 12"/>
            <p:cNvCxnSpPr>
              <a:stCxn id="3" idx="4"/>
            </p:cNvCxnSpPr>
            <p:nvPr/>
          </p:nvCxnSpPr>
          <p:spPr>
            <a:xfrm>
              <a:off x="3178959" y="3685112"/>
              <a:ext cx="168905" cy="7520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915816" y="4437112"/>
              <a:ext cx="1071570" cy="9286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</a:t>
              </a:r>
              <a:r>
                <a:rPr lang="ru-RU" dirty="0" smtClean="0"/>
                <a:t>- 0,2</a:t>
              </a:r>
              <a:endParaRPr lang="ru-RU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163987" y="3339871"/>
            <a:ext cx="1265269" cy="1488249"/>
            <a:chOff x="4163987" y="3339871"/>
            <a:chExt cx="1265269" cy="1488249"/>
          </a:xfrm>
        </p:grpSpPr>
        <p:cxnSp>
          <p:nvCxnSpPr>
            <p:cNvPr id="19" name="Прямая соединительная линия 18"/>
            <p:cNvCxnSpPr>
              <a:stCxn id="3" idx="5"/>
              <a:endCxn id="28" idx="1"/>
            </p:cNvCxnSpPr>
            <p:nvPr/>
          </p:nvCxnSpPr>
          <p:spPr>
            <a:xfrm>
              <a:off x="4163987" y="3339871"/>
              <a:ext cx="655508" cy="1000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4714876" y="4256616"/>
              <a:ext cx="714380" cy="5715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:2</a:t>
              </a:r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857330" y="5633864"/>
          <a:ext cx="7286670" cy="1224136"/>
        </p:xfrm>
        <a:graphic>
          <a:graphicData uri="http://schemas.openxmlformats.org/drawingml/2006/table">
            <a:tbl>
              <a:tblPr/>
              <a:tblGrid>
                <a:gridCol w="910548"/>
                <a:gridCol w="910548"/>
                <a:gridCol w="910548"/>
                <a:gridCol w="910548"/>
                <a:gridCol w="910548"/>
                <a:gridCol w="911310"/>
                <a:gridCol w="911310"/>
                <a:gridCol w="911310"/>
              </a:tblGrid>
              <a:tr h="53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8576216" y="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508890" y="715516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508890" y="1431032"/>
            <a:ext cx="659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24919" y="2146548"/>
            <a:ext cx="627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532935" y="2862064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558583" y="3577580"/>
            <a:ext cx="559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48163" y="4293096"/>
            <a:ext cx="58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631" y="0"/>
            <a:ext cx="209503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771800" y="3501008"/>
            <a:ext cx="6372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Подошли к вольеру ,в котором в разных клетках сидят </a:t>
            </a:r>
          </a:p>
          <a:p>
            <a:r>
              <a:rPr lang="ru-RU" sz="2400" dirty="0"/>
              <a:t>Леопард -0,9</a:t>
            </a:r>
          </a:p>
          <a:p>
            <a:r>
              <a:rPr lang="ru-RU" sz="2400" dirty="0"/>
              <a:t>Гепард -9,9</a:t>
            </a:r>
          </a:p>
          <a:p>
            <a:r>
              <a:rPr lang="ru-RU" sz="2400" dirty="0"/>
              <a:t>Тигр -2,8</a:t>
            </a:r>
          </a:p>
          <a:p>
            <a:r>
              <a:rPr lang="ru-RU" sz="2400" dirty="0"/>
              <a:t>Рысь -1,24</a:t>
            </a:r>
          </a:p>
          <a:p>
            <a:r>
              <a:rPr lang="ru-RU" sz="2400" dirty="0"/>
              <a:t>Какой из указанных животных самый крупный и самый сильный?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5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2300" y="0"/>
            <a:ext cx="28917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5376"/>
            <a:ext cx="2349648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32" y="551582"/>
            <a:ext cx="8388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Проверим </a:t>
            </a:r>
            <a:r>
              <a:rPr lang="ru-RU" sz="3200" dirty="0" smtClean="0"/>
              <a:t>догадки, </a:t>
            </a:r>
            <a:r>
              <a:rPr lang="ru-RU" sz="3200" dirty="0"/>
              <a:t>для этого  выполним задание  </a:t>
            </a:r>
            <a:r>
              <a:rPr lang="ru-RU" sz="3200" dirty="0" smtClean="0"/>
              <a:t>28*34=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920914"/>
            <a:ext cx="9829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952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>
                <a:solidFill>
                  <a:srgbClr val="C00000"/>
                </a:solidFill>
              </a:rPr>
              <a:t>Решить самостоятельно </a:t>
            </a:r>
          </a:p>
          <a:p>
            <a:r>
              <a:rPr lang="ru-RU" sz="3200" dirty="0" smtClean="0"/>
              <a:t>2,8*34=</a:t>
            </a:r>
            <a:endParaRPr lang="ru-RU" sz="3200" dirty="0"/>
          </a:p>
          <a:p>
            <a:r>
              <a:rPr lang="ru-RU" sz="3200" dirty="0" smtClean="0"/>
              <a:t>28*0,34=</a:t>
            </a:r>
            <a:endParaRPr lang="ru-RU" sz="3200" dirty="0"/>
          </a:p>
          <a:p>
            <a:r>
              <a:rPr lang="ru-RU" sz="3200" dirty="0" smtClean="0"/>
              <a:t>952:34=</a:t>
            </a:r>
            <a:endParaRPr lang="ru-RU" sz="3200" dirty="0"/>
          </a:p>
          <a:p>
            <a:r>
              <a:rPr lang="ru-RU" sz="3200" dirty="0" smtClean="0"/>
              <a:t>95,2:2,8=</a:t>
            </a:r>
            <a:endParaRPr lang="ru-RU" sz="3200" dirty="0"/>
          </a:p>
          <a:p>
            <a:r>
              <a:rPr lang="ru-RU" sz="3200" dirty="0" smtClean="0"/>
              <a:t>9,52:3,4=</a:t>
            </a:r>
            <a:endParaRPr lang="ru-RU" sz="3200" dirty="0"/>
          </a:p>
          <a:p>
            <a:r>
              <a:rPr lang="ru-RU" sz="3200" dirty="0" smtClean="0"/>
              <a:t>280*3,4=</a:t>
            </a:r>
            <a:endParaRPr lang="ru-RU" sz="3200" dirty="0"/>
          </a:p>
          <a:p>
            <a:r>
              <a:rPr lang="ru-RU" sz="3200" dirty="0"/>
              <a:t>Назовите наименьшее из полученных выражений ?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8549" y="2132856"/>
            <a:ext cx="94128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95,2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9,52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34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2,8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952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5118" y="5517232"/>
            <a:ext cx="8563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2,8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1196752"/>
            <a:ext cx="2987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Тигр (2,8)-самый крупный  и самый сильный </a:t>
            </a:r>
            <a:r>
              <a:rPr lang="ru-RU" sz="2800" dirty="0" smtClean="0"/>
              <a:t>хищник. Ударом </a:t>
            </a:r>
            <a:r>
              <a:rPr lang="ru-RU" sz="2800" dirty="0"/>
              <a:t>лапы он может свалить оленя, лося. Переплыть с убитым кабаном реку.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120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Отправляемся </a:t>
            </a:r>
            <a:r>
              <a:rPr lang="ru-RU" sz="3200" dirty="0"/>
              <a:t>дальше. </a:t>
            </a:r>
            <a:endParaRPr lang="ru-RU" sz="3200" dirty="0" smtClean="0"/>
          </a:p>
          <a:p>
            <a:r>
              <a:rPr lang="ru-RU" sz="3200" dirty="0" smtClean="0"/>
              <a:t>На </a:t>
            </a:r>
            <a:r>
              <a:rPr lang="ru-RU" sz="3200" dirty="0"/>
              <a:t>нашем пути жилище животного, которое спряталось в своем домике, и мы его не </a:t>
            </a:r>
            <a:r>
              <a:rPr lang="ru-RU" sz="3200" dirty="0" smtClean="0"/>
              <a:t>видим. Кстати</a:t>
            </a:r>
            <a:r>
              <a:rPr lang="ru-RU" sz="3200" dirty="0"/>
              <a:t>, кто из животных на земле отличается долголетием?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786058"/>
            <a:ext cx="6108171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2008" y="4135720"/>
            <a:ext cx="3131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Черепаха - </a:t>
            </a:r>
            <a:r>
              <a:rPr lang="ru-RU" sz="2400" dirty="0"/>
              <a:t>может прожить до 200 лет. Вы догадались, что мы подошли к жилищу черепахи. </a:t>
            </a:r>
            <a:endParaRPr lang="ru-RU" sz="2400" dirty="0" smtClean="0"/>
          </a:p>
          <a:p>
            <a:r>
              <a:rPr lang="ru-RU" sz="2400" dirty="0" smtClean="0"/>
              <a:t>Что </a:t>
            </a:r>
            <a:r>
              <a:rPr lang="ru-RU" sz="2400" dirty="0"/>
              <a:t>вы знаете о черепахах?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260648"/>
            <a:ext cx="4932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Из панциря делают </a:t>
            </a:r>
            <a:r>
              <a:rPr lang="ru-RU" sz="2800" dirty="0" smtClean="0"/>
              <a:t>украшения. Мясо </a:t>
            </a:r>
            <a:r>
              <a:rPr lang="ru-RU" sz="2800" dirty="0"/>
              <a:t>и яйца идут в </a:t>
            </a:r>
            <a:r>
              <a:rPr lang="ru-RU" sz="2800" dirty="0" smtClean="0"/>
              <a:t>пищу. Черепахи </a:t>
            </a:r>
            <a:r>
              <a:rPr lang="ru-RU" sz="2800" dirty="0"/>
              <a:t>–гиганты </a:t>
            </a:r>
            <a:r>
              <a:rPr lang="ru-RU" sz="2800" dirty="0" smtClean="0"/>
              <a:t>– они </a:t>
            </a:r>
            <a:r>
              <a:rPr lang="ru-RU" sz="2800" dirty="0"/>
              <a:t>такой </a:t>
            </a:r>
            <a:r>
              <a:rPr lang="ru-RU" sz="2800" dirty="0" smtClean="0"/>
              <a:t>величины, </a:t>
            </a:r>
            <a:r>
              <a:rPr lang="ru-RU" sz="2800" dirty="0"/>
              <a:t>что дети могут кататься, сидя на панцире.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895437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73" y="3789040"/>
            <a:ext cx="34030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8316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Хотите узнать , сколько весит черепаха, тогда решите уравнение   </a:t>
            </a:r>
          </a:p>
          <a:p>
            <a:endParaRPr lang="ru-RU" sz="3200" dirty="0" smtClean="0"/>
          </a:p>
          <a:p>
            <a:r>
              <a:rPr lang="ru-RU" sz="3200" dirty="0" smtClean="0"/>
              <a:t>0,008*х-3,683=1,117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212976"/>
            <a:ext cx="15327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Х=600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005064"/>
            <a:ext cx="7560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</a:t>
            </a:r>
            <a:r>
              <a:rPr lang="ru-RU" sz="4000" dirty="0" smtClean="0"/>
              <a:t>600 кг весит черепаха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 соседству с черепахами живут бобры. </a:t>
            </a:r>
          </a:p>
          <a:p>
            <a:pPr algn="ctr"/>
            <a:r>
              <a:rPr lang="ru-RU" sz="2400" dirty="0" smtClean="0"/>
              <a:t>Бобр - крупный  грызун, </a:t>
            </a:r>
            <a:r>
              <a:rPr lang="ru-RU" sz="2400" dirty="0"/>
              <a:t>ведет полуводный образ жизни, обитает по лесным </a:t>
            </a:r>
            <a:r>
              <a:rPr lang="ru-RU" sz="2400" dirty="0" smtClean="0"/>
              <a:t>рекам, </a:t>
            </a:r>
            <a:r>
              <a:rPr lang="ru-RU" sz="2400" dirty="0"/>
              <a:t>сооружает из ветвей </a:t>
            </a:r>
            <a:r>
              <a:rPr lang="ru-RU" sz="2400" dirty="0" smtClean="0"/>
              <a:t>ив  </a:t>
            </a:r>
            <a:r>
              <a:rPr lang="ru-RU" sz="2400" dirty="0"/>
              <a:t>домики .Поперек рек делает плотины длиной 5-7 м.В нашей местности много бобров</a:t>
            </a:r>
            <a:r>
              <a:rPr lang="ru-RU" sz="2400" dirty="0" smtClean="0"/>
              <a:t>. Из-за </a:t>
            </a:r>
            <a:r>
              <a:rPr lang="ru-RU" sz="2400" dirty="0"/>
              <a:t>ценности </a:t>
            </a:r>
            <a:r>
              <a:rPr lang="ru-RU" sz="2400" dirty="0" smtClean="0"/>
              <a:t>меха, кожи </a:t>
            </a:r>
            <a:r>
              <a:rPr lang="ru-RU" sz="2400" dirty="0"/>
              <a:t>и жира  они занесены в Красную </a:t>
            </a:r>
            <a:r>
              <a:rPr lang="ru-RU" sz="2400" dirty="0" smtClean="0"/>
              <a:t>книгу. Вам </a:t>
            </a:r>
            <a:r>
              <a:rPr lang="ru-RU" sz="2400" dirty="0"/>
              <a:t>интересно будет узнать какой длины может быть тело взрослого бобра.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605060"/>
            <a:ext cx="3954016" cy="307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13622"/>
            <a:ext cx="4392488" cy="312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148</TotalTime>
  <Words>404</Words>
  <Application>Microsoft Office PowerPoint</Application>
  <PresentationFormat>Экран (4:3)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Тема17</vt:lpstr>
      <vt:lpstr>Десятичные дроби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2011-12-04T15:04:10Z</dcterms:created>
  <dcterms:modified xsi:type="dcterms:W3CDTF">2012-01-24T19:33:24Z</dcterms:modified>
</cp:coreProperties>
</file>