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28" y="-84"/>
      </p:cViewPr>
      <p:guideLst>
        <p:guide orient="horz" pos="2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2A54E-BD4F-4A41-A556-8B422A1A1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1AEC-7AB5-4956-8E2B-79E958C4D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D0FF-3FBB-438B-BB58-DCA86CA87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7A6D-085A-4DDA-BD59-17D3295EC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C2E4-1947-4293-8876-E43D07DA5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D337-A9A3-46B8-91F4-D0DBFF3A7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8BF2-6AE9-4866-B370-22B153650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FBFD-9A44-4961-B6E7-F7641CA05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6E2D-A187-4D43-B8E8-C096C2618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09BF-37E5-4339-B3DD-806B27E34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3807-ACBA-47EB-8118-85F1BA241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8A8DFFDB-F756-4EBA-931C-6F6DF2053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1" r:id="rId2"/>
    <p:sldLayoutId id="2147483889" r:id="rId3"/>
    <p:sldLayoutId id="2147483882" r:id="rId4"/>
    <p:sldLayoutId id="2147483883" r:id="rId5"/>
    <p:sldLayoutId id="2147483884" r:id="rId6"/>
    <p:sldLayoutId id="2147483885" r:id="rId7"/>
    <p:sldLayoutId id="2147483890" r:id="rId8"/>
    <p:sldLayoutId id="2147483891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2E38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B2E38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3;&#1072;&#1083;&#1080;&#1085;&#1072;\Documents\&#1041;&#1077;&#1079;&#1099;&#1084;&#1103;&#1085;&#1085;&#1099;&#1081;%20(3).wma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4940300" y="14288"/>
            <a:ext cx="4105275" cy="4321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Путешествие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внутри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растения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2933700" cy="142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Разработка урока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биологии в 6 классе.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Обобщение знаний по теме: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"Органы растений"</a:t>
            </a:r>
          </a:p>
        </p:txBody>
      </p:sp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5580063" y="4437063"/>
            <a:ext cx="3111500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2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Автор: Зубарева Галина Александровна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учитель биологии первой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квалификационной категории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МОУ "Красноярская основная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общеобразовательная школа"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Чистопольского муниципального района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Республики Татарстан</a:t>
            </a:r>
          </a:p>
        </p:txBody>
      </p:sp>
    </p:spTree>
  </p:cSld>
  <p:clrMapOvr>
    <a:masterClrMapping/>
  </p:clrMapOvr>
  <p:transition advTm="6234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1800" i="1" u="sng" dirty="0">
                <a:solidFill>
                  <a:schemeClr val="accent1">
                    <a:lumMod val="75000"/>
                  </a:schemeClr>
                </a:solidFill>
              </a:rPr>
              <a:t>ФИЗМИНУТКА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 изобразить процессы, протекающие в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</a:rPr>
              <a:t>растениях.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Какие процессы характерны для листьев? 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2392363"/>
            <a:ext cx="8229600" cy="3413125"/>
          </a:xfrm>
        </p:spPr>
        <p:txBody>
          <a:bodyPr/>
          <a:lstStyle/>
          <a:p>
            <a:r>
              <a:rPr lang="ru-RU" b="1" smtClean="0"/>
              <a:t> </a:t>
            </a:r>
            <a:r>
              <a:rPr lang="ru-RU" sz="1100" b="1" smtClean="0"/>
              <a:t>1. Происходит только в зеленых листьях растений</a:t>
            </a:r>
          </a:p>
          <a:p>
            <a:r>
              <a:rPr lang="ru-RU" sz="1100" b="1" smtClean="0"/>
              <a:t>2. Протекает в клетках, имеющих хлоропласты.</a:t>
            </a:r>
            <a:endParaRPr lang="ru-RU" sz="1100" smtClean="0"/>
          </a:p>
          <a:p>
            <a:r>
              <a:rPr lang="ru-RU" sz="1100" b="1" smtClean="0"/>
              <a:t>3. Происходит в течение всего времени суток, постоянно.</a:t>
            </a:r>
            <a:endParaRPr lang="ru-RU" sz="1100" smtClean="0"/>
          </a:p>
          <a:p>
            <a:r>
              <a:rPr lang="ru-RU" sz="1100" b="1" smtClean="0"/>
              <a:t>4. Происходит во всех живых клеток растения.</a:t>
            </a:r>
            <a:endParaRPr lang="ru-RU" sz="1100" smtClean="0"/>
          </a:p>
          <a:p>
            <a:r>
              <a:rPr lang="ru-RU" sz="1100" b="1" smtClean="0"/>
              <a:t>5. Для осуществления этого процесса необходим свет.</a:t>
            </a:r>
            <a:endParaRPr lang="ru-RU" sz="1100" smtClean="0"/>
          </a:p>
          <a:p>
            <a:r>
              <a:rPr lang="ru-RU" sz="1100" b="1" smtClean="0"/>
              <a:t>6. Поглощается углекислый газ.</a:t>
            </a:r>
            <a:endParaRPr lang="ru-RU" sz="1100" smtClean="0"/>
          </a:p>
          <a:p>
            <a:r>
              <a:rPr lang="ru-RU" sz="1100" b="1" smtClean="0"/>
              <a:t>7. Поглощается кислород.</a:t>
            </a:r>
            <a:endParaRPr lang="ru-RU" sz="1100" smtClean="0"/>
          </a:p>
          <a:p>
            <a:r>
              <a:rPr lang="ru-RU" sz="1100" b="1" smtClean="0"/>
              <a:t>8. Образуются органические вещества.</a:t>
            </a:r>
            <a:endParaRPr lang="ru-RU" sz="1100" smtClean="0"/>
          </a:p>
          <a:p>
            <a:r>
              <a:rPr lang="ru-RU" sz="1100" b="1" smtClean="0"/>
              <a:t>9. Выделяется кислород.</a:t>
            </a:r>
            <a:endParaRPr lang="ru-RU" sz="1100" smtClean="0"/>
          </a:p>
          <a:p>
            <a:r>
              <a:rPr lang="ru-RU" sz="1100" b="1" smtClean="0"/>
              <a:t>10. Органические вещества расходуются.</a:t>
            </a:r>
            <a:endParaRPr lang="ru-RU" sz="1100" smtClean="0"/>
          </a:p>
          <a:p>
            <a:r>
              <a:rPr lang="ru-RU" sz="1100" b="1" smtClean="0"/>
              <a:t>11. Уменьшается масса растения.</a:t>
            </a:r>
            <a:endParaRPr lang="ru-RU" sz="1100" smtClean="0"/>
          </a:p>
          <a:p>
            <a:r>
              <a:rPr lang="ru-RU" sz="1100" b="1" smtClean="0"/>
              <a:t>12. Расходуется энергия.</a:t>
            </a:r>
            <a:endParaRPr lang="ru-RU" sz="1100" smtClean="0"/>
          </a:p>
          <a:p>
            <a:r>
              <a:rPr lang="ru-RU" sz="1100" b="1" smtClean="0"/>
              <a:t>13. Масса растения увеличивается.</a:t>
            </a:r>
            <a:endParaRPr lang="ru-RU" sz="1100" smtClean="0"/>
          </a:p>
          <a:p>
            <a:r>
              <a:rPr lang="ru-RU" sz="1100" b="1" smtClean="0"/>
              <a:t>14. Выделяется углекислый газ.</a:t>
            </a:r>
            <a:endParaRPr lang="ru-RU" sz="1100" smtClean="0"/>
          </a:p>
          <a:p>
            <a:r>
              <a:rPr lang="ru-RU" sz="1100" b="1" smtClean="0"/>
              <a:t>15. Поглощается энергия.</a:t>
            </a:r>
            <a:endParaRPr lang="ru-RU" sz="1100" smtClean="0"/>
          </a:p>
          <a:p>
            <a:pPr eaLnBrk="1" hangingPunct="1"/>
            <a:endParaRPr lang="ru-RU" sz="11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6013" y="5732463"/>
          <a:ext cx="6149976" cy="641349"/>
        </p:xfrm>
        <a:graphic>
          <a:graphicData uri="http://schemas.openxmlformats.org/drawingml/2006/table">
            <a:tbl>
              <a:tblPr/>
              <a:tblGrid>
                <a:gridCol w="385478"/>
                <a:gridCol w="383871"/>
                <a:gridCol w="383872"/>
                <a:gridCol w="383871"/>
                <a:gridCol w="383872"/>
                <a:gridCol w="385478"/>
                <a:gridCol w="383871"/>
                <a:gridCol w="383872"/>
                <a:gridCol w="383871"/>
                <a:gridCol w="383872"/>
                <a:gridCol w="385478"/>
                <a:gridCol w="383871"/>
                <a:gridCol w="383872"/>
                <a:gridCol w="385478"/>
                <a:gridCol w="383871"/>
                <a:gridCol w="385478"/>
              </a:tblGrid>
              <a:tr h="213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4" name="Прямоугольник 2"/>
          <p:cNvSpPr>
            <a:spLocks noChangeArrowheads="1"/>
          </p:cNvSpPr>
          <p:nvPr/>
        </p:nvSpPr>
        <p:spPr bwMode="auto">
          <a:xfrm>
            <a:off x="827088" y="1846263"/>
            <a:ext cx="7489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Задание 5. Выбрать утверждения, относящиеся к дыханию или фотосинтезу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2850" y="2327275"/>
            <a:ext cx="3005138" cy="203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Куда поступают органические вещества? </a:t>
            </a:r>
          </a:p>
          <a:p>
            <a:pPr>
              <a:defRPr/>
            </a:pPr>
            <a:r>
              <a:rPr lang="ru-RU" dirty="0"/>
              <a:t>Где запасаются органические вещества? Как доказать, что в клубнях присутствуют органические вещества?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3EDE73AA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827088" y="1700213"/>
            <a:ext cx="240030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79388" y="7651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 причал  «ЦВЕТОК»</a:t>
            </a:r>
            <a:endParaRPr lang="ru-RU"/>
          </a:p>
          <a:p>
            <a:r>
              <a:rPr lang="ru-RU" b="1" u="sng"/>
              <a:t>Задание 6. Обозначить части цветка.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37075" y="2349500"/>
            <a:ext cx="457200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 </a:t>
            </a:r>
            <a:endParaRPr lang="ru-RU" dirty="0"/>
          </a:p>
          <a:p>
            <a:pPr>
              <a:defRPr/>
            </a:pPr>
            <a:r>
              <a:rPr lang="ru-RU" dirty="0"/>
              <a:t>Перечислите процессы, протекающие в цветке. </a:t>
            </a:r>
          </a:p>
          <a:p>
            <a:pPr>
              <a:defRPr/>
            </a:pPr>
            <a:r>
              <a:rPr lang="ru-RU" dirty="0"/>
              <a:t>Какое значение имеют цветки в жизни растений?</a:t>
            </a: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369888" y="1835150"/>
            <a:ext cx="31432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395288" y="40671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369888" y="2411413"/>
            <a:ext cx="314325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3395663" y="4356100"/>
            <a:ext cx="3127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9</a:t>
            </a:r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3395663" y="38512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3395663" y="24923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16395" name="TextBox 10"/>
          <p:cNvSpPr txBox="1">
            <a:spLocks noChangeArrowheads="1"/>
          </p:cNvSpPr>
          <p:nvPr/>
        </p:nvSpPr>
        <p:spPr bwMode="auto">
          <a:xfrm>
            <a:off x="3395663" y="20605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3395663" y="29876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16397" name="TextBox 12"/>
          <p:cNvSpPr txBox="1">
            <a:spLocks noChangeArrowheads="1"/>
          </p:cNvSpPr>
          <p:nvPr/>
        </p:nvSpPr>
        <p:spPr bwMode="auto">
          <a:xfrm>
            <a:off x="395288" y="3275013"/>
            <a:ext cx="312737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388" y="5300663"/>
            <a:ext cx="4357687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/>
              <a:t>Цветоножка, цветоложе, чашечка, чашелистик, лепесток, рыльце, столбик, завязь, тычиночная нить, пыльник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539750" y="5492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6 причал «СЕМЯ»</a:t>
            </a:r>
            <a:endParaRPr lang="ru-RU"/>
          </a:p>
          <a:p>
            <a:r>
              <a:rPr lang="ru-RU" b="1" u="sng"/>
              <a:t>Задание 7. Обозначить части семени.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08513" y="4314825"/>
            <a:ext cx="4572000" cy="12017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Назовите вещества, входящие в состав семян. </a:t>
            </a:r>
          </a:p>
          <a:p>
            <a:pPr>
              <a:defRPr/>
            </a:pPr>
            <a:r>
              <a:rPr lang="ru-RU" dirty="0"/>
              <a:t>Какое значение имеют семена в жизни растений?</a:t>
            </a:r>
          </a:p>
        </p:txBody>
      </p:sp>
      <p:pic>
        <p:nvPicPr>
          <p:cNvPr id="17412" name="Picture 2" descr="5B4D948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107950" y="2133600"/>
            <a:ext cx="4464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658813" y="1187450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908175" y="5516563"/>
            <a:ext cx="312738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2889250" y="5516563"/>
            <a:ext cx="314325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2674938" y="1189038"/>
            <a:ext cx="3127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3467100" y="1196975"/>
            <a:ext cx="312738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27088" y="1604963"/>
            <a:ext cx="0" cy="103187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7413" idx="2"/>
          </p:cNvCxnSpPr>
          <p:nvPr/>
        </p:nvCxnSpPr>
        <p:spPr>
          <a:xfrm>
            <a:off x="815975" y="1557338"/>
            <a:ext cx="2171700" cy="2159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7414" idx="0"/>
          </p:cNvCxnSpPr>
          <p:nvPr/>
        </p:nvCxnSpPr>
        <p:spPr>
          <a:xfrm flipH="1" flipV="1">
            <a:off x="1662113" y="3294063"/>
            <a:ext cx="401637" cy="22225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124075" y="3933825"/>
            <a:ext cx="790575" cy="15113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046413" y="4365625"/>
            <a:ext cx="38100" cy="121602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14650" y="1557338"/>
            <a:ext cx="169863" cy="244792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635375" y="1557338"/>
            <a:ext cx="0" cy="103187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258888" y="1557338"/>
            <a:ext cx="1512887" cy="15113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1258888" y="3500438"/>
            <a:ext cx="1787525" cy="200818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1"/>
          <p:cNvSpPr txBox="1">
            <a:spLocks noChangeArrowheads="1"/>
          </p:cNvSpPr>
          <p:nvPr/>
        </p:nvSpPr>
        <p:spPr bwMode="auto">
          <a:xfrm>
            <a:off x="395288" y="5951538"/>
            <a:ext cx="4008437" cy="646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Эндосперм, корешок, стебелек, почечка, семядоля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539750" y="54927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7 причал «Почка»</a:t>
            </a:r>
            <a:endParaRPr lang="ru-RU"/>
          </a:p>
          <a:p>
            <a:r>
              <a:rPr lang="ru-RU" b="1" u="sng"/>
              <a:t>Задание 8. Обозначить название почек.</a:t>
            </a:r>
            <a:endParaRPr lang="ru-RU"/>
          </a:p>
        </p:txBody>
      </p:sp>
      <p:pic>
        <p:nvPicPr>
          <p:cNvPr id="18435" name="Picture 3" descr="CD5689CF"/>
          <p:cNvPicPr>
            <a:picLocks noChangeAspect="1" noChangeArrowheads="1"/>
          </p:cNvPicPr>
          <p:nvPr/>
        </p:nvPicPr>
        <p:blipFill>
          <a:blip r:embed="rId2" cstate="email">
            <a:lum bright="18000"/>
          </a:blip>
          <a:srcRect/>
          <a:stretch>
            <a:fillRect/>
          </a:stretch>
        </p:blipFill>
        <p:spPr bwMode="auto">
          <a:xfrm>
            <a:off x="539750" y="1773238"/>
            <a:ext cx="374491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1090613" y="4581525"/>
            <a:ext cx="3127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3251200" y="4652963"/>
            <a:ext cx="312738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825" y="2927350"/>
            <a:ext cx="3489325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Какое значение имеют почки?</a:t>
            </a:r>
          </a:p>
          <a:p>
            <a:pPr>
              <a:defRPr/>
            </a:pPr>
            <a:r>
              <a:rPr lang="ru-RU" dirty="0"/>
              <a:t>Как почку можно назвать еще?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539750" y="549275"/>
            <a:ext cx="640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8 причал «Возвращение»</a:t>
            </a:r>
            <a:endParaRPr lang="ru-RU"/>
          </a:p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65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-141242" y="2967335"/>
            <a:ext cx="9426491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Итак, ответим на вопрос:</a:t>
            </a:r>
          </a:p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из органов растений</a:t>
            </a:r>
          </a:p>
          <a:p>
            <a:pPr algn="ctr">
              <a:defRPr/>
            </a:pP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важнее всего?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5724525" y="29670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5260" y="2967335"/>
            <a:ext cx="9794541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Растение-целостный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организм, поэтому каждый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 орган важен.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Природа тайн своих не прячет,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но учит быть внимательнее к ней.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А.Рыленков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7171" name="Picture 4" descr="94CFA48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051050" y="1679575"/>
            <a:ext cx="4975225" cy="4845050"/>
          </a:xfrm>
        </p:spPr>
      </p:pic>
    </p:spTree>
  </p:cSld>
  <p:clrMapOvr>
    <a:masterClrMapping/>
  </p:clrMapOvr>
  <p:transition spd="slow" advTm="57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1557338"/>
            <a:ext cx="8385175" cy="1431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Цели и задачи:</a:t>
            </a:r>
            <a:br>
              <a:rPr lang="ru-RU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Образовательные: Способствовать закреплению знаний учащихся о строении, составе, функциях органов растений и целостности растительного организма.  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Развивающие: Способствовать развитию умений анализировать, обобщать, делать выводы, отвечать на вопросы тестов, включенных в ЕГЭ.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Воспитательные:  воспитывать бережное отношение к природе и собственному здоровью.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9750" y="3500438"/>
            <a:ext cx="383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Тип урока:</a:t>
            </a:r>
            <a:endParaRPr lang="ru-RU" b="1"/>
          </a:p>
          <a:p>
            <a:r>
              <a:rPr lang="ru-RU" b="1"/>
              <a:t>	Контроль знаний.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68313" y="4076700"/>
            <a:ext cx="3033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Вид урока:</a:t>
            </a:r>
            <a:endParaRPr lang="ru-RU" b="1"/>
          </a:p>
          <a:p>
            <a:r>
              <a:rPr lang="ru-RU" b="1"/>
              <a:t>	Ролевая игра.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68313" y="4652963"/>
            <a:ext cx="3881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/>
              <a:t>Методы обучения:</a:t>
            </a:r>
            <a:endParaRPr lang="ru-RU" b="1"/>
          </a:p>
          <a:p>
            <a:r>
              <a:rPr lang="ru-RU" b="1"/>
              <a:t>	Игровые, развивающие.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68313" y="5229225"/>
            <a:ext cx="17811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/>
              <a:t>Оборудование:</a:t>
            </a:r>
            <a:endParaRPr lang="ru-RU" b="1"/>
          </a:p>
          <a:p>
            <a:pPr algn="just"/>
            <a:r>
              <a:rPr lang="ru-RU" b="1"/>
              <a:t>	Компьютер   для компьютерного  тестирования, таблица </a:t>
            </a:r>
          </a:p>
          <a:p>
            <a:pPr algn="just"/>
            <a:r>
              <a:rPr lang="ru-RU" b="1"/>
              <a:t>«Взаимосвязи в растительном организме», комнатные растения, </a:t>
            </a:r>
          </a:p>
          <a:p>
            <a:pPr algn="just"/>
            <a:r>
              <a:rPr lang="ru-RU" b="1"/>
              <a:t>гербарные экземпляры, раздаточные карточки учета знаний  </a:t>
            </a:r>
          </a:p>
          <a:p>
            <a:pPr algn="just"/>
            <a:r>
              <a:rPr lang="ru-RU" b="1"/>
              <a:t>«Судовые журналы».</a:t>
            </a:r>
          </a:p>
        </p:txBody>
      </p:sp>
    </p:spTree>
  </p:cSld>
  <p:clrMapOvr>
    <a:masterClrMapping/>
  </p:clrMapOvr>
  <p:transition advTm="1088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836712"/>
            <a:ext cx="8229600" cy="5936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Прослушайте сказку «Кто важнее?»  </a:t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9219" name="Объект 2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1236663"/>
            <a:ext cx="6035675" cy="3992562"/>
          </a:xfrm>
        </p:spPr>
      </p:pic>
      <p:pic>
        <p:nvPicPr>
          <p:cNvPr id="3" name="Безымянный (3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2650" y="1087606"/>
            <a:ext cx="155778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4213" y="5808663"/>
            <a:ext cx="77755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 вы как думаете: кто из них для растения самый главный и почему?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37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1C1A3C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D8E6F1"/>
              </a:clrFrom>
              <a:clrTo>
                <a:srgbClr val="D8E6F1">
                  <a:alpha val="0"/>
                </a:srgbClr>
              </a:clrTo>
            </a:clrChange>
            <a:lum bright="-30000" contrast="-6000"/>
          </a:blip>
          <a:srcRect/>
          <a:stretch>
            <a:fillRect/>
          </a:stretch>
        </p:blipFill>
        <p:spPr>
          <a:xfrm>
            <a:off x="827088" y="333375"/>
            <a:ext cx="4968875" cy="5689600"/>
          </a:xfrm>
          <a:solidFill>
            <a:schemeClr val="bg1"/>
          </a:solidFill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6084888" y="1125538"/>
            <a:ext cx="23749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Чтобы полнее ответить на данный вопрос, сегодня мы с вами отправимся в путешествие. Для начала представьте, что мы с вами – мельчайшие капельки воды, находящиеся в почве. Что с нами может произойти?</a:t>
            </a:r>
          </a:p>
          <a:p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Итак! Мы начинаем путешествие! </a:t>
            </a:r>
            <a:br>
              <a:rPr lang="ru-RU"/>
            </a:br>
            <a:endParaRPr lang="ru-RU"/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2243138" y="4283075"/>
            <a:ext cx="38417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1835150" y="5508625"/>
            <a:ext cx="385763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3322638" y="5291138"/>
            <a:ext cx="385762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3322638" y="4005263"/>
            <a:ext cx="385762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538538" y="2349500"/>
            <a:ext cx="385762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2170113" y="1484313"/>
            <a:ext cx="385762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3827463" y="1412875"/>
            <a:ext cx="384175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0251" name="TextBox 2"/>
          <p:cNvSpPr txBox="1">
            <a:spLocks noChangeArrowheads="1"/>
          </p:cNvSpPr>
          <p:nvPr/>
        </p:nvSpPr>
        <p:spPr bwMode="auto">
          <a:xfrm>
            <a:off x="4643438" y="3933825"/>
            <a:ext cx="749300" cy="3381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800"/>
              <a:t>Углекислый</a:t>
            </a:r>
          </a:p>
          <a:p>
            <a:pPr algn="ctr"/>
            <a:r>
              <a:rPr lang="ru-RU" sz="800"/>
              <a:t> газ</a:t>
            </a:r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900113" y="3883025"/>
            <a:ext cx="750887" cy="33813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/>
              <a:t>Углекислый</a:t>
            </a:r>
          </a:p>
          <a:p>
            <a:pPr algn="ctr"/>
            <a:r>
              <a:rPr lang="ru-RU" sz="800"/>
              <a:t> газ</a:t>
            </a:r>
          </a:p>
        </p:txBody>
      </p:sp>
      <p:sp>
        <p:nvSpPr>
          <p:cNvPr id="10253" name="TextBox 3"/>
          <p:cNvSpPr txBox="1">
            <a:spLocks noChangeArrowheads="1"/>
          </p:cNvSpPr>
          <p:nvPr/>
        </p:nvSpPr>
        <p:spPr bwMode="auto">
          <a:xfrm>
            <a:off x="4067175" y="4149725"/>
            <a:ext cx="646113" cy="2143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/>
              <a:t>Кислород</a:t>
            </a:r>
          </a:p>
        </p:txBody>
      </p:sp>
      <p:sp>
        <p:nvSpPr>
          <p:cNvPr id="10254" name="TextBox 17"/>
          <p:cNvSpPr txBox="1">
            <a:spLocks noChangeArrowheads="1"/>
          </p:cNvSpPr>
          <p:nvPr/>
        </p:nvSpPr>
        <p:spPr bwMode="auto">
          <a:xfrm>
            <a:off x="1042988" y="4294188"/>
            <a:ext cx="428625" cy="2143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/>
              <a:t>Вода</a:t>
            </a:r>
          </a:p>
        </p:txBody>
      </p:sp>
      <p:sp>
        <p:nvSpPr>
          <p:cNvPr id="10255" name="TextBox 18"/>
          <p:cNvSpPr txBox="1">
            <a:spLocks noChangeArrowheads="1"/>
          </p:cNvSpPr>
          <p:nvPr/>
        </p:nvSpPr>
        <p:spPr bwMode="auto">
          <a:xfrm>
            <a:off x="1619250" y="4078288"/>
            <a:ext cx="644525" cy="2143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/>
              <a:t>Кислород</a:t>
            </a:r>
          </a:p>
        </p:txBody>
      </p:sp>
      <p:sp>
        <p:nvSpPr>
          <p:cNvPr id="13" name="Овал 12">
            <a:hlinkHover r:id="" action="ppaction://hlinkshowjump?jump=nextslide"/>
          </p:cNvPr>
          <p:cNvSpPr/>
          <p:nvPr/>
        </p:nvSpPr>
        <p:spPr>
          <a:xfrm>
            <a:off x="4716016" y="404664"/>
            <a:ext cx="1008112" cy="83273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210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244475"/>
            <a:ext cx="5310187" cy="1431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 причал « КЛЕТКА»</a:t>
            </a:r>
            <a:r>
              <a:rPr lang="ru-RU" sz="2000" u="sng" dirty="0" smtClean="0">
                <a:solidFill>
                  <a:schemeClr val="tx1"/>
                </a:solidFill>
              </a:rPr>
              <a:t/>
            </a:r>
            <a:br>
              <a:rPr lang="ru-RU" sz="2000" u="sng" dirty="0" smtClean="0">
                <a:solidFill>
                  <a:schemeClr val="tx1"/>
                </a:solidFill>
              </a:rPr>
            </a:br>
            <a:r>
              <a:rPr lang="ru-RU" sz="2000" u="sng" dirty="0" smtClean="0">
                <a:solidFill>
                  <a:schemeClr val="tx1"/>
                </a:solidFill>
              </a:rPr>
              <a:t>Задание 1. Определите органоиды клеток.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endParaRPr lang="ru-RU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905000"/>
            <a:ext cx="4537075" cy="34528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dirty="0" smtClean="0"/>
              <a:t>1            2         3         4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      1_________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      2_________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5    3_________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      4_________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      5_________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      6_________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                                    8    7_________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      6               7                       8_________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</a:t>
            </a:r>
          </a:p>
        </p:txBody>
      </p:sp>
      <p:pic>
        <p:nvPicPr>
          <p:cNvPr id="11268" name="Picture 4" descr="AED8B6E0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179388" y="2278063"/>
            <a:ext cx="26924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5249863" y="5735638"/>
            <a:ext cx="3643312" cy="646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i="1" dirty="0" smtClean="0"/>
              <a:t>К какому органу растения принадлежит данная клетка? </a:t>
            </a:r>
            <a:endParaRPr lang="ru-RU" dirty="0" smtClean="0"/>
          </a:p>
        </p:txBody>
      </p:sp>
      <p:pic>
        <p:nvPicPr>
          <p:cNvPr id="11270" name="Picture 2" descr="6FE29FE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2708275"/>
            <a:ext cx="24638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539750" y="5200650"/>
            <a:ext cx="3103563" cy="1397000"/>
          </a:xfrm>
        </p:spPr>
        <p:txBody>
          <a:bodyPr/>
          <a:lstStyle/>
          <a:p>
            <a:pPr eaLnBrk="1" hangingPunct="1"/>
            <a:r>
              <a:rPr lang="ru-RU" sz="1400" smtClean="0"/>
              <a:t>Зона проведения__</a:t>
            </a:r>
          </a:p>
          <a:p>
            <a:pPr eaLnBrk="1" hangingPunct="1"/>
            <a:r>
              <a:rPr lang="ru-RU" sz="1400" smtClean="0"/>
              <a:t>Зона роста             __</a:t>
            </a:r>
          </a:p>
          <a:p>
            <a:pPr eaLnBrk="1" hangingPunct="1"/>
            <a:r>
              <a:rPr lang="ru-RU" sz="1400" smtClean="0"/>
              <a:t>Корневой чехлик __</a:t>
            </a:r>
          </a:p>
          <a:p>
            <a:pPr eaLnBrk="1" hangingPunct="1"/>
            <a:r>
              <a:rPr lang="ru-RU" sz="1400" smtClean="0"/>
              <a:t>Зона деления        __</a:t>
            </a:r>
          </a:p>
          <a:p>
            <a:pPr eaLnBrk="1" hangingPunct="1"/>
            <a:r>
              <a:rPr lang="ru-RU" sz="1400" smtClean="0"/>
              <a:t>Зона всасывания  __</a:t>
            </a:r>
          </a:p>
          <a:p>
            <a:pPr eaLnBrk="1" hangingPunct="1"/>
            <a:endParaRPr lang="ru-RU" sz="1400" smtClean="0"/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179512" y="188640"/>
            <a:ext cx="4557638" cy="14319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 kern="1200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tabLst>
                <a:tab pos="3830638" algn="l"/>
              </a:tabLst>
              <a:defRPr sz="3600" b="1">
                <a:solidFill>
                  <a:srgbClr val="FEFEFE"/>
                </a:solidFill>
                <a:latin typeface="Calibri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2</a:t>
            </a:r>
            <a:r>
              <a:rPr lang="ru-RU" sz="2000" dirty="0" smtClean="0">
                <a:solidFill>
                  <a:schemeClr val="tx1"/>
                </a:solidFill>
              </a:rPr>
              <a:t> причал «КОРЕНЬ»</a:t>
            </a:r>
            <a:r>
              <a:rPr lang="ru-RU" sz="2000" u="sng" dirty="0" smtClean="0">
                <a:solidFill>
                  <a:schemeClr val="tx1"/>
                </a:solidFill>
              </a:rPr>
              <a:t/>
            </a:r>
            <a:br>
              <a:rPr lang="ru-RU" sz="2000" u="sng" dirty="0" smtClean="0">
                <a:solidFill>
                  <a:schemeClr val="tx1"/>
                </a:solidFill>
              </a:rPr>
            </a:br>
            <a:r>
              <a:rPr lang="ru-RU" sz="2000" u="sng" dirty="0" smtClean="0">
                <a:solidFill>
                  <a:schemeClr val="tx1"/>
                </a:solidFill>
              </a:rPr>
              <a:t>Задание 2. Определите зоны корня.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endParaRPr lang="ru-RU" sz="2000" b="0" i="1" dirty="0" smtClean="0">
              <a:solidFill>
                <a:schemeClr val="tx1"/>
              </a:solidFill>
            </a:endParaRPr>
          </a:p>
        </p:txBody>
      </p:sp>
      <p:pic>
        <p:nvPicPr>
          <p:cNvPr id="12292" name="Picture 2" descr="6FE29F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341438"/>
            <a:ext cx="25908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3348038" y="1341438"/>
            <a:ext cx="3127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3348038" y="3205163"/>
            <a:ext cx="3127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3348038" y="18446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3348038" y="393382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3276600" y="4724400"/>
            <a:ext cx="312738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05363" y="1525588"/>
            <a:ext cx="3798887" cy="3416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/>
              <a:t>Под воздействием чего вода поступает в корень, и передвигается дальше по стеблю?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/>
              <a:t>Какое значение имеет вода для растения?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/>
              <a:t>Назовите минеральные вещества и их значение.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/>
              <a:t>Можно ли удобрения вносить без меры?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dirty="0"/>
              <a:t>Куда из корня передвигается вода?</a:t>
            </a:r>
            <a:r>
              <a:rPr lang="ru-RU" i="1" dirty="0"/>
              <a:t> </a:t>
            </a:r>
            <a:endParaRPr lang="ru-RU" dirty="0"/>
          </a:p>
        </p:txBody>
      </p:sp>
    </p:spTree>
  </p:cSld>
  <p:clrMapOvr>
    <a:masterClrMapping/>
  </p:clrMapOvr>
  <p:transition spd="slow" advTm="277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6540E54"/>
          <p:cNvPicPr>
            <a:picLocks noChangeAspect="1" noChangeArrowheads="1"/>
          </p:cNvPicPr>
          <p:nvPr/>
        </p:nvPicPr>
        <p:blipFill>
          <a:blip r:embed="rId2" cstate="email">
            <a:lum bright="12000"/>
          </a:blip>
          <a:srcRect/>
          <a:stretch>
            <a:fillRect/>
          </a:stretch>
        </p:blipFill>
        <p:spPr bwMode="auto">
          <a:xfrm>
            <a:off x="498475" y="2133600"/>
            <a:ext cx="26336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79388" y="692150"/>
            <a:ext cx="436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3 причал «СТЕБЕЛЬ»</a:t>
            </a:r>
            <a:endParaRPr lang="ru-RU"/>
          </a:p>
          <a:p>
            <a:r>
              <a:rPr lang="ru-RU" b="1" u="sng"/>
              <a:t>Задание 3. Обозначить слои стебля.</a:t>
            </a:r>
            <a:endParaRPr lang="ru-RU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59113" y="2636838"/>
            <a:ext cx="314325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53988" y="2133600"/>
            <a:ext cx="314325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3203575" y="3228975"/>
            <a:ext cx="312738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3348038" y="5084763"/>
            <a:ext cx="312737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179388" y="353377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2125" y="3644900"/>
            <a:ext cx="407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03575" y="5867400"/>
            <a:ext cx="312738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868613" y="6021388"/>
            <a:ext cx="4079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949825" y="1582738"/>
            <a:ext cx="3367088" cy="31384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Какую функцию выполняет камбий? </a:t>
            </a:r>
          </a:p>
          <a:p>
            <a:pPr>
              <a:defRPr/>
            </a:pPr>
            <a:r>
              <a:rPr lang="ru-RU" dirty="0"/>
              <a:t>Какую функцию выполняют сосуды?</a:t>
            </a:r>
            <a:r>
              <a:rPr lang="ru-RU" i="1" dirty="0"/>
              <a:t> </a:t>
            </a:r>
            <a:endParaRPr lang="ru-RU" dirty="0"/>
          </a:p>
          <a:p>
            <a:pPr>
              <a:defRPr/>
            </a:pPr>
            <a:r>
              <a:rPr lang="ru-RU" dirty="0"/>
              <a:t>Какую функцию выполняют ситовидные трубки?</a:t>
            </a:r>
            <a:r>
              <a:rPr lang="ru-RU" i="1" dirty="0"/>
              <a:t> </a:t>
            </a:r>
          </a:p>
          <a:p>
            <a:pPr>
              <a:defRPr/>
            </a:pPr>
            <a:r>
              <a:rPr lang="ru-RU" dirty="0"/>
              <a:t>Для чего весной некоторые люди делают надрезы на коре дерева и почему этого делать нельзя?</a:t>
            </a:r>
          </a:p>
          <a:p>
            <a:pPr>
              <a:defRPr/>
            </a:pPr>
            <a:r>
              <a:rPr lang="ru-RU" dirty="0"/>
              <a:t>Из стебля вода попадает…</a:t>
            </a:r>
            <a:r>
              <a:rPr lang="ru-RU" i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6675" y="1341438"/>
          <a:ext cx="6538918" cy="48720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269599"/>
                <a:gridCol w="327463"/>
                <a:gridCol w="159176"/>
                <a:gridCol w="92289"/>
                <a:gridCol w="160005"/>
                <a:gridCol w="109594"/>
                <a:gridCol w="106444"/>
                <a:gridCol w="211909"/>
                <a:gridCol w="249657"/>
                <a:gridCol w="269599"/>
                <a:gridCol w="269599"/>
                <a:gridCol w="269599"/>
                <a:gridCol w="269599"/>
                <a:gridCol w="269599"/>
                <a:gridCol w="269599"/>
              </a:tblGrid>
              <a:tr h="254915">
                <a:tc rowSpan="10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1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1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87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6"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6"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3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90" marR="668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91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3" marR="66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3" marR="66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15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1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11">
                <a:tc rowSpan="14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1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98" marR="35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12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98" marR="35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11"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6" gridSpan="1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998" marR="35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5"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1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887" marR="6688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51500" y="4149725"/>
            <a:ext cx="3092450" cy="24622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100" dirty="0"/>
              <a:t>По горизонтали: 1.Расположение листьев по два. 5. Участок стебля между узлами. 7. Особое образование в кожице листа, состоящее из двух замыкающих клеток и щели между ними. 9. листорасположение, когда на одном узле располагаются более двух листьев. 10. Образование органических веществ в зеленых листьях. 12. пространство между клетками листа. 13. Проводящие пучки листа.</a:t>
            </a:r>
          </a:p>
          <a:p>
            <a:pPr algn="just">
              <a:defRPr/>
            </a:pPr>
            <a:r>
              <a:rPr lang="ru-RU" sz="1100" dirty="0"/>
              <a:t>По вертикали: 2. Расположение листьев на стебле. 3.Расположение листьев по одному. 4. Особые выросты у основания листа. 6.Зеленое красящее вещество. 11.Сидячие листья.</a:t>
            </a:r>
          </a:p>
          <a:p>
            <a:pPr>
              <a:defRPr/>
            </a:pPr>
            <a:endParaRPr lang="ru-RU" sz="1100" dirty="0"/>
          </a:p>
        </p:txBody>
      </p:sp>
      <p:sp>
        <p:nvSpPr>
          <p:cNvPr id="14626" name="Прямоугольник 2"/>
          <p:cNvSpPr>
            <a:spLocks noChangeArrowheads="1"/>
          </p:cNvSpPr>
          <p:nvPr/>
        </p:nvSpPr>
        <p:spPr bwMode="auto">
          <a:xfrm>
            <a:off x="1258888" y="333375"/>
            <a:ext cx="66262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 причал «ЛИСТ»</a:t>
            </a:r>
            <a:endParaRPr lang="ru-RU"/>
          </a:p>
          <a:p>
            <a:r>
              <a:rPr lang="ru-RU" b="1" u="sng"/>
              <a:t>Задание 4. Решите кроссворд «Лист и его строение»</a:t>
            </a:r>
            <a:endParaRPr lang="ru-RU"/>
          </a:p>
          <a:p>
            <a:r>
              <a:rPr lang="ru-RU" i="1"/>
              <a:t> 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471</TotalTime>
  <Words>728</Words>
  <Application>Microsoft Office PowerPoint</Application>
  <PresentationFormat>Экран (4:3)</PresentationFormat>
  <Paragraphs>345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Times New Roman</vt:lpstr>
      <vt:lpstr>Паркет</vt:lpstr>
      <vt:lpstr>Слайд 1</vt:lpstr>
      <vt:lpstr>Природа тайн своих не прячет,  но учит быть внимательнее к ней.  (А.Рыленков)</vt:lpstr>
      <vt:lpstr>Цели и задачи:  Образовательные: Способствовать закреплению знаний учащихся о строении, составе, функциях органов растений и целостности растительного организма.   Развивающие: Способствовать развитию умений анализировать, обобщать, делать выводы, отвечать на вопросы тестов, включенных в ЕГЭ. Воспитательные:  воспитывать бережное отношение к природе и собственному здоровью.</vt:lpstr>
      <vt:lpstr>                 Прослушайте сказку «Кто важнее?»      </vt:lpstr>
      <vt:lpstr>Слайд 5</vt:lpstr>
      <vt:lpstr>1 причал « КЛЕТКА» Задание 1. Определите органоиды клеток.  </vt:lpstr>
      <vt:lpstr>Слайд 7</vt:lpstr>
      <vt:lpstr>Слайд 8</vt:lpstr>
      <vt:lpstr>Слайд 9</vt:lpstr>
      <vt:lpstr>ФИЗМИНУТКА изобразить процессы, протекающие в растениях.  Какие процессы характерны для листьев?  </vt:lpstr>
      <vt:lpstr>Слайд 11</vt:lpstr>
      <vt:lpstr>Слайд 12</vt:lpstr>
      <vt:lpstr>Слайд 13</vt:lpstr>
      <vt:lpstr>Слайд 14</vt:lpstr>
      <vt:lpstr>Слайд 15</vt:lpstr>
    </vt:vector>
  </TitlesOfParts>
  <Company>Министерство образования и науки Республики Татарста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цветкового растения</dc:title>
  <dc:creator>Your User Name</dc:creator>
  <cp:lastModifiedBy>revaz</cp:lastModifiedBy>
  <cp:revision>50</cp:revision>
  <cp:lastPrinted>1601-01-01T00:00:00Z</cp:lastPrinted>
  <dcterms:created xsi:type="dcterms:W3CDTF">2008-01-28T11:59:30Z</dcterms:created>
  <dcterms:modified xsi:type="dcterms:W3CDTF">2012-05-29T20:40:09Z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