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17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63DD92-76B3-4FB9-8507-A48C9015DED7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CC2B4F-5AB0-4237-A7D3-E6014F5895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E374BB-CE1B-4259-9373-65A131BC4EE8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6E84F5-AB68-479B-BD84-FC0EEE1ED77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F00F532-09F4-41FB-BC64-B3F04B95CE6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F97D33-F652-4938-A31A-905715EE869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5B778C8-B58B-4CAE-AC6E-B1D56D00DEBD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778C8-B58B-4CAE-AC6E-B1D56D00DEBD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778C8-B58B-4CAE-AC6E-B1D56D00DEBD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5D37BE-46F0-48D2-B33D-97A03EA9BE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4676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524000" y="1066800"/>
            <a:ext cx="36576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34000" y="1066800"/>
            <a:ext cx="3657600" cy="5334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66738" y="3962400"/>
            <a:ext cx="80010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2B7EFB-3EB5-42AA-AEBF-ABFB21CCE7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68F2748-9A12-4518-B41C-D3B4BE5EE6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778C8-B58B-4CAE-AC6E-B1D56D00DEBD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778C8-B58B-4CAE-AC6E-B1D56D00DEBD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4144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778C8-B58B-4CAE-AC6E-B1D56D00DEBD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778C8-B58B-4CAE-AC6E-B1D56D00DEBD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778C8-B58B-4CAE-AC6E-B1D56D00DEBD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778C8-B58B-4CAE-AC6E-B1D56D00DEBD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778C8-B58B-4CAE-AC6E-B1D56D00DEBD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B778C8-B58B-4CAE-AC6E-B1D56D00DEBD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chemeClr val="tx2"/>
                </a:solidFill>
              </a:defRPr>
            </a:lvl1pPr>
          </a:lstStyle>
          <a:p>
            <a:fld id="{15B778C8-B58B-4CAE-AC6E-B1D56D00DEBD}" type="datetimeFigureOut">
              <a:rPr lang="ru-RU" smtClean="0"/>
              <a:pPr/>
              <a:t>31.01.2012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2"/>
                </a:solidFill>
              </a:defRPr>
            </a:lvl1pPr>
          </a:lstStyle>
          <a:p>
            <a:fld id="{56008962-E7AC-4F1D-A561-C0E59B1D4C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</p:sldLayoutIdLst>
  <p:transition>
    <p:cover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Носители информации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Казакова С.И. учитель информатики МБОУ Самарская СОШ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/>
              <a:t>Дискета-пережиток прошлого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600"/>
              <a:t>Во-первых: дискета – самый ненадежный источник для хранения информации (подвержена воздействию магнитных полей, «не терпит» высоких </a:t>
            </a:r>
            <a:r>
              <a:rPr lang="en-US" sz="2600"/>
              <a:t>t</a:t>
            </a:r>
            <a:r>
              <a:rPr lang="en-US" sz="2600" baseline="30000"/>
              <a:t>0</a:t>
            </a:r>
            <a:r>
              <a:rPr lang="ru-RU" sz="2600"/>
              <a:t>).</a:t>
            </a:r>
            <a:endParaRPr lang="en-US" sz="2600"/>
          </a:p>
          <a:p>
            <a:pPr>
              <a:lnSpc>
                <a:spcPct val="90000"/>
              </a:lnSpc>
            </a:pPr>
            <a:r>
              <a:rPr lang="ru-RU" sz="2600"/>
              <a:t>Во-вторых: много ли информации вы можете сохранить на дискете, если одно качественное цифровое фото занимает на сегодняшний день более 4Мб? Получается, что из-за мизерной  информационной емкости дискета становится пережитком прошлого.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CD-</a:t>
            </a:r>
            <a:r>
              <a:rPr lang="ru-RU"/>
              <a:t>диски             </a:t>
            </a:r>
            <a:r>
              <a:rPr lang="en-US"/>
              <a:t>DVD</a:t>
            </a:r>
            <a:r>
              <a:rPr lang="ru-RU"/>
              <a:t>-диски</a:t>
            </a:r>
          </a:p>
        </p:txBody>
      </p:sp>
      <p:pic>
        <p:nvPicPr>
          <p:cNvPr id="19470" name="Picture 14" descr="IMG_269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57288" y="1752600"/>
            <a:ext cx="2743200" cy="2057400"/>
          </a:xfrm>
          <a:noFill/>
          <a:ln/>
        </p:spPr>
      </p:pic>
      <p:pic>
        <p:nvPicPr>
          <p:cNvPr id="19472" name="Picture 16" descr="IMG_270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5233988" y="1752600"/>
            <a:ext cx="2743200" cy="2057400"/>
          </a:xfrm>
          <a:noFill/>
          <a:ln/>
        </p:spPr>
      </p:pic>
      <p:sp>
        <p:nvSpPr>
          <p:cNvPr id="19466" name="Rectangle 10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200"/>
              <a:t>Существуют </a:t>
            </a:r>
            <a:r>
              <a:rPr lang="en-US" sz="2200"/>
              <a:t>CD-R</a:t>
            </a:r>
            <a:r>
              <a:rPr lang="ru-RU" sz="2200"/>
              <a:t> и </a:t>
            </a:r>
            <a:r>
              <a:rPr lang="en-US" sz="2200"/>
              <a:t>DVD-R</a:t>
            </a:r>
            <a:r>
              <a:rPr lang="ru-RU" sz="2200"/>
              <a:t>-диски (</a:t>
            </a:r>
            <a:r>
              <a:rPr lang="en-US" sz="2200"/>
              <a:t>R</a:t>
            </a:r>
            <a:r>
              <a:rPr lang="ru-RU" sz="2200"/>
              <a:t>-записываемый), которые имеют возможность однократной записи.</a:t>
            </a:r>
            <a:r>
              <a:rPr lang="en-US" sz="2200"/>
              <a:t> </a:t>
            </a:r>
          </a:p>
          <a:p>
            <a:pPr>
              <a:lnSpc>
                <a:spcPct val="90000"/>
              </a:lnSpc>
            </a:pPr>
            <a:r>
              <a:rPr lang="ru-RU" sz="2200"/>
              <a:t> На </a:t>
            </a:r>
            <a:r>
              <a:rPr lang="en-US" sz="2200"/>
              <a:t>CD-RW</a:t>
            </a:r>
            <a:r>
              <a:rPr lang="ru-RU" sz="2200"/>
              <a:t>, </a:t>
            </a:r>
            <a:r>
              <a:rPr lang="en-US" sz="2200"/>
              <a:t>DVD-RW</a:t>
            </a:r>
            <a:r>
              <a:rPr lang="ru-RU" sz="2200"/>
              <a:t>-диски (</a:t>
            </a:r>
            <a:r>
              <a:rPr lang="en-US" sz="2200"/>
              <a:t>RW</a:t>
            </a:r>
            <a:r>
              <a:rPr lang="ru-RU" sz="2200"/>
              <a:t>-перезаписываемый) информация может быть записана многократно.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xfrm>
            <a:off x="574675" y="642918"/>
            <a:ext cx="8001000" cy="877907"/>
          </a:xfrm>
        </p:spPr>
        <p:txBody>
          <a:bodyPr>
            <a:normAutofit/>
          </a:bodyPr>
          <a:lstStyle/>
          <a:p>
            <a:r>
              <a:rPr lang="en-US" dirty="0"/>
              <a:t>CD-</a:t>
            </a:r>
            <a:r>
              <a:rPr lang="ru-RU" dirty="0"/>
              <a:t>диски         </a:t>
            </a:r>
            <a:r>
              <a:rPr lang="en-US" dirty="0" smtClean="0"/>
              <a:t>DVD</a:t>
            </a:r>
            <a:r>
              <a:rPr lang="ru-RU" dirty="0"/>
              <a:t>-диски</a:t>
            </a:r>
          </a:p>
        </p:txBody>
      </p:sp>
      <p:pic>
        <p:nvPicPr>
          <p:cNvPr id="23563" name="Picture 11" descr="IMG_269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57288" y="1752600"/>
            <a:ext cx="2743200" cy="2057400"/>
          </a:xfrm>
          <a:noFill/>
          <a:ln/>
        </p:spPr>
      </p:pic>
      <p:pic>
        <p:nvPicPr>
          <p:cNvPr id="23565" name="Picture 13" descr="IMG_270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1157288" y="3962400"/>
            <a:ext cx="2743200" cy="2057400"/>
          </a:xfrm>
          <a:noFill/>
          <a:ln/>
        </p:spPr>
      </p:pic>
      <p:sp>
        <p:nvSpPr>
          <p:cNvPr id="23559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4357686" y="2071678"/>
            <a:ext cx="3924300" cy="3500462"/>
          </a:xfrm>
        </p:spPr>
        <p:txBody>
          <a:bodyPr/>
          <a:lstStyle/>
          <a:p>
            <a:r>
              <a:rPr lang="ru-RU" sz="1800" dirty="0"/>
              <a:t>Сейчас широко используются </a:t>
            </a:r>
            <a:r>
              <a:rPr lang="en-US" sz="1800" dirty="0"/>
              <a:t>DVD-R-</a:t>
            </a:r>
            <a:r>
              <a:rPr lang="ru-RU" sz="1800" dirty="0"/>
              <a:t>диски, так как имеют большую информационную емкость. Наиболее доступные «весят» до 5 Гбайт и стоят всего около 15-20 рублей.</a:t>
            </a:r>
          </a:p>
          <a:p>
            <a:r>
              <a:rPr lang="ru-RU" sz="1800" dirty="0"/>
              <a:t>Также массово используются </a:t>
            </a:r>
            <a:r>
              <a:rPr lang="en-US" sz="1800" dirty="0"/>
              <a:t>CD-R </a:t>
            </a:r>
            <a:r>
              <a:rPr lang="ru-RU" sz="1800" dirty="0"/>
              <a:t>и</a:t>
            </a:r>
            <a:r>
              <a:rPr lang="en-US" sz="1800" dirty="0"/>
              <a:t> CD-RW</a:t>
            </a:r>
            <a:r>
              <a:rPr lang="ru-RU" sz="1800" dirty="0"/>
              <a:t>-диски, информационная емкость которых достигает 700 Мбайт, а стоимость от 10 рублей и выше.</a:t>
            </a:r>
            <a:r>
              <a:rPr lang="en-US" sz="1800" dirty="0"/>
              <a:t> </a:t>
            </a:r>
            <a:endParaRPr lang="ru-RU" sz="1800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/>
          </a:bodyPr>
          <a:lstStyle/>
          <a:p>
            <a:r>
              <a:rPr lang="ru-RU" sz="3100" dirty="0"/>
              <a:t>Давайте сравним некоторые носители информации с точки зрения удобства их </a:t>
            </a:r>
            <a:r>
              <a:rPr lang="ru-RU" sz="3100" dirty="0" smtClean="0"/>
              <a:t>использования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64" y="2071678"/>
            <a:ext cx="8715436" cy="2500330"/>
          </a:xfrm>
        </p:spPr>
        <p:txBody>
          <a:bodyPr>
            <a:normAutofit/>
          </a:bodyPr>
          <a:lstStyle/>
          <a:p>
            <a:r>
              <a:rPr lang="ru-RU" dirty="0"/>
              <a:t>один учебник информатики 5 класса весит 310 г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обычный CD диск весит 15 г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/>
              <a:t>на диск умещается 1500 </a:t>
            </a:r>
            <a:r>
              <a:rPr lang="ru-RU" dirty="0" smtClean="0"/>
              <a:t>книг</a:t>
            </a:r>
            <a:endParaRPr lang="ru-RU" dirty="0"/>
          </a:p>
          <a:p>
            <a:r>
              <a:rPr lang="ru-RU" dirty="0"/>
              <a:t>1500 книг = 465 </a:t>
            </a:r>
            <a:r>
              <a:rPr lang="ru-RU" dirty="0" smtClean="0"/>
              <a:t>кг</a:t>
            </a:r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3643338"/>
          </a:xfrm>
        </p:spPr>
        <p:txBody>
          <a:bodyPr>
            <a:normAutofit/>
          </a:bodyPr>
          <a:lstStyle/>
          <a:p>
            <a:r>
              <a:rPr lang="ru-RU" dirty="0"/>
              <a:t>Вопрос: Как хранить информацию выгоднее: в книгах или на дисках? </a:t>
            </a:r>
          </a:p>
          <a:p>
            <a:r>
              <a:rPr lang="ru-RU" dirty="0"/>
              <a:t>Вопрос: А чего же могут бояться компьютерные диски? </a:t>
            </a:r>
          </a:p>
          <a:p>
            <a:r>
              <a:rPr lang="ru-RU" dirty="0"/>
              <a:t>Вопрос: Какой же носитель информации наиболее удобен в использовании в наше время? </a:t>
            </a:r>
          </a:p>
          <a:p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Подумайте, как можно использовать </a:t>
            </a:r>
            <a:r>
              <a:rPr lang="ru-RU" dirty="0" smtClean="0"/>
              <a:t>вторично </a:t>
            </a:r>
            <a:r>
              <a:rPr lang="ru-RU" dirty="0"/>
              <a:t>испорченные компьютерные диски и уже ненужные дискеты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/>
              <a:t>Что такое носитель информации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Объекты, на которых хранится информация, называются НОСИТЕЛЯМИ ИНФОРМАЦИИ </a:t>
            </a:r>
          </a:p>
          <a:p>
            <a:r>
              <a:rPr lang="ru-RU"/>
              <a:t>Устройства, которые обеспечивают запись/считывание информации называются НАКОПИТЕЛЯМИ, или ДИСКОВОДАМИ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381C5A4-C07F-4D4A-9D1C-F8C218F9BC4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5042647" cy="342900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355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2786058"/>
            <a:ext cx="5072071" cy="384430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7542639-72CA-4EA7-9308-C742D23451F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714752"/>
            <a:ext cx="6929486" cy="271464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642918"/>
            <a:ext cx="2714653" cy="299617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50B492C-776F-4B88-B25B-66749D91363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 l="52000" t="17332" r="17000" b="17334"/>
          <a:stretch>
            <a:fillRect/>
          </a:stretch>
        </p:blipFill>
        <p:spPr bwMode="auto">
          <a:xfrm>
            <a:off x="714348" y="500042"/>
            <a:ext cx="3643320" cy="575938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5605" name="Picture 4" descr="старин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6632" y="500042"/>
            <a:ext cx="399309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35CEC8-7F1A-46C9-90F5-5A1091A5C945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1143000" y="285750"/>
            <a:ext cx="7643813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Свойства бумаги как носителя информации поистине </a:t>
            </a:r>
            <a:r>
              <a:rPr lang="ru-RU" sz="20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уникальны: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во-первых</a:t>
            </a:r>
            <a:r>
              <a:rPr lang="ru-RU" sz="20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она была значительно дешевле пергамента или папируса, поскольку вырабатывалась из тряпья и </a:t>
            </a:r>
            <a:r>
              <a:rPr lang="ru-RU" sz="20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древесины;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во-вторых</a:t>
            </a:r>
            <a:r>
              <a:rPr lang="ru-RU" sz="20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даже тонкая бумага достаточно прочна и </a:t>
            </a:r>
            <a:r>
              <a:rPr lang="ru-RU" sz="20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долговечна;</a:t>
            </a:r>
          </a:p>
          <a:p>
            <a:r>
              <a:rPr lang="ru-RU" sz="2000" dirty="0" smtClean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в-третьих</a:t>
            </a:r>
            <a:r>
              <a:rPr lang="ru-RU" sz="2000" dirty="0">
                <a:solidFill>
                  <a:srgbClr val="0070C0"/>
                </a:solidFill>
                <a:latin typeface="Calibri" pitchFamily="34" charset="0"/>
                <a:cs typeface="Times New Roman" pitchFamily="18" charset="0"/>
              </a:rPr>
              <a:t>, бумага очень удобна для нанесения на нее знаков и рисунков с помощью разноцветных красок</a:t>
            </a:r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6628" name="Picture 4" descr="печатн стано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500313"/>
            <a:ext cx="2863850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3" descr="Гуттенбер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2500306"/>
            <a:ext cx="1928812" cy="2492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630" name="TextBox 5"/>
          <p:cNvSpPr txBox="1">
            <a:spLocks noChangeArrowheads="1"/>
          </p:cNvSpPr>
          <p:nvPr/>
        </p:nvSpPr>
        <p:spPr bwMode="auto">
          <a:xfrm>
            <a:off x="857224" y="5000636"/>
            <a:ext cx="392906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</a:rPr>
              <a:t>Начало X</a:t>
            </a:r>
            <a:r>
              <a:rPr lang="en-US" sz="2000" dirty="0">
                <a:latin typeface="Times New Roman" pitchFamily="18" charset="0"/>
              </a:rPr>
              <a:t>V </a:t>
            </a:r>
            <a:r>
              <a:rPr lang="ru-RU" sz="2000" dirty="0">
                <a:latin typeface="Times New Roman" pitchFamily="18" charset="0"/>
              </a:rPr>
              <a:t>века - изобретение </a:t>
            </a:r>
            <a:r>
              <a:rPr lang="ru-RU" sz="2000" b="1" dirty="0">
                <a:solidFill>
                  <a:srgbClr val="9900CC"/>
                </a:solidFill>
                <a:latin typeface="Times New Roman" pitchFamily="18" charset="0"/>
              </a:rPr>
              <a:t>книгопечатания</a:t>
            </a:r>
            <a:r>
              <a:rPr lang="ru-RU" sz="2000" dirty="0">
                <a:latin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</a:rPr>
              <a:t>Иоганнсом</a:t>
            </a:r>
            <a:r>
              <a:rPr lang="ru-RU" sz="2000" dirty="0">
                <a:latin typeface="Times New Roman" pitchFamily="18" charset="0"/>
              </a:rPr>
              <a:t> Гуттенбергом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ru-RU"/>
              <a:t>Эти носители известны всем…</a:t>
            </a:r>
          </a:p>
        </p:txBody>
      </p:sp>
      <p:pic>
        <p:nvPicPr>
          <p:cNvPr id="10248" name="Picture 8" descr="IMG_269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157288" y="1752600"/>
            <a:ext cx="2743200" cy="2057400"/>
          </a:xfrm>
          <a:noFill/>
          <a:ln/>
        </p:spPr>
      </p:pic>
      <p:pic>
        <p:nvPicPr>
          <p:cNvPr id="10249" name="Picture 9" descr="IMG_270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33988" y="1752600"/>
            <a:ext cx="2743200" cy="2057400"/>
          </a:xfrm>
          <a:noFill/>
          <a:ln/>
        </p:spPr>
      </p:pic>
      <p:pic>
        <p:nvPicPr>
          <p:cNvPr id="10250" name="Picture 10" descr="IMG_270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/>
          <a:stretch>
            <a:fillRect/>
          </a:stretch>
        </p:blipFill>
        <p:spPr>
          <a:xfrm>
            <a:off x="1157288" y="3962400"/>
            <a:ext cx="2743200" cy="2057400"/>
          </a:xfrm>
          <a:noFill/>
          <a:ln/>
        </p:spPr>
      </p:pic>
      <p:pic>
        <p:nvPicPr>
          <p:cNvPr id="10254" name="Picture 14" descr="IMG_270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5233988" y="3962400"/>
            <a:ext cx="2743200" cy="2057400"/>
          </a:xfrm>
          <a:noFill/>
          <a:ln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1071538" y="642918"/>
            <a:ext cx="7467600" cy="762000"/>
          </a:xfrm>
        </p:spPr>
        <p:txBody>
          <a:bodyPr>
            <a:normAutofit/>
          </a:bodyPr>
          <a:lstStyle/>
          <a:p>
            <a:r>
              <a:rPr lang="ru-RU" dirty="0"/>
              <a:t>Давайте разберемся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sz="half" idx="1"/>
          </p:nvPr>
        </p:nvSpPr>
        <p:spPr>
          <a:xfrm>
            <a:off x="1071538" y="1857364"/>
            <a:ext cx="3657600" cy="4005274"/>
          </a:xfrm>
        </p:spPr>
        <p:txBody>
          <a:bodyPr/>
          <a:lstStyle/>
          <a:p>
            <a:r>
              <a:rPr lang="ru-RU" sz="2600" dirty="0"/>
              <a:t>Дискета. Что о ней нужно знать</a:t>
            </a:r>
          </a:p>
          <a:p>
            <a:pPr>
              <a:buFont typeface="Wingdings" pitchFamily="2" charset="2"/>
              <a:buNone/>
            </a:pPr>
            <a:r>
              <a:rPr lang="ru-RU" sz="2600" b="1" dirty="0" smtClean="0">
                <a:solidFill>
                  <a:schemeClr val="tx1"/>
                </a:solidFill>
              </a:rPr>
              <a:t>Дискета</a:t>
            </a:r>
            <a:r>
              <a:rPr lang="ru-RU" sz="2600" dirty="0" smtClean="0"/>
              <a:t> </a:t>
            </a:r>
            <a:r>
              <a:rPr lang="ru-RU" sz="2600" dirty="0"/>
              <a:t>– это носитель информации, помещенный в пластмассовый корпус. </a:t>
            </a:r>
          </a:p>
        </p:txBody>
      </p:sp>
      <p:pic>
        <p:nvPicPr>
          <p:cNvPr id="13322" name="Picture 10" descr="IMG_27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143116"/>
            <a:ext cx="3657600" cy="2743200"/>
          </a:xfrm>
          <a:noFill/>
          <a:ln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1071538" y="785794"/>
            <a:ext cx="7467600" cy="762000"/>
          </a:xfrm>
        </p:spPr>
        <p:txBody>
          <a:bodyPr>
            <a:normAutofit/>
          </a:bodyPr>
          <a:lstStyle/>
          <a:p>
            <a:r>
              <a:rPr lang="ru-RU" dirty="0"/>
              <a:t>Давайте разберемся</a:t>
            </a:r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1538" y="2071678"/>
            <a:ext cx="3657600" cy="278608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sz="2400" dirty="0" smtClean="0"/>
              <a:t>Сейчас </a:t>
            </a:r>
            <a:r>
              <a:rPr lang="ru-RU" sz="2400" dirty="0"/>
              <a:t>Дискета уступила место более современным носителям информации.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Почему? Причин несколько…</a:t>
            </a:r>
          </a:p>
        </p:txBody>
      </p:sp>
      <p:pic>
        <p:nvPicPr>
          <p:cNvPr id="16395" name="Picture 11" descr="IMG_27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143116"/>
            <a:ext cx="3657600" cy="2743200"/>
          </a:xfrm>
          <a:noFill/>
          <a:ln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 Theme 4">
      <a:dk1>
        <a:srgbClr val="000000"/>
      </a:dk1>
      <a:lt1>
        <a:srgbClr val="FFFFFF"/>
      </a:lt1>
      <a:dk2>
        <a:srgbClr val="5A867B"/>
      </a:dk2>
      <a:lt2>
        <a:srgbClr val="B7D760"/>
      </a:lt2>
      <a:accent1>
        <a:srgbClr val="F1F3CF"/>
      </a:accent1>
      <a:accent2>
        <a:srgbClr val="E9CC7A"/>
      </a:accent2>
      <a:accent3>
        <a:srgbClr val="FFFFFF"/>
      </a:accent3>
      <a:accent4>
        <a:srgbClr val="000000"/>
      </a:accent4>
      <a:accent5>
        <a:srgbClr val="F7F8E4"/>
      </a:accent5>
      <a:accent6>
        <a:srgbClr val="D3B96E"/>
      </a:accent6>
      <a:hlink>
        <a:srgbClr val="D1B4C8"/>
      </a:hlink>
      <a:folHlink>
        <a:srgbClr val="96C8D1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5A867B"/>
        </a:dk2>
        <a:lt2>
          <a:srgbClr val="B7D760"/>
        </a:lt2>
        <a:accent1>
          <a:srgbClr val="F1F3CF"/>
        </a:accent1>
        <a:accent2>
          <a:srgbClr val="E9CC7A"/>
        </a:accent2>
        <a:accent3>
          <a:srgbClr val="FFFFFF"/>
        </a:accent3>
        <a:accent4>
          <a:srgbClr val="000000"/>
        </a:accent4>
        <a:accent5>
          <a:srgbClr val="F7F8E4"/>
        </a:accent5>
        <a:accent6>
          <a:srgbClr val="D3B96E"/>
        </a:accent6>
        <a:hlink>
          <a:srgbClr val="D1B4C8"/>
        </a:hlink>
        <a:folHlink>
          <a:srgbClr val="96C8D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'Детский манеж'</Template>
  <TotalTime>43</TotalTime>
  <Words>384</Words>
  <Application>Microsoft Office PowerPoint</Application>
  <PresentationFormat>Экран (4:3)</PresentationFormat>
  <Paragraphs>44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Носители информации</vt:lpstr>
      <vt:lpstr>Что такое носитель информации</vt:lpstr>
      <vt:lpstr>Слайд 3</vt:lpstr>
      <vt:lpstr>Слайд 4</vt:lpstr>
      <vt:lpstr>Слайд 5</vt:lpstr>
      <vt:lpstr>Слайд 6</vt:lpstr>
      <vt:lpstr>Эти носители известны всем…</vt:lpstr>
      <vt:lpstr>Давайте разберемся</vt:lpstr>
      <vt:lpstr>Давайте разберемся</vt:lpstr>
      <vt:lpstr>Дискета-пережиток прошлого</vt:lpstr>
      <vt:lpstr>CD-диски             DVD-диски</vt:lpstr>
      <vt:lpstr>CD-диски         DVD-диски</vt:lpstr>
      <vt:lpstr>Давайте сравним некоторые носители информации с точки зрения удобства их использования </vt:lpstr>
      <vt:lpstr>Слайд 14</vt:lpstr>
      <vt:lpstr>Домашнее задание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Носители информации</dc:title>
  <dc:creator>Home</dc:creator>
  <cp:lastModifiedBy>Shkola</cp:lastModifiedBy>
  <cp:revision>23</cp:revision>
  <dcterms:created xsi:type="dcterms:W3CDTF">2012-01-30T13:05:40Z</dcterms:created>
  <dcterms:modified xsi:type="dcterms:W3CDTF">2012-01-30T23:33:17Z</dcterms:modified>
</cp:coreProperties>
</file>