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3" r:id="rId4"/>
    <p:sldId id="258" r:id="rId5"/>
    <p:sldId id="259" r:id="rId6"/>
    <p:sldId id="260" r:id="rId7"/>
    <p:sldId id="262" r:id="rId8"/>
    <p:sldId id="322" r:id="rId9"/>
    <p:sldId id="263" r:id="rId10"/>
    <p:sldId id="264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6" r:id="rId27"/>
    <p:sldId id="282" r:id="rId28"/>
    <p:sldId id="283" r:id="rId29"/>
    <p:sldId id="289" r:id="rId30"/>
    <p:sldId id="284" r:id="rId31"/>
    <p:sldId id="285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21" r:id="rId47"/>
    <p:sldId id="303" r:id="rId48"/>
    <p:sldId id="304" r:id="rId49"/>
    <p:sldId id="320" r:id="rId50"/>
    <p:sldId id="305" r:id="rId51"/>
    <p:sldId id="306" r:id="rId52"/>
    <p:sldId id="319" r:id="rId53"/>
    <p:sldId id="318" r:id="rId54"/>
    <p:sldId id="308" r:id="rId55"/>
    <p:sldId id="317" r:id="rId56"/>
    <p:sldId id="310" r:id="rId57"/>
    <p:sldId id="311" r:id="rId58"/>
    <p:sldId id="315" r:id="rId59"/>
    <p:sldId id="313" r:id="rId60"/>
    <p:sldId id="314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A5F4B9-F79B-41D3-A56A-1042C21759A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86B587A-C002-40C6-B894-054F6AD1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1%20&#1047;&#1072;&#1103;&#1095;&#1080;&#1081;%20&#1086;&#1089;&#1090;&#1088;&#1086;&#1074;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2%20&#1056;&#1072;&#1079;&#1074;&#1086;&#1076;&#1085;&#1099;&#1077;%20&#1084;&#1086;&#1089;&#1090;&#1099;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3%20&#1048;&#1089;&#1072;&#1072;&#1082;&#1080;&#1077;&#1074;&#1089;&#1082;&#1080;&#1081;%20&#1089;&#1086;&#1073;&#1086;&#1088;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4%20&#1055;&#1077;&#1090;&#1088;&#1086;&#1087;&#1072;&#1074;&#1083;&#1086;&#1074;&#1089;&#1082;&#1080;&#1081;%20&#1089;&#1086;&#1073;&#1086;&#1088;.AVI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5%20&#1040;&#1076;&#1084;&#1080;&#1088;&#1072;&#1083;&#1090;&#1077;&#1081;&#1089;&#1090;&#1074;&#1086;.AV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6%20&#1044;&#1074;&#1086;&#1088;&#1094;&#1086;&#1074;&#1072;&#1103;%20&#1087;&#1083;&#1086;&#1097;&#1072;&#1076;&#1100;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7%20&#1040;&#1083;&#1077;&#1082;&#1089;&#1072;&#1085;&#1076;&#1088;&#1086;&#1074;&#1089;&#1082;&#1072;&#1103;%20&#1082;&#1086;&#1083;&#1086;&#1085;&#1085;&#1072;.AVI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8%20&#1047;&#1080;&#1084;&#1085;&#1080;&#1081;%20&#1076;&#1074;&#1086;&#1088;&#1077;&#1094;.AVI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9%20&#1043;&#1086;&#1089;&#1091;&#1076;&#1072;&#1088;&#1089;&#1090;&#1074;&#1077;&#1085;&#1085;&#1099;&#1081;%20&#1056;&#1091;&#1089;&#1089;&#1082;&#1080;&#1081;%20&#1084;&#1091;&#1079;&#1077;&#1081;.AVI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10%20&#1051;&#1077;&#1090;&#1085;&#1080;&#1081;%20&#1089;&#1072;&#1076;.AVI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11%20&#1056;&#1086;&#1089;&#1090;&#1088;&#1072;&#1083;&#1100;&#1085;&#1099;&#1077;%20&#1082;&#1086;&#1083;&#1086;&#1085;&#1085;&#1099;.AVI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12%20&#1050;&#1072;&#1079;&#1072;&#1085;&#1089;&#1082;&#1080;&#1081;%20&#1089;&#1086;&#1073;&#1086;&#1088;.AVI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3;&#1086;&#1074;&#1072;&#1103;%20&#1087;&#1072;&#1087;&#1082;&#1072;\&#1074;&#1080;&#1076;&#1077;&#1086;&#1082;&#1083;&#1080;&#1087;&#1099;\&#1050;&#1083;&#1080;&#1087;%20&#8470;13%20&#1052;&#1077;&#1076;&#1085;&#1099;&#1081;%20&#1042;&#1089;&#1072;&#1076;&#1085;&#1080;&#1082;.AVI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643050"/>
            <a:ext cx="7901014" cy="1559614"/>
          </a:xfrm>
        </p:spPr>
        <p:txBody>
          <a:bodyPr/>
          <a:lstStyle/>
          <a:p>
            <a:pPr algn="ctr"/>
            <a:r>
              <a:rPr lang="ru-RU" sz="5000" dirty="0" smtClean="0"/>
              <a:t>Открытый урок для </a:t>
            </a:r>
            <a:r>
              <a:rPr lang="ru-RU" sz="5000" dirty="0" smtClean="0"/>
              <a:t>6 </a:t>
            </a:r>
            <a:r>
              <a:rPr lang="ru-RU" sz="5000" dirty="0" smtClean="0"/>
              <a:t>класса: «Путешествие по Санкт-Петербургу»</a:t>
            </a:r>
            <a:endParaRPr lang="ru-RU" sz="50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71538" y="5286388"/>
            <a:ext cx="7686700" cy="8572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Подготовлено: Учителем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математики: </a:t>
            </a:r>
            <a:r>
              <a:rPr lang="ru-RU" sz="2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Кумуковой</a:t>
            </a:r>
            <a:r>
              <a:rPr lang="ru-RU" sz="2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А.А.</a:t>
            </a:r>
            <a:endParaRPr kumimoji="0" lang="ru-RU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7843838" cy="2071702"/>
          </a:xfrm>
        </p:spPr>
        <p:txBody>
          <a:bodyPr/>
          <a:lstStyle/>
          <a:p>
            <a:r>
              <a:rPr lang="ru-RU" dirty="0" smtClean="0"/>
              <a:t>1,3 * 50.000.000 = 65.000.000 см = 650.000 м = 650 км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7829576" cy="2128846"/>
          </a:xfrm>
        </p:spPr>
        <p:txBody>
          <a:bodyPr>
            <a:normAutofit/>
          </a:bodyPr>
          <a:lstStyle/>
          <a:p>
            <a:r>
              <a:rPr lang="ru-RU" sz="4000" u="sng" dirty="0" smtClean="0"/>
              <a:t>Решение: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Расстояние на карте равно 1,3 см. Масштаб карты 1:50.000.000.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929198"/>
            <a:ext cx="7915276" cy="157163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cap="all" dirty="0" smtClean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650 км</a:t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6215106"/>
          </a:xfrm>
        </p:spPr>
        <p:txBody>
          <a:bodyPr/>
          <a:lstStyle/>
          <a:p>
            <a:r>
              <a:rPr lang="ru-RU" u="sng" dirty="0" smtClean="0"/>
              <a:t>Задача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сколько часов может проехать расстояние в 650 км скорый поезд двигаясь со средней скоростью 80 </a:t>
            </a:r>
            <a:r>
              <a:rPr lang="ru-RU" dirty="0" err="1" smtClean="0"/>
              <a:t>км\ч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86742" cy="1214446"/>
          </a:xfrm>
        </p:spPr>
        <p:txBody>
          <a:bodyPr/>
          <a:lstStyle/>
          <a:p>
            <a:r>
              <a:rPr lang="ru-RU" dirty="0" smtClean="0"/>
              <a:t>Надо расстояние разделить на скорость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772400" cy="15087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 найти время зная скорость и расстояние?</a:t>
            </a:r>
            <a:endParaRPr lang="ru-RU" sz="4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57224" y="3214686"/>
            <a:ext cx="7786742" cy="12144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cap="all" dirty="0" smtClean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 = S\V = 8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,125 ч. ≈ 8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00100" y="4929198"/>
            <a:ext cx="7786742" cy="12144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8 часов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12064"/>
            <a:ext cx="8115328" cy="5845894"/>
          </a:xfrm>
        </p:spPr>
        <p:txBody>
          <a:bodyPr/>
          <a:lstStyle/>
          <a:p>
            <a:r>
              <a:rPr lang="ru-RU" dirty="0" smtClean="0"/>
              <a:t>Санкт-Петербург был заложен на небольшом острове Заячьем в ходе Северной войны со шведами. Его исторические кварталы расположены на многочисленных островах в дельте реки Невы при впадении его в Финский залив Балтийского моря.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Клип №1 Заячий остров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5857916"/>
          </a:xfrm>
        </p:spPr>
        <p:txBody>
          <a:bodyPr/>
          <a:lstStyle/>
          <a:p>
            <a:r>
              <a:rPr lang="ru-RU" u="sng" dirty="0" smtClean="0"/>
              <a:t>Задача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16 мая 2000 г., Санкт-Петербургу исполнилось 297 лет.</a:t>
            </a:r>
            <a:br>
              <a:rPr lang="ru-RU" dirty="0" smtClean="0"/>
            </a:br>
            <a:r>
              <a:rPr lang="ru-RU" dirty="0" smtClean="0"/>
              <a:t>В каком году был основан город?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000132"/>
          </a:xfrm>
        </p:spPr>
        <p:txBody>
          <a:bodyPr/>
          <a:lstStyle/>
          <a:p>
            <a:r>
              <a:rPr lang="ru-RU" dirty="0" smtClean="0"/>
              <a:t>2000 – 297 = 1703 г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758138" cy="8086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Решение:</a:t>
            </a:r>
            <a:endParaRPr lang="ru-RU" sz="40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42910" y="2643182"/>
            <a:ext cx="7772400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в 1703 г.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12064"/>
            <a:ext cx="8258204" cy="6345936"/>
          </a:xfrm>
        </p:spPr>
        <p:txBody>
          <a:bodyPr/>
          <a:lstStyle/>
          <a:p>
            <a:r>
              <a:rPr lang="ru-RU" u="sng" dirty="0" smtClean="0"/>
              <a:t>Задача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поверхность воды составляет 10 часть территории современного города, площадь которого 1,4 </a:t>
            </a:r>
            <a:r>
              <a:rPr lang="ru-RU" dirty="0" err="1" smtClean="0"/>
              <a:t>тыс</a:t>
            </a:r>
            <a:r>
              <a:rPr lang="ru-RU" dirty="0" smtClean="0"/>
              <a:t> кв. км. Сколько это </a:t>
            </a:r>
            <a:r>
              <a:rPr lang="ru-RU" dirty="0" err="1" smtClean="0"/>
              <a:t>кв</a:t>
            </a:r>
            <a:r>
              <a:rPr lang="ru-RU" dirty="0" smtClean="0"/>
              <a:t> км?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000132"/>
          </a:xfrm>
        </p:spPr>
        <p:txBody>
          <a:bodyPr/>
          <a:lstStyle/>
          <a:p>
            <a:r>
              <a:rPr lang="ru-RU" dirty="0" smtClean="0"/>
              <a:t>0.1 * 1.4 = 0.14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r>
              <a:rPr lang="ru-RU" dirty="0" err="1" smtClean="0"/>
              <a:t>кв</a:t>
            </a:r>
            <a:r>
              <a:rPr lang="ru-RU" dirty="0" smtClean="0"/>
              <a:t> км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772400" cy="7143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Решение:</a:t>
            </a:r>
            <a:endParaRPr lang="ru-RU" sz="4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00100" y="3357562"/>
            <a:ext cx="7772400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0.14 </a:t>
            </a:r>
            <a:r>
              <a:rPr kumimoji="0" lang="ru-RU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тыс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кв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км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r>
              <a:rPr lang="ru-RU" u="sng" dirty="0" smtClean="0"/>
              <a:t>Задача 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Санкт-Петербурге, расположенном на 42 островах 300 мостов. Это в 15 раз больше чем разводных мостов.</a:t>
            </a:r>
            <a:br>
              <a:rPr lang="ru-RU" dirty="0" smtClean="0"/>
            </a:br>
            <a:r>
              <a:rPr lang="ru-RU" dirty="0" smtClean="0"/>
              <a:t>Сколько разводных мостов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878" y="357166"/>
            <a:ext cx="8501122" cy="857256"/>
          </a:xfrm>
        </p:spPr>
        <p:txBody>
          <a:bodyPr/>
          <a:lstStyle/>
          <a:p>
            <a:r>
              <a:rPr lang="ru-RU" sz="4400" u="sng" dirty="0" smtClean="0"/>
              <a:t>Цели урока: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00002" y="1285860"/>
            <a:ext cx="8643998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Продолжение работы по формированию у учащихся умения решать задачи основных типов</a:t>
            </a:r>
            <a:endParaRPr kumimoji="0" lang="ru-RU" sz="2000" b="0" i="0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8596" y="2643182"/>
            <a:ext cx="8501122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интереса и уважения к предмету: расширение кругозора учащихся</a:t>
            </a:r>
            <a:b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28596" y="4000504"/>
            <a:ext cx="8501122" cy="150017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привитие интереса к историческим памятникам культуры нашей Родины</a:t>
            </a: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15304" cy="857256"/>
          </a:xfrm>
        </p:spPr>
        <p:txBody>
          <a:bodyPr/>
          <a:lstStyle/>
          <a:p>
            <a:r>
              <a:rPr lang="ru-RU" dirty="0" smtClean="0"/>
              <a:t>300 : 15 = 20 мостов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42852"/>
            <a:ext cx="7772400" cy="8572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Решение: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71472" y="2714620"/>
            <a:ext cx="7715304" cy="8572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 мостов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Клип №2 Разводные мосты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Решения устных задач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143114"/>
          <a:ext cx="8072494" cy="26432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6247"/>
                <a:gridCol w="4036247"/>
              </a:tblGrid>
              <a:tr h="5286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650 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</a:tr>
              <a:tr h="5286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5286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5286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0.14 </a:t>
                      </a:r>
                      <a:r>
                        <a:rPr lang="ru-RU" dirty="0" err="1" smtClean="0"/>
                        <a:t>кв</a:t>
                      </a:r>
                      <a:r>
                        <a:rPr lang="ru-RU" dirty="0" smtClean="0"/>
                        <a:t> 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5286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 мостов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Петр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4" name="Содержимое 3" descr="Слайд №4 Петр 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0230" y="714356"/>
            <a:ext cx="6051490" cy="6143644"/>
          </a:xfr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Отправляемся в маленькое путешествие по Санкт-Петербургу на автобусе. Начнем путешествие от Московского вокзала.</a:t>
            </a:r>
            <a:br>
              <a:rPr lang="ru-RU" sz="3000" dirty="0" smtClean="0"/>
            </a:br>
            <a:r>
              <a:rPr lang="ru-RU" sz="3000" dirty="0" smtClean="0"/>
              <a:t>Первая остановка: Военно-исторический музей артиллерии. Это один из старейших музеев страны. Перед входом в музей под открытым небом размещены экспонаты в натуральную величину: танки, пушки, ракеты, радары, бронетранспортеры и т.д.</a:t>
            </a:r>
            <a:endParaRPr lang="ru-RU" sz="3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(устно)</a:t>
            </a:r>
            <a:br>
              <a:rPr lang="ru-RU" dirty="0" smtClean="0"/>
            </a:br>
            <a:r>
              <a:rPr lang="ru-RU" dirty="0" smtClean="0"/>
              <a:t>Всего военной техники 40 единиц. Из них пушки составляют 0.3.</a:t>
            </a:r>
            <a:br>
              <a:rPr lang="ru-RU" dirty="0" smtClean="0"/>
            </a:br>
            <a:r>
              <a:rPr lang="ru-RU" dirty="0" smtClean="0"/>
              <a:t>Сколько пушек стоит у входа в музей?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r>
              <a:rPr lang="ru-RU" dirty="0" smtClean="0"/>
              <a:t>Как называется такой тип задач?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8662" y="2143116"/>
            <a:ext cx="7772400" cy="7143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-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Н</a:t>
            </a: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АХОЖДЕНИЕ ДРОБИ ОТ ЧИСЛА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00100" y="3429000"/>
            <a:ext cx="7772400" cy="127386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найти дробь</a:t>
            </a:r>
            <a:r>
              <a:rPr kumimoji="0" lang="ru-RU" sz="4000" b="0" i="0" u="none" strike="noStrike" kern="1200" cap="none" spc="-10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 числа?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85786" y="5072074"/>
            <a:ext cx="7772400" cy="127386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-100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УМНОЖЕНИЕМ ЧИСЛА НА ДРОБЬ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572428" cy="714380"/>
          </a:xfrm>
        </p:spPr>
        <p:txBody>
          <a:bodyPr/>
          <a:lstStyle/>
          <a:p>
            <a:r>
              <a:rPr lang="ru-RU" dirty="0" smtClean="0"/>
              <a:t>40 * 0.3 = 12 пушек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7843838" cy="642942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Решение</a:t>
            </a:r>
            <a:endParaRPr lang="ru-RU" sz="40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42910" y="2357430"/>
            <a:ext cx="7572428" cy="7143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12 пушек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остановка:</a:t>
            </a:r>
            <a:br>
              <a:rPr lang="ru-RU" dirty="0" smtClean="0"/>
            </a:br>
            <a:r>
              <a:rPr lang="ru-RU" dirty="0" smtClean="0"/>
              <a:t>Исаакиевский собор – здание-музей, поражающее своим величием. Золотой купол </a:t>
            </a:r>
            <a:r>
              <a:rPr lang="ru-RU" dirty="0" err="1" smtClean="0"/>
              <a:t>Исаакия</a:t>
            </a:r>
            <a:r>
              <a:rPr lang="ru-RU" dirty="0" smtClean="0"/>
              <a:t> виден практически со всех концов города. Строили его в течение почти 40 лет по проекту архитектора </a:t>
            </a:r>
            <a:r>
              <a:rPr lang="ru-RU" dirty="0" err="1" smtClean="0"/>
              <a:t>Монферрана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Клип №3 Исаакиевский собор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Оборудование:</a:t>
            </a:r>
            <a:r>
              <a:rPr lang="ru-RU" dirty="0" smtClean="0"/>
              <a:t>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проектор с экраном, набор слайдов, видеоклипов, книги, открытки, иллюстрации с видами архитектурных памятников г.Санкт-Петербург, карта России, плакаты с надписями, атласы по географии для 6-го класса, доска, мел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975104"/>
          </a:xfrm>
        </p:spPr>
        <p:txBody>
          <a:bodyPr/>
          <a:lstStyle/>
          <a:p>
            <a:r>
              <a:rPr lang="ru-RU" sz="3000" dirty="0" smtClean="0"/>
              <a:t>Высота прямоугольного основания Исаакиевского собора составляет 2\5 общей высоты. Высота «</a:t>
            </a:r>
            <a:r>
              <a:rPr lang="ru-RU" sz="3000" dirty="0" err="1" smtClean="0"/>
              <a:t>коллонады</a:t>
            </a:r>
            <a:r>
              <a:rPr lang="ru-RU" sz="3000" dirty="0" smtClean="0"/>
              <a:t>» 102 метра, составляет 28 % общей высоты а высота купола с башней равна 32,64 метра.</a:t>
            </a:r>
            <a:br>
              <a:rPr lang="ru-RU" sz="3000" dirty="0" smtClean="0"/>
            </a:br>
            <a:r>
              <a:rPr lang="ru-RU" sz="3000" dirty="0" smtClean="0"/>
              <a:t>Чему равна высота собора?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290"/>
            <a:ext cx="7772400" cy="1508760"/>
          </a:xfrm>
        </p:spPr>
        <p:txBody>
          <a:bodyPr/>
          <a:lstStyle/>
          <a:p>
            <a:r>
              <a:rPr lang="ru-RU" sz="4000" dirty="0" smtClean="0"/>
              <a:t>Решите задачу и узнайте высоту собора:</a:t>
            </a:r>
            <a:endParaRPr lang="ru-RU" sz="4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129590" cy="642942"/>
          </a:xfrm>
        </p:spPr>
        <p:txBody>
          <a:bodyPr/>
          <a:lstStyle/>
          <a:p>
            <a:r>
              <a:rPr lang="ru-RU" sz="2800" dirty="0" smtClean="0"/>
              <a:t>Высота основания в частях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772400" cy="6429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означает 2\5?</a:t>
            </a:r>
            <a:endParaRPr lang="ru-RU" sz="28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785786" y="1214422"/>
            <a:ext cx="7772400" cy="500066"/>
          </a:xfrm>
          <a:prstGeom prst="rect">
            <a:avLst/>
          </a:prstGeom>
        </p:spPr>
        <p:txBody>
          <a:bodyPr vert="horz" lIns="100584" tIns="4572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означает число 28?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28596" y="1714488"/>
            <a:ext cx="8343904" cy="50006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Высота «</a:t>
            </a:r>
            <a:r>
              <a:rPr kumimoji="0" lang="ru-RU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коллонады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 в процентах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785786" y="2357430"/>
            <a:ext cx="7700962" cy="428628"/>
          </a:xfrm>
          <a:prstGeom prst="rect">
            <a:avLst/>
          </a:prstGeom>
        </p:spPr>
        <p:txBody>
          <a:bodyPr vert="horz" lIns="100584" tIns="4572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означает число 32.64?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28596" y="2857496"/>
            <a:ext cx="8343904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Высота купола с башней в метрах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785786" y="3357562"/>
            <a:ext cx="7772400" cy="500066"/>
          </a:xfrm>
          <a:prstGeom prst="rect">
            <a:avLst/>
          </a:prstGeom>
        </p:spPr>
        <p:txBody>
          <a:bodyPr vert="horz" lIns="100584" tIns="4572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надо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найти?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00034" y="3857628"/>
            <a:ext cx="8343904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Высоту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собора 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 метрах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928662" y="4429132"/>
            <a:ext cx="7772400" cy="500066"/>
          </a:xfrm>
          <a:prstGeom prst="rect">
            <a:avLst/>
          </a:prstGeom>
        </p:spPr>
        <p:txBody>
          <a:bodyPr vert="horz" lIns="100584" tIns="4572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ru-RU" sz="2800" dirty="0" smtClean="0"/>
              <a:t>Как называется такой тип задачи?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71472" y="5000636"/>
            <a:ext cx="8343904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Нахождение числа по его дроби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772400" cy="1975104"/>
          </a:xfrm>
        </p:spPr>
        <p:txBody>
          <a:bodyPr/>
          <a:lstStyle/>
          <a:p>
            <a:r>
              <a:rPr lang="ru-RU" sz="2800" dirty="0" smtClean="0"/>
              <a:t>Составим краткую запись: </a:t>
            </a:r>
            <a:br>
              <a:rPr lang="ru-RU" sz="2800" dirty="0" smtClean="0"/>
            </a:br>
            <a:r>
              <a:rPr lang="ru-RU" sz="2800" dirty="0" smtClean="0"/>
              <a:t>Основание – 2\5</a:t>
            </a:r>
            <a:br>
              <a:rPr lang="ru-RU" sz="2800" dirty="0" smtClean="0"/>
            </a:br>
            <a:r>
              <a:rPr lang="ru-RU" sz="2800" dirty="0" err="1" smtClean="0"/>
              <a:t>коллонада</a:t>
            </a:r>
            <a:r>
              <a:rPr lang="ru-RU" sz="2800" dirty="0" smtClean="0"/>
              <a:t> 28%</a:t>
            </a:r>
            <a:br>
              <a:rPr lang="ru-RU" sz="2800" dirty="0" smtClean="0"/>
            </a:br>
            <a:r>
              <a:rPr lang="ru-RU" sz="2800" dirty="0" smtClean="0"/>
              <a:t>купол 32.64 метра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7772400" cy="7857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Решение: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3000372"/>
            <a:ext cx="7772400" cy="19751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2\5=0.4=40%</a:t>
            </a: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На </a:t>
            </a:r>
            <a:r>
              <a:rPr lang="ru-RU" sz="2800" b="1" cap="all" dirty="0" err="1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коллонаду</a:t>
            </a:r>
            <a:r>
              <a:rPr lang="ru-RU" sz="28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 и на основание приходится 40+28=68%</a:t>
            </a: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купол приходится 100-68=32%</a:t>
            </a: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Высота</a:t>
            </a:r>
            <a:r>
              <a:rPr lang="ru-RU" sz="28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 собора равна 32.64:0.32 = 102 м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286388"/>
            <a:ext cx="7843838" cy="76065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102 м 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571480"/>
          </a:xfrm>
        </p:spPr>
        <p:txBody>
          <a:bodyPr/>
          <a:lstStyle/>
          <a:p>
            <a:r>
              <a:rPr lang="ru-RU" sz="2400" dirty="0" smtClean="0"/>
              <a:t>Следующая остановка: Петропавловский собор</a:t>
            </a:r>
            <a:endParaRPr lang="ru-RU" sz="2400" dirty="0"/>
          </a:p>
        </p:txBody>
      </p:sp>
      <p:pic>
        <p:nvPicPr>
          <p:cNvPr id="6" name="Клип №4 Петропавловский собор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79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Задача: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Высота шпиля Петропавловского собора больше чем Исаакиевского собора на 20.5 м.</a:t>
            </a:r>
            <a:br>
              <a:rPr lang="ru-RU" dirty="0" smtClean="0"/>
            </a:br>
            <a:r>
              <a:rPr lang="ru-RU" dirty="0" smtClean="0"/>
              <a:t>Чему равна высота шпиля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500990" cy="857256"/>
          </a:xfrm>
        </p:spPr>
        <p:txBody>
          <a:bodyPr/>
          <a:lstStyle/>
          <a:p>
            <a:r>
              <a:rPr lang="ru-RU" dirty="0" smtClean="0"/>
              <a:t>102 + 20.5 = 122.5 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700962" cy="10087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</a:t>
            </a:r>
            <a:endParaRPr lang="ru-RU" sz="4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85786" y="3000372"/>
            <a:ext cx="7500990" cy="8572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122.5 м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972452" cy="571480"/>
          </a:xfrm>
        </p:spPr>
        <p:txBody>
          <a:bodyPr/>
          <a:lstStyle/>
          <a:p>
            <a:r>
              <a:rPr lang="ru-RU" sz="2400" dirty="0" smtClean="0"/>
              <a:t>Следующая остановка: Адмиралтейство</a:t>
            </a:r>
            <a:endParaRPr lang="ru-RU" sz="2400" dirty="0"/>
          </a:p>
        </p:txBody>
      </p:sp>
      <p:pic>
        <p:nvPicPr>
          <p:cNvPr id="6" name="Клип №5 Адмиралтейство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82158"/>
            <a:ext cx="8501122" cy="637584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Задача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Высота центральной башни с золоченным шпилем Адмиралтейства меньше высоты Исаакиевского собора на 30 метров</a:t>
            </a:r>
            <a:br>
              <a:rPr lang="ru-RU" dirty="0" smtClean="0"/>
            </a:br>
            <a:r>
              <a:rPr lang="ru-RU" dirty="0" smtClean="0"/>
              <a:t>Чему равна высота центральной башни?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700962" cy="1000132"/>
          </a:xfrm>
        </p:spPr>
        <p:txBody>
          <a:bodyPr/>
          <a:lstStyle/>
          <a:p>
            <a:r>
              <a:rPr lang="ru-RU" dirty="0" smtClean="0"/>
              <a:t>102 – 30 = 72 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72400" cy="7143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Решение:</a:t>
            </a:r>
            <a:endParaRPr lang="ru-RU" sz="4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85786" y="2714620"/>
            <a:ext cx="7700962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72 м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914400"/>
          </a:xfrm>
        </p:spPr>
        <p:txBody>
          <a:bodyPr/>
          <a:lstStyle/>
          <a:p>
            <a:r>
              <a:rPr lang="ru-RU" sz="2200" dirty="0" smtClean="0"/>
              <a:t>Отправляемся дальше. Подъезжаем к Дворцовой площади</a:t>
            </a:r>
            <a:endParaRPr lang="ru-RU" sz="2200" dirty="0"/>
          </a:p>
        </p:txBody>
      </p:sp>
      <p:pic>
        <p:nvPicPr>
          <p:cNvPr id="7" name="Клип №6 Дворцовая площадь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00041"/>
            <a:ext cx="8572560" cy="64294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5929354"/>
          </a:xfrm>
        </p:spPr>
        <p:txBody>
          <a:bodyPr/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i="1" dirty="0" smtClean="0"/>
              <a:t>Красуйся, град Петров, и стой</a:t>
            </a:r>
            <a:br>
              <a:rPr lang="ru-RU" i="1" dirty="0" smtClean="0"/>
            </a:br>
            <a:r>
              <a:rPr lang="ru-RU" i="1" dirty="0" smtClean="0"/>
              <a:t>Непоколебимо, как Россия,</a:t>
            </a:r>
            <a:br>
              <a:rPr lang="ru-RU" i="1" dirty="0" smtClean="0"/>
            </a:br>
            <a:r>
              <a:rPr lang="ru-RU" i="1" dirty="0" smtClean="0"/>
              <a:t>Да умирится же с тобой </a:t>
            </a:r>
            <a:br>
              <a:rPr lang="ru-RU" i="1" dirty="0" smtClean="0"/>
            </a:br>
            <a:r>
              <a:rPr lang="ru-RU" i="1" dirty="0" smtClean="0"/>
              <a:t>И побежденная стихия.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А.С. Пушкин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914400"/>
          </a:xfrm>
        </p:spPr>
        <p:txBody>
          <a:bodyPr/>
          <a:lstStyle/>
          <a:p>
            <a:pPr algn="ctr"/>
            <a:r>
              <a:rPr lang="ru-RU" sz="2400" dirty="0" smtClean="0"/>
              <a:t>В центре Дворцовой площади Александровская колонна</a:t>
            </a:r>
            <a:endParaRPr lang="ru-RU" sz="2400" dirty="0"/>
          </a:p>
        </p:txBody>
      </p:sp>
      <p:pic>
        <p:nvPicPr>
          <p:cNvPr id="6" name="Клип №7 Александровская колонн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8429684" cy="600079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86766" cy="571504"/>
          </a:xfrm>
        </p:spPr>
        <p:txBody>
          <a:bodyPr/>
          <a:lstStyle/>
          <a:p>
            <a:r>
              <a:rPr lang="ru-RU" sz="2400" dirty="0" smtClean="0"/>
              <a:t>Посетим Зимний дворец – главное здание площади</a:t>
            </a:r>
            <a:endParaRPr lang="ru-RU" sz="2400" dirty="0"/>
          </a:p>
        </p:txBody>
      </p:sp>
      <p:pic>
        <p:nvPicPr>
          <p:cNvPr id="6" name="Клип №8 Зимний дворец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8572560" cy="642942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Задача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зимнем дворце 400 залов.</a:t>
            </a:r>
            <a:br>
              <a:rPr lang="ru-RU" dirty="0" smtClean="0"/>
            </a:br>
            <a:r>
              <a:rPr lang="ru-RU" dirty="0" smtClean="0"/>
              <a:t>Залов на 3 этаже в 2⅔ раза меньше, чем на втором, и на 120 меньше чем на первом этаже.</a:t>
            </a:r>
            <a:br>
              <a:rPr lang="ru-RU" dirty="0" smtClean="0"/>
            </a:br>
            <a:r>
              <a:rPr lang="ru-RU" dirty="0" smtClean="0"/>
              <a:t>Сколько залов на каждом этаже?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571636"/>
          </a:xfrm>
        </p:spPr>
        <p:txBody>
          <a:bodyPr/>
          <a:lstStyle/>
          <a:p>
            <a:r>
              <a:rPr lang="ru-RU" sz="3000" dirty="0" smtClean="0"/>
              <a:t>3 этаж – </a:t>
            </a:r>
            <a:r>
              <a:rPr lang="ru-RU" sz="3000" dirty="0" err="1" smtClean="0"/>
              <a:t>х</a:t>
            </a:r>
            <a:r>
              <a:rPr lang="ru-RU" sz="3000" dirty="0" smtClean="0"/>
              <a:t> </a:t>
            </a:r>
            <a:br>
              <a:rPr lang="ru-RU" sz="3000" dirty="0" smtClean="0"/>
            </a:br>
            <a:r>
              <a:rPr lang="ru-RU" sz="3000" dirty="0" smtClean="0"/>
              <a:t>2 этаж - 2⅔ </a:t>
            </a:r>
            <a:r>
              <a:rPr lang="ru-RU" sz="3000" dirty="0" err="1" smtClean="0"/>
              <a:t>х</a:t>
            </a:r>
            <a:r>
              <a:rPr lang="ru-RU" sz="3000" dirty="0" smtClean="0"/>
              <a:t>       всего 400 залов</a:t>
            </a:r>
            <a:br>
              <a:rPr lang="ru-RU" sz="3000" dirty="0" smtClean="0"/>
            </a:br>
            <a:r>
              <a:rPr lang="ru-RU" sz="3000" dirty="0" smtClean="0"/>
              <a:t>1 этаж – х+120</a:t>
            </a:r>
            <a:endParaRPr lang="ru-RU" sz="3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7772400" cy="642918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Решение</a:t>
            </a:r>
            <a:endParaRPr lang="ru-RU" sz="4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71472" y="2428868"/>
            <a:ext cx="8058152" cy="200026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+</a:t>
            </a:r>
            <a:r>
              <a:rPr kumimoji="0" lang="ru-RU" sz="3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2⅔ </a:t>
            </a:r>
            <a:r>
              <a:rPr kumimoji="0" lang="ru-RU" sz="3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</a:t>
            </a: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ru-RU" sz="3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+ 120 =</a:t>
            </a:r>
            <a:r>
              <a:rPr kumimoji="0" lang="ru-RU" sz="3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400</a:t>
            </a:r>
          </a:p>
          <a:p>
            <a:pPr marR="9144" lvl="0">
              <a:spcBef>
                <a:spcPct val="0"/>
              </a:spcBef>
            </a:pP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⅔ </a:t>
            </a:r>
            <a:r>
              <a:rPr lang="ru-RU" sz="3000" b="1" cap="all" dirty="0" err="1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х</a:t>
            </a: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  +120 = 400</a:t>
            </a:r>
          </a:p>
          <a:p>
            <a:pPr marR="9144" lvl="0">
              <a:spcBef>
                <a:spcPct val="0"/>
              </a:spcBef>
            </a:pP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4⅔ </a:t>
            </a:r>
            <a:r>
              <a:rPr lang="ru-RU" sz="3000" b="1" cap="all" dirty="0" err="1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х</a:t>
            </a: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 = 280</a:t>
            </a:r>
          </a:p>
          <a:p>
            <a:pPr marR="9144" lvl="0">
              <a:spcBef>
                <a:spcPct val="0"/>
              </a:spcBef>
            </a:pP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Х= 60 на 3 этаже</a:t>
            </a:r>
          </a:p>
          <a:p>
            <a:pPr marR="9144" lvl="0">
              <a:spcBef>
                <a:spcPct val="0"/>
              </a:spcBef>
            </a:pPr>
            <a:endParaRPr lang="ru-RU" sz="3000" b="1" cap="all" dirty="0" smtClean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R="9144" lvl="0">
              <a:spcBef>
                <a:spcPct val="0"/>
              </a:spcBef>
            </a:pPr>
            <a:endParaRPr kumimoji="0" lang="ru-RU" sz="3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42910" y="4429132"/>
            <a:ext cx="8058152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60 * </a:t>
            </a:r>
            <a:r>
              <a:rPr lang="ru-RU" sz="3000" dirty="0" smtClean="0"/>
              <a:t>2⅔  = 160 на 2 этаже</a:t>
            </a:r>
            <a:endParaRPr kumimoji="0" lang="ru-RU" sz="30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R="9144" lvl="0">
              <a:spcBef>
                <a:spcPct val="0"/>
              </a:spcBef>
            </a:pP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60 + 120 = 180 на 1 этаже</a:t>
            </a:r>
            <a:endParaRPr kumimoji="0" lang="ru-RU" sz="30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R="9144" lvl="0">
              <a:spcBef>
                <a:spcPct val="0"/>
              </a:spcBef>
            </a:pPr>
            <a:endParaRPr kumimoji="0" lang="ru-RU" sz="3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14348" y="5572140"/>
            <a:ext cx="8058152" cy="78581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ОТВЕТ: 180, 160, 60.</a:t>
            </a:r>
            <a:endParaRPr kumimoji="0" lang="ru-RU" sz="30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R="9144" lvl="0">
              <a:spcBef>
                <a:spcPct val="0"/>
              </a:spcBef>
            </a:pPr>
            <a:endParaRPr kumimoji="0" lang="ru-RU" sz="3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785794"/>
          </a:xfrm>
        </p:spPr>
        <p:txBody>
          <a:bodyPr/>
          <a:lstStyle/>
          <a:p>
            <a:pPr algn="ctr"/>
            <a:r>
              <a:rPr lang="ru-RU" sz="2400" dirty="0" smtClean="0"/>
              <a:t>Путешествие продолжается: Государственный Русский музей</a:t>
            </a:r>
            <a:endParaRPr lang="ru-RU" sz="2400" dirty="0"/>
          </a:p>
        </p:txBody>
      </p:sp>
      <p:pic>
        <p:nvPicPr>
          <p:cNvPr id="6" name="Клип №9 Государственный Русский музей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910786"/>
            <a:ext cx="7929618" cy="594721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В одном из залов находится картина Карла Брюллова «Последний день Помпеи». </a:t>
            </a:r>
            <a:br>
              <a:rPr lang="ru-RU" sz="3000" dirty="0" smtClean="0"/>
            </a:br>
            <a:r>
              <a:rPr lang="ru-RU" sz="3000" dirty="0" smtClean="0"/>
              <a:t>До глубины души потрясает ужас в глазах людей, гибнущих в потоках раскаленной лавы во время извержения вулкана Везувий. </a:t>
            </a:r>
            <a:br>
              <a:rPr lang="ru-RU" sz="3000" dirty="0" smtClean="0"/>
            </a:br>
            <a:r>
              <a:rPr lang="ru-RU" sz="3000" dirty="0" smtClean="0"/>
              <a:t>Впечатляют сами размеры картины: </a:t>
            </a:r>
            <a:br>
              <a:rPr lang="ru-RU" sz="3000" dirty="0" smtClean="0"/>
            </a:br>
            <a:r>
              <a:rPr lang="ru-RU" sz="3000" dirty="0" smtClean="0"/>
              <a:t>4.56 </a:t>
            </a:r>
            <a:r>
              <a:rPr lang="ru-RU" sz="3000" dirty="0" err="1" smtClean="0"/>
              <a:t>х</a:t>
            </a:r>
            <a:r>
              <a:rPr lang="ru-RU" sz="3000" dirty="0" smtClean="0"/>
              <a:t> 6.51 м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u="sng" dirty="0" smtClean="0"/>
              <a:t>Задача: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найдите площадь этой картины. Ответ округлить до целых</a:t>
            </a:r>
            <a:endParaRPr lang="ru-RU" sz="3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2045-1280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643966" cy="691517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86742" cy="1000132"/>
          </a:xfrm>
        </p:spPr>
        <p:txBody>
          <a:bodyPr/>
          <a:lstStyle/>
          <a:p>
            <a:r>
              <a:rPr lang="ru-RU" dirty="0" smtClean="0"/>
              <a:t> 4.56 * 6.51 = 29,6856 </a:t>
            </a:r>
            <a:r>
              <a:rPr lang="ru-RU" dirty="0" err="1" smtClean="0"/>
              <a:t>кв</a:t>
            </a:r>
            <a:r>
              <a:rPr lang="ru-RU" dirty="0" smtClean="0"/>
              <a:t> 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142852"/>
            <a:ext cx="7772400" cy="8572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</a:t>
            </a:r>
            <a:endParaRPr lang="ru-RU" sz="4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14348" y="2428868"/>
            <a:ext cx="7786742" cy="200026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30 </a:t>
            </a:r>
            <a:r>
              <a:rPr kumimoji="0" lang="ru-RU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кв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Поедем по центральному проспекту Санкт-Петербурга – Невскому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решим еще одну задачу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r>
              <a:rPr lang="ru-RU" dirty="0" smtClean="0"/>
              <a:t>Невский проспект</a:t>
            </a:r>
            <a:endParaRPr lang="ru-RU" dirty="0"/>
          </a:p>
        </p:txBody>
      </p:sp>
      <p:pic>
        <p:nvPicPr>
          <p:cNvPr id="5" name="Содержимое 4" descr="Слайд №8 Невский проспе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62357"/>
            <a:ext cx="8127523" cy="609564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6215106"/>
          </a:xfrm>
        </p:spPr>
        <p:txBody>
          <a:bodyPr/>
          <a:lstStyle/>
          <a:p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4400" u="sng" dirty="0" smtClean="0"/>
              <a:t>Организационный момент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3200" dirty="0" smtClean="0"/>
              <a:t>Учитель сообщает тему и содержание материала, который будет рассмотрен на уроке. Это задачи на составление уравнений. Повторение решения задач на определение площади. Урок проходит в форме путешествия- мы побываем в городе на Неве Санкт-Петербурге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Задача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Расстояние от Московского вокзала до Адмиралтейства автобус двигаясь со скоростью 40 </a:t>
            </a:r>
            <a:r>
              <a:rPr lang="ru-RU" dirty="0" err="1" smtClean="0"/>
              <a:t>км\ч</a:t>
            </a:r>
            <a:r>
              <a:rPr lang="ru-RU" dirty="0" smtClean="0"/>
              <a:t> преодолевает за 6 мин. Сколько времени понадобиться, чтобы пройти это расстояние пешком, если идти со скоростью 5 </a:t>
            </a:r>
            <a:r>
              <a:rPr lang="ru-RU" dirty="0" err="1" smtClean="0"/>
              <a:t>км\ч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986714" cy="2046542"/>
          </a:xfrm>
        </p:spPr>
        <p:txBody>
          <a:bodyPr/>
          <a:lstStyle/>
          <a:p>
            <a:r>
              <a:rPr lang="en-US" dirty="0" smtClean="0"/>
              <a:t>S=VT</a:t>
            </a:r>
            <a:br>
              <a:rPr lang="en-US" dirty="0" smtClean="0"/>
            </a:br>
            <a:r>
              <a:rPr lang="ru-RU" dirty="0" smtClean="0"/>
              <a:t>6 мин. = 0.1 ч</a:t>
            </a:r>
            <a:br>
              <a:rPr lang="ru-RU" dirty="0" smtClean="0"/>
            </a:br>
            <a:r>
              <a:rPr lang="ru-RU" dirty="0" smtClean="0"/>
              <a:t>40 * 0.1 = 4 км- расстояние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7700962" cy="7143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496"/>
            <a:ext cx="7986714" cy="204654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 : 5 = 0.8 ч</a:t>
            </a: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Переводим в минуты:</a:t>
            </a: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0.8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* 60 = 48 мин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811458"/>
            <a:ext cx="7986714" cy="111787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ответ: 48 МИН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285992"/>
            <a:ext cx="7772400" cy="914400"/>
          </a:xfrm>
        </p:spPr>
        <p:txBody>
          <a:bodyPr/>
          <a:lstStyle/>
          <a:p>
            <a:pPr algn="ctr"/>
            <a:r>
              <a:rPr lang="ru-RU" sz="5200" dirty="0" smtClean="0"/>
              <a:t>Домашнее задание</a:t>
            </a:r>
            <a:endParaRPr lang="ru-RU" sz="5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Крейсер «Аврора»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лайд №9 Крейсер «Аврора»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660243" cy="574518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915276" cy="4286280"/>
          </a:xfrm>
        </p:spPr>
        <p:txBody>
          <a:bodyPr/>
          <a:lstStyle/>
          <a:p>
            <a:r>
              <a:rPr lang="ru-RU" sz="2800" u="sng" dirty="0" smtClean="0"/>
              <a:t>Задача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 1 месяц 1995 г.«Аврору» посетили 25 тыс. человек</a:t>
            </a:r>
            <a:br>
              <a:rPr lang="ru-RU" sz="2800" dirty="0" smtClean="0"/>
            </a:br>
            <a:r>
              <a:rPr lang="ru-RU" sz="2800" dirty="0" smtClean="0"/>
              <a:t>После реставрации в 2003 г. был открыт доступ в каюту нижней палубы, и посещаемость корабля увеличилась на 35%. Сколько человек посетили «Аврору» за 4 месяца после реставрации?</a:t>
            </a:r>
            <a:br>
              <a:rPr lang="ru-RU" sz="2800" dirty="0" smtClean="0"/>
            </a:br>
            <a:r>
              <a:rPr lang="ru-RU" sz="2800" dirty="0" smtClean="0"/>
              <a:t>На сколько тысяч человек увеличилась посещаемость «Авроры» в 2003 г. по сравнению с 1995 г.?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914400"/>
          </a:xfrm>
        </p:spPr>
        <p:txBody>
          <a:bodyPr/>
          <a:lstStyle/>
          <a:p>
            <a:r>
              <a:rPr lang="ru-RU" dirty="0" smtClean="0"/>
              <a:t>Летний сад</a:t>
            </a:r>
            <a:endParaRPr lang="ru-RU" dirty="0"/>
          </a:p>
        </p:txBody>
      </p:sp>
      <p:pic>
        <p:nvPicPr>
          <p:cNvPr id="6" name="Клип №10 Летний сад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696472"/>
            <a:ext cx="8215370" cy="61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914400"/>
          </a:xfrm>
        </p:spPr>
        <p:txBody>
          <a:bodyPr/>
          <a:lstStyle/>
          <a:p>
            <a:r>
              <a:rPr lang="ru-RU" dirty="0" smtClean="0"/>
              <a:t>Ростральные колонны</a:t>
            </a:r>
            <a:endParaRPr lang="ru-RU" dirty="0"/>
          </a:p>
        </p:txBody>
      </p:sp>
      <p:pic>
        <p:nvPicPr>
          <p:cNvPr id="6" name="Клип №11 Ростральные колонны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696472"/>
            <a:ext cx="8215370" cy="616152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914400"/>
          </a:xfrm>
        </p:spPr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pic>
        <p:nvPicPr>
          <p:cNvPr id="6" name="Клип №12 Казанский собор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589315"/>
            <a:ext cx="8358246" cy="626868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914400"/>
          </a:xfrm>
        </p:spPr>
        <p:txBody>
          <a:bodyPr/>
          <a:lstStyle/>
          <a:p>
            <a:r>
              <a:rPr lang="ru-RU" dirty="0" smtClean="0"/>
              <a:t>«Медный всадник»</a:t>
            </a:r>
            <a:endParaRPr lang="ru-RU" dirty="0"/>
          </a:p>
        </p:txBody>
      </p:sp>
      <p:pic>
        <p:nvPicPr>
          <p:cNvPr id="6" name="Клип №13 Медный Всадни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750051"/>
            <a:ext cx="8143932" cy="610794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7772400" cy="914400"/>
          </a:xfrm>
        </p:spPr>
        <p:txBody>
          <a:bodyPr/>
          <a:lstStyle/>
          <a:p>
            <a:r>
              <a:rPr lang="ru-RU" sz="3000" dirty="0" smtClean="0"/>
              <a:t>На путешествие подошло к концу. </a:t>
            </a:r>
            <a:br>
              <a:rPr lang="ru-RU" sz="3000" dirty="0" smtClean="0"/>
            </a:br>
            <a:r>
              <a:rPr lang="ru-RU" sz="3000" dirty="0" smtClean="0"/>
              <a:t>Мы не только познакомились с достопримечательностями города, но и решили много задач. Это задачи на составление уравнений; вспомнили, как найти дробь от числа и число по значению дроби; решали задачи на движение, на нахождение площади прямоугольника; находили расстояние пользуясь масштабом</a:t>
            </a:r>
            <a:br>
              <a:rPr lang="ru-RU" sz="3000" dirty="0" smtClean="0"/>
            </a:br>
            <a:endParaRPr lang="ru-RU" sz="3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258204" cy="5988770"/>
          </a:xfrm>
        </p:spPr>
        <p:txBody>
          <a:bodyPr/>
          <a:lstStyle/>
          <a:p>
            <a:pPr algn="ctr"/>
            <a:r>
              <a:rPr lang="ru-RU" u="sng" dirty="0" smtClean="0"/>
              <a:t>Устный счет</a:t>
            </a:r>
            <a:br>
              <a:rPr lang="ru-RU" u="sng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Задачи решаем устно, ответы записываем в тетради.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Если ответы правильные, то вы узнаете имя основателям Санкт-Петербурга</a:t>
            </a:r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14554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6143668"/>
          </a:xfrm>
        </p:spPr>
        <p:txBody>
          <a:bodyPr/>
          <a:lstStyle/>
          <a:p>
            <a:r>
              <a:rPr lang="ru-RU" sz="4400" u="sng" dirty="0" smtClean="0"/>
              <a:t>Задача 1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Измерьте на карте линейкой расстояние от Москвы до Петербурга, используя масштаб, определите это расстояние в километрах</a:t>
            </a:r>
            <a:br>
              <a:rPr lang="ru-RU" sz="4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rassa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700" y="357166"/>
            <a:ext cx="8832300" cy="6072206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8129590" cy="2786082"/>
          </a:xfrm>
        </p:spPr>
        <p:txBody>
          <a:bodyPr/>
          <a:lstStyle/>
          <a:p>
            <a:r>
              <a:rPr lang="ru-RU" dirty="0" smtClean="0"/>
              <a:t>Ответ: Отношение длины отрезка на карте к длине соответствующего отрезка </a:t>
            </a:r>
            <a:br>
              <a:rPr lang="ru-RU" dirty="0" smtClean="0"/>
            </a:br>
            <a:r>
              <a:rPr lang="ru-RU" dirty="0" smtClean="0"/>
              <a:t>на местности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129590" cy="1643074"/>
          </a:xfrm>
        </p:spPr>
        <p:txBody>
          <a:bodyPr>
            <a:normAutofit/>
          </a:bodyPr>
          <a:lstStyle/>
          <a:p>
            <a:r>
              <a:rPr lang="ru-RU" sz="4000" u="sng" dirty="0" smtClean="0"/>
              <a:t>Вопрос: что называется масштабом карты?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1467</TotalTime>
  <Words>644</Words>
  <Application>Microsoft Office PowerPoint</Application>
  <PresentationFormat>Экран (4:3)</PresentationFormat>
  <Paragraphs>124</Paragraphs>
  <Slides>60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Метро</vt:lpstr>
      <vt:lpstr>Открытый урок для 6 класса: «Путешествие по Санкт-Петербургу»</vt:lpstr>
      <vt:lpstr>Цели урока:        </vt:lpstr>
      <vt:lpstr>Оборудование: мультимедийный проектор с экраном, набор слайдов, видеоклипов, книги, открытки, иллюстрации с видами архитектурных памятников г.Санкт-Петербург, карта России, плакаты с надписями, атласы по географии для 6-го класса, доска, мел </vt:lpstr>
      <vt:lpstr>   Красуйся, град Петров, и стой Непоколебимо, как Россия, Да умирится же с тобой  И побежденная стихия.  А.С. Пушкин</vt:lpstr>
      <vt:lpstr> Организационный момент  Учитель сообщает тему и содержание материала, который будет рассмотрен на уроке. Это задачи на составление уравнений. Повторение решения задач на определение площади. Урок проходит в форме путешествия- мы побываем в городе на Неве Санкт-Петербурге</vt:lpstr>
      <vt:lpstr>Устный счет  Задачи решаем устно, ответы записываем в тетради.  Если ответы правильные, то вы узнаете имя основателям Санкт-Петербурга</vt:lpstr>
      <vt:lpstr>Задача 1  Измерьте на карте линейкой расстояние от Москвы до Петербурга, используя масштаб, определите это расстояние в километрах  </vt:lpstr>
      <vt:lpstr>Слайд 8</vt:lpstr>
      <vt:lpstr>Ответ: Отношение длины отрезка на карте к длине соответствующего отрезка  на местности  </vt:lpstr>
      <vt:lpstr>1,3 * 50.000.000 = 65.000.000 см = 650.000 м = 650 км  .</vt:lpstr>
      <vt:lpstr>Задача 2  За сколько часов может проехать расстояние в 650 км скорый поезд двигаясь со средней скоростью 80 км\ч? </vt:lpstr>
      <vt:lpstr>Надо расстояние разделить на скорость </vt:lpstr>
      <vt:lpstr>Санкт-Петербург был заложен на небольшом острове Заячьем в ходе Северной войны со шведами. Его исторические кварталы расположены на многочисленных островах в дельте реки Невы при впадении его в Финский залив Балтийского моря.</vt:lpstr>
      <vt:lpstr>Слайд 14</vt:lpstr>
      <vt:lpstr>Задача 3  16 мая 2000 г., Санкт-Петербургу исполнилось 297 лет. В каком году был основан город?</vt:lpstr>
      <vt:lpstr>2000 – 297 = 1703 г</vt:lpstr>
      <vt:lpstr>Задача 4 поверхность воды составляет 10 часть территории современного города, площадь которого 1,4 тыс кв. км. Сколько это кв км?</vt:lpstr>
      <vt:lpstr>0.1 * 1.4 = 0.14 тыс кв км</vt:lpstr>
      <vt:lpstr>Задача 5  В Санкт-Петербурге, расположенном на 42 островах 300 мостов. Это в 15 раз больше чем разводных мостов. Сколько разводных мостов</vt:lpstr>
      <vt:lpstr>300 : 15 = 20 мостов</vt:lpstr>
      <vt:lpstr>Слайд 21</vt:lpstr>
      <vt:lpstr>Проверка Решения устных задач</vt:lpstr>
      <vt:lpstr>Петр I</vt:lpstr>
      <vt:lpstr>Отправляемся в маленькое путешествие по Санкт-Петербургу на автобусе. Начнем путешествие от Московского вокзала. Первая остановка: Военно-исторический музей артиллерии. Это один из старейших музеев страны. Перед входом в музей под открытым небом размещены экспонаты в натуральную величину: танки, пушки, ракеты, радары, бронетранспортеры и т.д.</vt:lpstr>
      <vt:lpstr>Задача (устно) Всего военной техники 40 единиц. Из них пушки составляют 0.3. Сколько пушек стоит у входа в музей? </vt:lpstr>
      <vt:lpstr>Как называется такой тип задач?</vt:lpstr>
      <vt:lpstr>40 * 0.3 = 12 пушек</vt:lpstr>
      <vt:lpstr>Вторая остановка: Исаакиевский собор – здание-музей, поражающее своим величием. Золотой купол Исаакия виден практически со всех концов города. Строили его в течение почти 40 лет по проекту архитектора Монферрана</vt:lpstr>
      <vt:lpstr>Слайд 29</vt:lpstr>
      <vt:lpstr>Высота прямоугольного основания Исаакиевского собора составляет 2\5 общей высоты. Высота «коллонады» 102 метра, составляет 28 % общей высоты а высота купола с башней равна 32,64 метра. Чему равна высота собора?</vt:lpstr>
      <vt:lpstr>Высота основания в частях</vt:lpstr>
      <vt:lpstr>Составим краткую запись:  Основание – 2\5 коллонада 28% купол 32.64 метра</vt:lpstr>
      <vt:lpstr>Следующая остановка: Петропавловский собор</vt:lpstr>
      <vt:lpstr>Задача:  Высота шпиля Петропавловского собора больше чем Исаакиевского собора на 20.5 м. Чему равна высота шпиля  </vt:lpstr>
      <vt:lpstr>102 + 20.5 = 122.5 м</vt:lpstr>
      <vt:lpstr>Следующая остановка: Адмиралтейство</vt:lpstr>
      <vt:lpstr>Задача Высота центральной башни с золоченным шпилем Адмиралтейства меньше высоты Исаакиевского собора на 30 метров Чему равна высота центральной башни? </vt:lpstr>
      <vt:lpstr>102 – 30 = 72 м</vt:lpstr>
      <vt:lpstr>Отправляемся дальше. Подъезжаем к Дворцовой площади</vt:lpstr>
      <vt:lpstr>В центре Дворцовой площади Александровская колонна</vt:lpstr>
      <vt:lpstr>Посетим Зимний дворец – главное здание площади</vt:lpstr>
      <vt:lpstr>Задача В зимнем дворце 400 залов. Залов на 3 этаже в 2⅔ раза меньше, чем на втором, и на 120 меньше чем на первом этаже. Сколько залов на каждом этаже?</vt:lpstr>
      <vt:lpstr>3 этаж – х  2 этаж - 2⅔ х       всего 400 залов 1 этаж – х+120</vt:lpstr>
      <vt:lpstr>Путешествие продолжается: Государственный Русский музей</vt:lpstr>
      <vt:lpstr>В одном из залов находится картина Карла Брюллова «Последний день Помпеи».  До глубины души потрясает ужас в глазах людей, гибнущих в потоках раскаленной лавы во время извержения вулкана Везувий.  Впечатляют сами размеры картины:  4.56 х 6.51 м  Задача: найдите площадь этой картины. Ответ округлить до целых</vt:lpstr>
      <vt:lpstr>Слайд 46</vt:lpstr>
      <vt:lpstr> 4.56 * 6.51 = 29,6856 кв м  </vt:lpstr>
      <vt:lpstr>Поедем по центральному проспекту Санкт-Петербурга – Невскому  и решим еще одну задачу</vt:lpstr>
      <vt:lpstr>Невский проспект</vt:lpstr>
      <vt:lpstr>Задача Расстояние от Московского вокзала до Адмиралтейства автобус двигаясь со скоростью 40 км\ч преодолевает за 6 мин. Сколько времени понадобиться, чтобы пройти это расстояние пешком, если идти со скоростью 5 км\ч</vt:lpstr>
      <vt:lpstr>S=VT 6 мин. = 0.1 ч 40 * 0.1 = 4 км- расстояние  </vt:lpstr>
      <vt:lpstr>Домашнее задание</vt:lpstr>
      <vt:lpstr>Крейсер «Аврора» </vt:lpstr>
      <vt:lpstr>Задача  за 1 месяц 1995 г.«Аврору» посетили 25 тыс. человек После реставрации в 2003 г. был открыт доступ в каюту нижней палубы, и посещаемость корабля увеличилась на 35%. Сколько человек посетили «Аврору» за 4 месяца после реставрации? На сколько тысяч человек увеличилась посещаемость «Авроры» в 2003 г. по сравнению с 1995 г.?</vt:lpstr>
      <vt:lpstr>Летний сад</vt:lpstr>
      <vt:lpstr>Ростральные колонны</vt:lpstr>
      <vt:lpstr>Казанский собор</vt:lpstr>
      <vt:lpstr>«Медный всадник»</vt:lpstr>
      <vt:lpstr>На путешествие подошло к концу.  Мы не только познакомились с достопримечательностями города, но и решили много задач. Это задачи на составление уравнений; вспомнили, как найти дробь от числа и число по значению дроби; решали задачи на движение, на нахождение площади прямоугольника; находили расстояние пользуясь масштабом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Урок: «Путешествие по Санкт-Петербургу»</dc:title>
  <dc:creator>Ирина</dc:creator>
  <cp:lastModifiedBy>Мурко062</cp:lastModifiedBy>
  <cp:revision>83</cp:revision>
  <dcterms:created xsi:type="dcterms:W3CDTF">2012-01-21T13:42:14Z</dcterms:created>
  <dcterms:modified xsi:type="dcterms:W3CDTF">2012-02-06T17:38:48Z</dcterms:modified>
</cp:coreProperties>
</file>