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300" r:id="rId2"/>
    <p:sldId id="292" r:id="rId3"/>
    <p:sldId id="293" r:id="rId4"/>
    <p:sldId id="294" r:id="rId5"/>
    <p:sldId id="306" r:id="rId6"/>
    <p:sldId id="307" r:id="rId7"/>
    <p:sldId id="308" r:id="rId8"/>
    <p:sldId id="309" r:id="rId9"/>
    <p:sldId id="310" r:id="rId10"/>
    <p:sldId id="311" r:id="rId11"/>
    <p:sldId id="312" r:id="rId12"/>
    <p:sldId id="295" r:id="rId13"/>
    <p:sldId id="296" r:id="rId14"/>
    <p:sldId id="257" r:id="rId15"/>
    <p:sldId id="258" r:id="rId16"/>
    <p:sldId id="259" r:id="rId17"/>
    <p:sldId id="290" r:id="rId18"/>
    <p:sldId id="297" r:id="rId19"/>
    <p:sldId id="298" r:id="rId20"/>
    <p:sldId id="299" r:id="rId21"/>
    <p:sldId id="301" r:id="rId22"/>
    <p:sldId id="302" r:id="rId23"/>
    <p:sldId id="303" r:id="rId24"/>
    <p:sldId id="304" r:id="rId25"/>
    <p:sldId id="305"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344" autoAdjust="0"/>
    <p:restoredTop sz="94660"/>
  </p:normalViewPr>
  <p:slideViewPr>
    <p:cSldViewPr>
      <p:cViewPr varScale="1">
        <p:scale>
          <a:sx n="69" d="100"/>
          <a:sy n="69" d="100"/>
        </p:scale>
        <p:origin x="-128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524B9E-E392-466D-8828-5C69F4E832A5}" type="datetimeFigureOut">
              <a:rPr lang="ru-RU" smtClean="0"/>
              <a:pPr/>
              <a:t>08.12.2011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EE37A3-D8F6-4C32-9460-D4C739A253F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8EE37A3-D8F6-4C32-9460-D4C739A253FE}" type="slidenum">
              <a:rPr lang="ru-RU" smtClean="0"/>
              <a:pPr/>
              <a:t>5</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8EE37A3-D8F6-4C32-9460-D4C739A253FE}" type="slidenum">
              <a:rPr lang="ru-RU" smtClean="0"/>
              <a:pPr/>
              <a:t>15</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8EE37A3-D8F6-4C32-9460-D4C739A253FE}" type="slidenum">
              <a:rPr lang="ru-RU" smtClean="0"/>
              <a:pPr/>
              <a:t>16</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8EE37A3-D8F6-4C32-9460-D4C739A253FE}" type="slidenum">
              <a:rPr lang="ru-RU" smtClean="0"/>
              <a:pPr/>
              <a:t>17</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8EE37A3-D8F6-4C32-9460-D4C739A253FE}" type="slidenum">
              <a:rPr lang="ru-RU" smtClean="0"/>
              <a:pPr/>
              <a:t>18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8EE37A3-D8F6-4C32-9460-D4C739A253FE}" type="slidenum">
              <a:rPr lang="ru-RU" smtClean="0"/>
              <a:pPr/>
              <a:t>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8EE37A3-D8F6-4C32-9460-D4C739A253FE}" type="slidenum">
              <a:rPr lang="ru-RU" smtClean="0"/>
              <a:pPr/>
              <a:t>7</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8EE37A3-D8F6-4C32-9460-D4C739A253FE}" type="slidenum">
              <a:rPr lang="ru-RU" smtClean="0"/>
              <a:pPr/>
              <a:t>8</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8EE37A3-D8F6-4C32-9460-D4C739A253FE}"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8EE37A3-D8F6-4C32-9460-D4C739A253FE}" type="slidenum">
              <a:rPr lang="ru-RU" smtClean="0"/>
              <a:pPr/>
              <a:t>10</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8EE37A3-D8F6-4C32-9460-D4C739A253FE}" type="slidenum">
              <a:rPr lang="ru-RU" smtClean="0"/>
              <a:pPr/>
              <a:t>11</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8EE37A3-D8F6-4C32-9460-D4C739A253FE}" type="slidenum">
              <a:rPr lang="ru-RU" smtClean="0"/>
              <a:pPr/>
              <a:t>13</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8EE37A3-D8F6-4C32-9460-D4C739A253FE}" type="slidenum">
              <a:rPr lang="ru-RU" smtClean="0"/>
              <a:pPr/>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FEB8B0A5-D879-41BB-8F13-C9A995CAA8D0}" type="datetimeFigureOut">
              <a:rPr lang="ru-RU" smtClean="0"/>
              <a:pPr/>
              <a:t>08.12.2011</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03C0132-17B7-4AF0-8BE3-CFA7B27CD28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EB8B0A5-D879-41BB-8F13-C9A995CAA8D0}" type="datetimeFigureOut">
              <a:rPr lang="ru-RU" smtClean="0"/>
              <a:pPr/>
              <a:t>08.12.2011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03C0132-17B7-4AF0-8BE3-CFA7B27CD28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EB8B0A5-D879-41BB-8F13-C9A995CAA8D0}" type="datetimeFigureOut">
              <a:rPr lang="ru-RU" smtClean="0"/>
              <a:pPr/>
              <a:t>08.12.2011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03C0132-17B7-4AF0-8BE3-CFA7B27CD28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EB8B0A5-D879-41BB-8F13-C9A995CAA8D0}" type="datetimeFigureOut">
              <a:rPr lang="ru-RU" smtClean="0"/>
              <a:pPr/>
              <a:t>08.12.2011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03C0132-17B7-4AF0-8BE3-CFA7B27CD287}"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FEB8B0A5-D879-41BB-8F13-C9A995CAA8D0}" type="datetimeFigureOut">
              <a:rPr lang="ru-RU" smtClean="0"/>
              <a:pPr/>
              <a:t>08.12.2011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03C0132-17B7-4AF0-8BE3-CFA7B27CD287}"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EB8B0A5-D879-41BB-8F13-C9A995CAA8D0}" type="datetimeFigureOut">
              <a:rPr lang="ru-RU" smtClean="0"/>
              <a:pPr/>
              <a:t>08.12.2011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03C0132-17B7-4AF0-8BE3-CFA7B27CD287}"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EB8B0A5-D879-41BB-8F13-C9A995CAA8D0}" type="datetimeFigureOut">
              <a:rPr lang="ru-RU" smtClean="0"/>
              <a:pPr/>
              <a:t>08.12.2011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03C0132-17B7-4AF0-8BE3-CFA7B27CD28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FEB8B0A5-D879-41BB-8F13-C9A995CAA8D0}" type="datetimeFigureOut">
              <a:rPr lang="ru-RU" smtClean="0"/>
              <a:pPr/>
              <a:t>08.12.2011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03C0132-17B7-4AF0-8BE3-CFA7B27CD287}"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FEB8B0A5-D879-41BB-8F13-C9A995CAA8D0}" type="datetimeFigureOut">
              <a:rPr lang="ru-RU" smtClean="0"/>
              <a:pPr/>
              <a:t>08.12.2011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03C0132-17B7-4AF0-8BE3-CFA7B27CD28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FEB8B0A5-D879-41BB-8F13-C9A995CAA8D0}" type="datetimeFigureOut">
              <a:rPr lang="ru-RU" smtClean="0"/>
              <a:pPr/>
              <a:t>08.12.2011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03C0132-17B7-4AF0-8BE3-CFA7B27CD28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FEB8B0A5-D879-41BB-8F13-C9A995CAA8D0}" type="datetimeFigureOut">
              <a:rPr lang="ru-RU" smtClean="0"/>
              <a:pPr/>
              <a:t>08.12.2011</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03C0132-17B7-4AF0-8BE3-CFA7B27CD287}"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EB8B0A5-D879-41BB-8F13-C9A995CAA8D0}" type="datetimeFigureOut">
              <a:rPr lang="ru-RU" smtClean="0"/>
              <a:pPr/>
              <a:t>08.12.2011</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03C0132-17B7-4AF0-8BE3-CFA7B27CD28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357167"/>
            <a:ext cx="7743852" cy="2714644"/>
          </a:xfrm>
        </p:spPr>
        <p:txBody>
          <a:bodyPr>
            <a:normAutofit/>
          </a:bodyPr>
          <a:lstStyle/>
          <a:p>
            <a:r>
              <a:rPr lang="ru-RU" dirty="0" smtClean="0"/>
              <a:t>Решение задач по </a:t>
            </a:r>
            <a:r>
              <a:rPr lang="ru-RU" dirty="0" err="1" smtClean="0"/>
              <a:t>нанохимии</a:t>
            </a:r>
            <a:r>
              <a:rPr lang="ru-RU" dirty="0" smtClean="0"/>
              <a:t> и </a:t>
            </a:r>
            <a:r>
              <a:rPr lang="ru-RU" dirty="0" err="1" smtClean="0"/>
              <a:t>нанотехнологии</a:t>
            </a:r>
            <a:r>
              <a:rPr lang="ru-RU" dirty="0" smtClean="0"/>
              <a:t>.</a:t>
            </a:r>
            <a:endParaRPr lang="ru-RU" dirty="0"/>
          </a:p>
        </p:txBody>
      </p:sp>
      <p:sp>
        <p:nvSpPr>
          <p:cNvPr id="3" name="Подзаголовок 2"/>
          <p:cNvSpPr>
            <a:spLocks noGrp="1"/>
          </p:cNvSpPr>
          <p:nvPr>
            <p:ph type="subTitle" idx="1"/>
          </p:nvPr>
        </p:nvSpPr>
        <p:spPr>
          <a:xfrm>
            <a:off x="2571736" y="3357562"/>
            <a:ext cx="5886464" cy="1810939"/>
          </a:xfrm>
        </p:spPr>
        <p:txBody>
          <a:bodyPr>
            <a:normAutofit fontScale="77500" lnSpcReduction="20000"/>
          </a:bodyPr>
          <a:lstStyle/>
          <a:p>
            <a:r>
              <a:rPr lang="ru-RU" b="1" dirty="0" smtClean="0"/>
              <a:t>Выполнила: Никифорова Марина Алексеевна</a:t>
            </a:r>
          </a:p>
          <a:p>
            <a:r>
              <a:rPr lang="ru-RU" b="1" dirty="0" smtClean="0"/>
              <a:t>ученица 11 класса</a:t>
            </a:r>
            <a:endParaRPr lang="ru-RU" dirty="0" smtClean="0"/>
          </a:p>
          <a:p>
            <a:r>
              <a:rPr lang="ru-RU" b="1" dirty="0" smtClean="0"/>
              <a:t>Руководитель: Ефимова Елизавета </a:t>
            </a:r>
            <a:r>
              <a:rPr lang="ru-RU" b="1" dirty="0" err="1" smtClean="0"/>
              <a:t>Рафиковна</a:t>
            </a:r>
            <a:r>
              <a:rPr lang="ru-RU" b="1" dirty="0" smtClean="0"/>
              <a:t> </a:t>
            </a:r>
          </a:p>
          <a:p>
            <a:r>
              <a:rPr lang="ru-RU" b="1" dirty="0" smtClean="0"/>
              <a:t>учитель химии</a:t>
            </a:r>
            <a:endParaRPr lang="ru-RU" dirty="0" smtClean="0"/>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p:txBody>
          <a:bodyPr/>
          <a:lstStyle/>
          <a:p>
            <a:endParaRPr lang="ru-RU"/>
          </a:p>
        </p:txBody>
      </p:sp>
      <p:sp>
        <p:nvSpPr>
          <p:cNvPr id="4" name="Заголовок 3"/>
          <p:cNvSpPr>
            <a:spLocks noGrp="1"/>
          </p:cNvSpPr>
          <p:nvPr>
            <p:ph type="title"/>
          </p:nvPr>
        </p:nvSpPr>
        <p:spPr/>
        <p:txBody>
          <a:bodyPr>
            <a:normAutofit fontScale="90000"/>
          </a:bodyPr>
          <a:lstStyle/>
          <a:p>
            <a:pPr algn="ctr"/>
            <a:r>
              <a:rPr lang="ru-RU" b="1" dirty="0" smtClean="0"/>
              <a:t>Структура </a:t>
            </a:r>
            <a:r>
              <a:rPr lang="ru-RU" b="1" dirty="0" err="1" smtClean="0"/>
              <a:t>графенового</a:t>
            </a:r>
            <a:r>
              <a:rPr lang="ru-RU" b="1" dirty="0" smtClean="0"/>
              <a:t> </a:t>
            </a:r>
            <a:r>
              <a:rPr lang="ru-RU" b="1" dirty="0" err="1" smtClean="0"/>
              <a:t>монослоя</a:t>
            </a:r>
            <a:r>
              <a:rPr lang="ru-RU" b="1" dirty="0" smtClean="0"/>
              <a:t/>
            </a:r>
            <a:br>
              <a:rPr lang="ru-RU" b="1" dirty="0" smtClean="0"/>
            </a:br>
            <a:endParaRPr lang="ru-RU" dirty="0"/>
          </a:p>
        </p:txBody>
      </p:sp>
      <p:pic>
        <p:nvPicPr>
          <p:cNvPr id="19458" name="Picture 2"/>
          <p:cNvPicPr>
            <a:picLocks noChangeAspect="1" noChangeArrowheads="1"/>
          </p:cNvPicPr>
          <p:nvPr/>
        </p:nvPicPr>
        <p:blipFill>
          <a:blip r:embed="rId3" cstate="print"/>
          <a:srcRect/>
          <a:stretch>
            <a:fillRect/>
          </a:stretch>
        </p:blipFill>
        <p:spPr bwMode="auto">
          <a:xfrm>
            <a:off x="928662" y="357166"/>
            <a:ext cx="7416298" cy="39624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p:txBody>
          <a:bodyPr/>
          <a:lstStyle/>
          <a:p>
            <a:endParaRPr lang="ru-RU"/>
          </a:p>
        </p:txBody>
      </p:sp>
      <p:sp>
        <p:nvSpPr>
          <p:cNvPr id="4" name="Заголовок 3"/>
          <p:cNvSpPr>
            <a:spLocks noGrp="1"/>
          </p:cNvSpPr>
          <p:nvPr>
            <p:ph type="title"/>
          </p:nvPr>
        </p:nvSpPr>
        <p:spPr/>
        <p:txBody>
          <a:bodyPr>
            <a:normAutofit fontScale="90000"/>
          </a:bodyPr>
          <a:lstStyle/>
          <a:p>
            <a:pPr algn="ctr"/>
            <a:r>
              <a:rPr lang="ru-RU" sz="2700" b="1" dirty="0" err="1" smtClean="0"/>
              <a:t>Наночастица</a:t>
            </a:r>
            <a:r>
              <a:rPr lang="ru-RU" b="1" dirty="0" smtClean="0"/>
              <a:t> золота,</a:t>
            </a:r>
            <a:br>
              <a:rPr lang="ru-RU" b="1" dirty="0" smtClean="0"/>
            </a:br>
            <a:r>
              <a:rPr lang="ru-RU" b="1" dirty="0" smtClean="0"/>
              <a:t>покрытая слоем молекул </a:t>
            </a:r>
            <a:r>
              <a:rPr lang="ru-RU" b="1" dirty="0" err="1" smtClean="0"/>
              <a:t>аминоалкантиола</a:t>
            </a:r>
            <a:r>
              <a:rPr lang="ru-RU" b="1" dirty="0" smtClean="0"/>
              <a:t/>
            </a:r>
            <a:br>
              <a:rPr lang="ru-RU" b="1" dirty="0" smtClean="0"/>
            </a:br>
            <a:endParaRPr lang="ru-RU" dirty="0"/>
          </a:p>
        </p:txBody>
      </p:sp>
      <p:pic>
        <p:nvPicPr>
          <p:cNvPr id="11266" name="Picture 2"/>
          <p:cNvPicPr>
            <a:picLocks noChangeAspect="1" noChangeArrowheads="1"/>
          </p:cNvPicPr>
          <p:nvPr/>
        </p:nvPicPr>
        <p:blipFill>
          <a:blip r:embed="rId3" cstate="print"/>
          <a:srcRect/>
          <a:stretch>
            <a:fillRect/>
          </a:stretch>
        </p:blipFill>
        <p:spPr bwMode="auto">
          <a:xfrm>
            <a:off x="2428860" y="500042"/>
            <a:ext cx="4239186" cy="41576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Применение </a:t>
            </a:r>
            <a:r>
              <a:rPr lang="ru-RU" dirty="0" err="1" smtClean="0"/>
              <a:t>наноматериалов</a:t>
            </a:r>
            <a:endParaRPr lang="ru-RU"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85720" y="4286256"/>
            <a:ext cx="3546497" cy="234394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571992" y="3071810"/>
            <a:ext cx="4572008" cy="34290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p:txBody>
          <a:bodyPr/>
          <a:lstStyle/>
          <a:p>
            <a:endParaRPr lang="ru-RU"/>
          </a:p>
        </p:txBody>
      </p:sp>
      <p:sp>
        <p:nvSpPr>
          <p:cNvPr id="4" name="Заголовок 3"/>
          <p:cNvSpPr>
            <a:spLocks noGrp="1"/>
          </p:cNvSpPr>
          <p:nvPr>
            <p:ph type="title"/>
          </p:nvPr>
        </p:nvSpPr>
        <p:spPr/>
        <p:txBody>
          <a:bodyPr>
            <a:normAutofit fontScale="90000"/>
          </a:bodyPr>
          <a:lstStyle/>
          <a:p>
            <a:pPr algn="ctr"/>
            <a:r>
              <a:rPr lang="ru-RU" sz="2700" b="1" dirty="0" smtClean="0"/>
              <a:t>Обнаружение</a:t>
            </a:r>
            <a:r>
              <a:rPr lang="ru-RU" b="1" dirty="0" smtClean="0"/>
              <a:t> метастаза</a:t>
            </a:r>
            <a:br>
              <a:rPr lang="ru-RU" b="1" dirty="0" smtClean="0"/>
            </a:br>
            <a:r>
              <a:rPr lang="ru-RU" b="1" dirty="0" smtClean="0"/>
              <a:t>с помощью магнитных </a:t>
            </a:r>
            <a:r>
              <a:rPr lang="ru-RU" b="1" dirty="0" err="1" smtClean="0"/>
              <a:t>наночастиц</a:t>
            </a:r>
            <a:r>
              <a:rPr lang="ru-RU" b="1" dirty="0" smtClean="0"/>
              <a:t/>
            </a:r>
            <a:br>
              <a:rPr lang="ru-RU" b="1" dirty="0" smtClean="0"/>
            </a:br>
            <a:endParaRPr lang="ru-RU" dirty="0"/>
          </a:p>
        </p:txBody>
      </p:sp>
      <p:pic>
        <p:nvPicPr>
          <p:cNvPr id="15362" name="Picture 2"/>
          <p:cNvPicPr>
            <a:picLocks noChangeAspect="1" noChangeArrowheads="1"/>
          </p:cNvPicPr>
          <p:nvPr/>
        </p:nvPicPr>
        <p:blipFill>
          <a:blip r:embed="rId3" cstate="print"/>
          <a:srcRect/>
          <a:stretch>
            <a:fillRect/>
          </a:stretch>
        </p:blipFill>
        <p:spPr bwMode="auto">
          <a:xfrm>
            <a:off x="2285984" y="0"/>
            <a:ext cx="4881585" cy="48955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p:txBody>
          <a:bodyPr/>
          <a:lstStyle/>
          <a:p>
            <a:endParaRPr lang="ru-RU"/>
          </a:p>
        </p:txBody>
      </p:sp>
      <p:sp>
        <p:nvSpPr>
          <p:cNvPr id="4" name="Заголовок 3"/>
          <p:cNvSpPr>
            <a:spLocks noGrp="1"/>
          </p:cNvSpPr>
          <p:nvPr>
            <p:ph type="title"/>
          </p:nvPr>
        </p:nvSpPr>
        <p:spPr>
          <a:xfrm>
            <a:off x="500034" y="4429132"/>
            <a:ext cx="9358346" cy="778456"/>
          </a:xfrm>
        </p:spPr>
        <p:txBody>
          <a:bodyPr>
            <a:noAutofit/>
          </a:bodyPr>
          <a:lstStyle/>
          <a:p>
            <a:pPr algn="l"/>
            <a:r>
              <a:rPr lang="ru-RU" sz="2400" b="1" dirty="0" smtClean="0"/>
              <a:t>Деление куба приводит к увеличению поверхности</a:t>
            </a:r>
            <a:br>
              <a:rPr lang="ru-RU" sz="2400" b="1" dirty="0" smtClean="0"/>
            </a:br>
            <a:endParaRPr lang="ru-RU" sz="2400" dirty="0"/>
          </a:p>
        </p:txBody>
      </p:sp>
      <p:pic>
        <p:nvPicPr>
          <p:cNvPr id="2051" name="Picture 3"/>
          <p:cNvPicPr>
            <a:picLocks noGrp="1" noChangeAspect="1" noChangeArrowheads="1"/>
          </p:cNvPicPr>
          <p:nvPr>
            <p:ph type="pic" idx="1"/>
          </p:nvPr>
        </p:nvPicPr>
        <p:blipFill>
          <a:blip r:embed="rId3" cstate="print"/>
          <a:srcRect t="6644" b="6644"/>
          <a:stretch>
            <a:fillRect/>
          </a:stretch>
        </p:blipFill>
        <p:spPr bwMode="auto">
          <a:xfrm>
            <a:off x="1500166" y="500042"/>
            <a:ext cx="6410325" cy="37147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p:txBody>
          <a:bodyPr/>
          <a:lstStyle/>
          <a:p>
            <a:endParaRPr lang="ru-RU"/>
          </a:p>
        </p:txBody>
      </p:sp>
      <p:sp>
        <p:nvSpPr>
          <p:cNvPr id="4" name="Заголовок 3"/>
          <p:cNvSpPr>
            <a:spLocks noGrp="1"/>
          </p:cNvSpPr>
          <p:nvPr>
            <p:ph type="title"/>
          </p:nvPr>
        </p:nvSpPr>
        <p:spPr>
          <a:xfrm>
            <a:off x="500034" y="4714884"/>
            <a:ext cx="7946874" cy="562672"/>
          </a:xfrm>
        </p:spPr>
        <p:txBody>
          <a:bodyPr>
            <a:normAutofit fontScale="90000"/>
          </a:bodyPr>
          <a:lstStyle/>
          <a:p>
            <a:pPr algn="ctr"/>
            <a:r>
              <a:rPr lang="ru-RU" b="1" dirty="0" smtClean="0"/>
              <a:t>Зависимость цвета золей </a:t>
            </a:r>
            <a:r>
              <a:rPr lang="ru-RU" sz="2700" b="1" dirty="0" smtClean="0"/>
              <a:t>золота</a:t>
            </a:r>
            <a:r>
              <a:rPr lang="ru-RU" b="1" dirty="0" smtClean="0"/>
              <a:t> (а) от размера частиц (б)</a:t>
            </a:r>
            <a:br>
              <a:rPr lang="ru-RU" b="1" dirty="0" smtClean="0"/>
            </a:br>
            <a:endParaRPr lang="ru-RU" dirty="0"/>
          </a:p>
        </p:txBody>
      </p:sp>
      <p:pic>
        <p:nvPicPr>
          <p:cNvPr id="3075" name="Picture 3"/>
          <p:cNvPicPr>
            <a:picLocks noChangeAspect="1" noChangeArrowheads="1"/>
          </p:cNvPicPr>
          <p:nvPr/>
        </p:nvPicPr>
        <p:blipFill>
          <a:blip r:embed="rId3" cstate="print"/>
          <a:srcRect/>
          <a:stretch>
            <a:fillRect/>
          </a:stretch>
        </p:blipFill>
        <p:spPr bwMode="auto">
          <a:xfrm>
            <a:off x="2428860" y="214290"/>
            <a:ext cx="4572032" cy="44043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p:txBody>
          <a:bodyPr/>
          <a:lstStyle/>
          <a:p>
            <a:endParaRPr lang="ru-RU"/>
          </a:p>
        </p:txBody>
      </p:sp>
      <p:sp>
        <p:nvSpPr>
          <p:cNvPr id="4" name="Заголовок 3"/>
          <p:cNvSpPr>
            <a:spLocks noGrp="1"/>
          </p:cNvSpPr>
          <p:nvPr>
            <p:ph type="title"/>
          </p:nvPr>
        </p:nvSpPr>
        <p:spPr/>
        <p:txBody>
          <a:bodyPr>
            <a:noAutofit/>
          </a:bodyPr>
          <a:lstStyle/>
          <a:p>
            <a:r>
              <a:rPr lang="ru-RU" sz="2400" b="1" dirty="0" smtClean="0"/>
              <a:t>Два подхода к получению </a:t>
            </a:r>
            <a:r>
              <a:rPr lang="ru-RU" sz="2400" b="1" dirty="0" err="1" smtClean="0"/>
              <a:t>наночастиц</a:t>
            </a:r>
            <a:r>
              <a:rPr lang="ru-RU" sz="2400" b="1" dirty="0" smtClean="0"/>
              <a:t>:</a:t>
            </a:r>
            <a:br>
              <a:rPr lang="ru-RU" sz="2400" b="1" dirty="0" smtClean="0"/>
            </a:br>
            <a:r>
              <a:rPr lang="ru-RU" sz="2400" b="1" dirty="0" smtClean="0"/>
              <a:t>вверху – нисходящий (физический), внизу – восходящий (химический).</a:t>
            </a:r>
            <a:br>
              <a:rPr lang="ru-RU" sz="2400" b="1" dirty="0" smtClean="0"/>
            </a:br>
            <a:endParaRPr lang="ru-RU" sz="2400" dirty="0"/>
          </a:p>
        </p:txBody>
      </p:sp>
      <p:pic>
        <p:nvPicPr>
          <p:cNvPr id="4098" name="Picture 2"/>
          <p:cNvPicPr>
            <a:picLocks noChangeAspect="1" noChangeArrowheads="1"/>
          </p:cNvPicPr>
          <p:nvPr/>
        </p:nvPicPr>
        <p:blipFill>
          <a:blip r:embed="rId3" cstate="print"/>
          <a:srcRect/>
          <a:stretch>
            <a:fillRect/>
          </a:stretch>
        </p:blipFill>
        <p:spPr bwMode="auto">
          <a:xfrm>
            <a:off x="2357421" y="0"/>
            <a:ext cx="4714909" cy="47863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p:txBody>
          <a:bodyPr/>
          <a:lstStyle/>
          <a:p>
            <a:endParaRPr lang="ru-RU"/>
          </a:p>
        </p:txBody>
      </p:sp>
      <p:sp>
        <p:nvSpPr>
          <p:cNvPr id="4" name="Заголовок 3"/>
          <p:cNvSpPr>
            <a:spLocks noGrp="1"/>
          </p:cNvSpPr>
          <p:nvPr>
            <p:ph type="title"/>
          </p:nvPr>
        </p:nvSpPr>
        <p:spPr/>
        <p:txBody>
          <a:bodyPr>
            <a:normAutofit fontScale="90000"/>
          </a:bodyPr>
          <a:lstStyle/>
          <a:p>
            <a:pPr algn="ctr"/>
            <a:r>
              <a:rPr lang="ru-RU" b="1" dirty="0" smtClean="0"/>
              <a:t>Тепловой </a:t>
            </a:r>
            <a:r>
              <a:rPr lang="ru-RU" b="1" dirty="0" err="1" smtClean="0"/>
              <a:t>наномотор</a:t>
            </a:r>
            <a:r>
              <a:rPr lang="ru-RU" b="1" dirty="0" smtClean="0"/>
              <a:t> на основе углеродных </a:t>
            </a:r>
            <a:r>
              <a:rPr lang="ru-RU" b="1" dirty="0" err="1" smtClean="0"/>
              <a:t>нанотрубок</a:t>
            </a:r>
            <a:r>
              <a:rPr lang="ru-RU" b="1" dirty="0" smtClean="0"/>
              <a:t/>
            </a:r>
            <a:br>
              <a:rPr lang="ru-RU" b="1" dirty="0" smtClean="0"/>
            </a:br>
            <a:endParaRPr lang="ru-RU" dirty="0"/>
          </a:p>
        </p:txBody>
      </p:sp>
      <p:pic>
        <p:nvPicPr>
          <p:cNvPr id="14338" name="Picture 2"/>
          <p:cNvPicPr>
            <a:picLocks noChangeAspect="1" noChangeArrowheads="1"/>
          </p:cNvPicPr>
          <p:nvPr/>
        </p:nvPicPr>
        <p:blipFill>
          <a:blip r:embed="rId3" cstate="print"/>
          <a:srcRect/>
          <a:stretch>
            <a:fillRect/>
          </a:stretch>
        </p:blipFill>
        <p:spPr bwMode="auto">
          <a:xfrm>
            <a:off x="2571736" y="0"/>
            <a:ext cx="4310085" cy="43100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p:txBody>
          <a:bodyPr/>
          <a:lstStyle/>
          <a:p>
            <a:endParaRPr lang="ru-RU"/>
          </a:p>
        </p:txBody>
      </p:sp>
      <p:sp>
        <p:nvSpPr>
          <p:cNvPr id="4" name="Заголовок 3"/>
          <p:cNvSpPr>
            <a:spLocks noGrp="1"/>
          </p:cNvSpPr>
          <p:nvPr>
            <p:ph type="title"/>
          </p:nvPr>
        </p:nvSpPr>
        <p:spPr/>
        <p:txBody>
          <a:bodyPr>
            <a:normAutofit fontScale="90000"/>
          </a:bodyPr>
          <a:lstStyle/>
          <a:p>
            <a:pPr algn="ctr"/>
            <a:r>
              <a:rPr lang="ru-RU" sz="2700" b="1" dirty="0" smtClean="0"/>
              <a:t>Объемная</a:t>
            </a:r>
            <a:r>
              <a:rPr lang="ru-RU" b="1" dirty="0" smtClean="0"/>
              <a:t> структура алмаза (а);</a:t>
            </a:r>
            <a:br>
              <a:rPr lang="ru-RU" b="1" dirty="0" smtClean="0"/>
            </a:br>
            <a:r>
              <a:rPr lang="ru-RU" b="1" dirty="0" err="1" smtClean="0"/>
              <a:t>наночастица</a:t>
            </a:r>
            <a:r>
              <a:rPr lang="ru-RU" b="1" dirty="0" smtClean="0"/>
              <a:t> алмаза с </a:t>
            </a:r>
            <a:r>
              <a:rPr lang="ru-RU" b="1" dirty="0" err="1" smtClean="0"/>
              <a:t>фуллереноподобной</a:t>
            </a:r>
            <a:r>
              <a:rPr lang="ru-RU" b="1" dirty="0" smtClean="0"/>
              <a:t> поверхностью (б)</a:t>
            </a:r>
            <a:br>
              <a:rPr lang="ru-RU" b="1" dirty="0" smtClean="0"/>
            </a:br>
            <a:endParaRPr lang="ru-RU" dirty="0"/>
          </a:p>
        </p:txBody>
      </p:sp>
      <p:pic>
        <p:nvPicPr>
          <p:cNvPr id="16386" name="Picture 2"/>
          <p:cNvPicPr>
            <a:picLocks noChangeAspect="1" noChangeArrowheads="1"/>
          </p:cNvPicPr>
          <p:nvPr/>
        </p:nvPicPr>
        <p:blipFill>
          <a:blip r:embed="rId3" cstate="print"/>
          <a:srcRect/>
          <a:stretch>
            <a:fillRect/>
          </a:stretch>
        </p:blipFill>
        <p:spPr bwMode="auto">
          <a:xfrm>
            <a:off x="1142976" y="642918"/>
            <a:ext cx="6859995" cy="33385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785794"/>
            <a:ext cx="8472518" cy="6072206"/>
          </a:xfrm>
        </p:spPr>
        <p:txBody>
          <a:bodyPr>
            <a:normAutofit lnSpcReduction="10000"/>
          </a:bodyPr>
          <a:lstStyle/>
          <a:p>
            <a:pPr>
              <a:buNone/>
            </a:pPr>
            <a:endParaRPr lang="ru-RU" dirty="0" smtClean="0"/>
          </a:p>
          <a:p>
            <a:r>
              <a:rPr lang="ru-RU" b="1" dirty="0" smtClean="0"/>
              <a:t>1. Сколько атомов углерода входит в состав </a:t>
            </a:r>
            <a:r>
              <a:rPr lang="ru-RU" b="1" dirty="0" err="1" smtClean="0"/>
              <a:t>наноалмаза</a:t>
            </a:r>
            <a:r>
              <a:rPr lang="ru-RU" b="1" dirty="0" smtClean="0"/>
              <a:t> диаметром 10 нанометров?</a:t>
            </a:r>
            <a:endParaRPr lang="ru-RU" dirty="0" smtClean="0"/>
          </a:p>
          <a:p>
            <a:r>
              <a:rPr lang="ru-RU" b="1" dirty="0" smtClean="0"/>
              <a:t>2. Какой процент от общего объема алмаза занимают атомы углерода? </a:t>
            </a:r>
            <a:endParaRPr lang="ru-RU" dirty="0" smtClean="0"/>
          </a:p>
          <a:p>
            <a:pPr>
              <a:buNone/>
            </a:pPr>
            <a:r>
              <a:rPr lang="ru-RU" b="1" dirty="0" smtClean="0"/>
              <a:t>необходимая информация: ковалентный радиус атома углерода составляет 0,077нм (половина длины связи (с-с ). Плотность алмаза 3,52г</a:t>
            </a:r>
            <a:endParaRPr lang="ru-RU" dirty="0" smtClean="0"/>
          </a:p>
          <a:p>
            <a:pPr>
              <a:buNone/>
            </a:pPr>
            <a:r>
              <a:rPr lang="ru-RU" b="1" dirty="0" smtClean="0"/>
              <a:t>Дано: </a:t>
            </a:r>
            <a:r>
              <a:rPr lang="en-US" b="1" dirty="0" smtClean="0"/>
              <a:t>d</a:t>
            </a:r>
            <a:r>
              <a:rPr lang="ru-RU" b="1" dirty="0" smtClean="0"/>
              <a:t> алмаза = 10 нм, </a:t>
            </a:r>
            <a:r>
              <a:rPr lang="ru-RU" b="1" dirty="0" err="1" smtClean="0"/>
              <a:t>ρ </a:t>
            </a:r>
            <a:r>
              <a:rPr lang="ru-RU" b="1" dirty="0" smtClean="0"/>
              <a:t>алм.=3,52г/</a:t>
            </a:r>
            <a:r>
              <a:rPr lang="en-US" b="1" dirty="0" smtClean="0"/>
              <a:t>c</a:t>
            </a:r>
            <a:r>
              <a:rPr lang="ru-RU" b="1" dirty="0" smtClean="0"/>
              <a:t>м³</a:t>
            </a:r>
            <a:r>
              <a:rPr lang="ru-RU" dirty="0" smtClean="0"/>
              <a:t>; </a:t>
            </a:r>
            <a:r>
              <a:rPr lang="en-US" b="1" dirty="0" err="1" smtClean="0"/>
              <a:t>Rc</a:t>
            </a:r>
            <a:r>
              <a:rPr lang="en-US" b="1" dirty="0" smtClean="0"/>
              <a:t> </a:t>
            </a:r>
            <a:r>
              <a:rPr lang="ru-RU" b="1" dirty="0" smtClean="0"/>
              <a:t>=0,077нм.</a:t>
            </a:r>
            <a:endParaRPr lang="ru-RU" dirty="0" smtClean="0"/>
          </a:p>
          <a:p>
            <a:r>
              <a:rPr lang="ru-RU" b="1" dirty="0" smtClean="0"/>
              <a:t>Найти:</a:t>
            </a:r>
            <a:r>
              <a:rPr lang="ru-RU" dirty="0" smtClean="0"/>
              <a:t> 1)</a:t>
            </a:r>
            <a:r>
              <a:rPr lang="en-US" b="1" dirty="0" smtClean="0"/>
              <a:t>N </a:t>
            </a:r>
            <a:r>
              <a:rPr lang="ru-RU" b="1" dirty="0" smtClean="0"/>
              <a:t>2)</a:t>
            </a:r>
            <a:r>
              <a:rPr lang="en-US" b="1" dirty="0" smtClean="0"/>
              <a:t>V</a:t>
            </a:r>
            <a:r>
              <a:rPr lang="ru-RU" b="1" dirty="0" err="1" smtClean="0"/>
              <a:t>ат</a:t>
            </a:r>
            <a:r>
              <a:rPr lang="ru-RU" b="1" dirty="0" smtClean="0"/>
              <a:t>/</a:t>
            </a:r>
            <a:r>
              <a:rPr lang="en-US" b="1" dirty="0" smtClean="0"/>
              <a:t>V</a:t>
            </a:r>
            <a:r>
              <a:rPr lang="ru-RU" b="1" dirty="0" smtClean="0"/>
              <a:t>алмаза </a:t>
            </a:r>
            <a:endParaRPr lang="ru-RU" dirty="0" smtClean="0"/>
          </a:p>
          <a:p>
            <a:r>
              <a:rPr lang="ru-RU" b="1" dirty="0" smtClean="0"/>
              <a:t> </a:t>
            </a:r>
            <a:endParaRPr lang="ru-RU" dirty="0" smtClean="0"/>
          </a:p>
          <a:p>
            <a:r>
              <a:rPr lang="ru-RU" b="1" dirty="0" smtClean="0"/>
              <a:t> </a:t>
            </a:r>
            <a:endParaRPr lang="ru-RU" dirty="0" smtClean="0"/>
          </a:p>
          <a:p>
            <a:endParaRPr lang="ru-RU" dirty="0"/>
          </a:p>
        </p:txBody>
      </p:sp>
      <p:sp>
        <p:nvSpPr>
          <p:cNvPr id="3" name="Заголовок 2"/>
          <p:cNvSpPr>
            <a:spLocks noGrp="1"/>
          </p:cNvSpPr>
          <p:nvPr>
            <p:ph type="title"/>
          </p:nvPr>
        </p:nvSpPr>
        <p:spPr>
          <a:xfrm>
            <a:off x="0" y="0"/>
            <a:ext cx="2928926" cy="928670"/>
          </a:xfrm>
        </p:spPr>
        <p:txBody>
          <a:bodyPr/>
          <a:lstStyle/>
          <a:p>
            <a:r>
              <a:rPr lang="ru-RU" dirty="0" smtClean="0"/>
              <a:t>Задача 1</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ru-RU" b="1" dirty="0" smtClean="0"/>
              <a:t>- исследование задач по </a:t>
            </a:r>
            <a:r>
              <a:rPr lang="ru-RU" b="1" dirty="0" err="1" smtClean="0"/>
              <a:t>нанонауке</a:t>
            </a:r>
            <a:r>
              <a:rPr lang="ru-RU" b="1" dirty="0" smtClean="0"/>
              <a:t>;</a:t>
            </a:r>
            <a:endParaRPr lang="ru-RU" dirty="0" smtClean="0"/>
          </a:p>
          <a:p>
            <a:pPr>
              <a:buNone/>
            </a:pPr>
            <a:endParaRPr lang="ru-RU" dirty="0" smtClean="0"/>
          </a:p>
          <a:p>
            <a:r>
              <a:rPr lang="ru-RU" b="1" dirty="0" smtClean="0"/>
              <a:t>- ознакомление  с </a:t>
            </a:r>
            <a:r>
              <a:rPr lang="ru-RU" b="1" dirty="0" err="1" smtClean="0"/>
              <a:t>наномиром</a:t>
            </a:r>
            <a:r>
              <a:rPr lang="ru-RU" b="1" dirty="0" smtClean="0"/>
              <a:t>: о достижениях </a:t>
            </a:r>
            <a:r>
              <a:rPr lang="ru-RU" b="1" dirty="0" err="1" smtClean="0"/>
              <a:t>нанохимии</a:t>
            </a:r>
            <a:r>
              <a:rPr lang="ru-RU" b="1" dirty="0" smtClean="0"/>
              <a:t> и  </a:t>
            </a:r>
            <a:r>
              <a:rPr lang="ru-RU" b="1" dirty="0" err="1" smtClean="0"/>
              <a:t>нанотехнологии</a:t>
            </a:r>
            <a:r>
              <a:rPr lang="ru-RU" b="1" dirty="0" smtClean="0"/>
              <a:t>;</a:t>
            </a:r>
            <a:endParaRPr lang="ru-RU" dirty="0" smtClean="0"/>
          </a:p>
          <a:p>
            <a:pPr>
              <a:buNone/>
            </a:pPr>
            <a:endParaRPr lang="ru-RU" dirty="0" smtClean="0"/>
          </a:p>
          <a:p>
            <a:r>
              <a:rPr lang="ru-RU" b="1" dirty="0" smtClean="0"/>
              <a:t>- составление  задач по </a:t>
            </a:r>
            <a:r>
              <a:rPr lang="ru-RU" b="1" dirty="0" err="1" smtClean="0"/>
              <a:t>нанонауке</a:t>
            </a:r>
            <a:r>
              <a:rPr lang="ru-RU" b="1" dirty="0" smtClean="0"/>
              <a:t>;</a:t>
            </a:r>
            <a:endParaRPr lang="ru-RU" dirty="0" smtClean="0"/>
          </a:p>
          <a:p>
            <a:pPr>
              <a:buNone/>
            </a:pPr>
            <a:endParaRPr lang="ru-RU" dirty="0" smtClean="0"/>
          </a:p>
          <a:p>
            <a:r>
              <a:rPr lang="ru-RU" b="1" dirty="0" smtClean="0"/>
              <a:t>- решение  задач  по  </a:t>
            </a:r>
            <a:r>
              <a:rPr lang="ru-RU" b="1" dirty="0" err="1" smtClean="0"/>
              <a:t>нанохимии</a:t>
            </a:r>
            <a:r>
              <a:rPr lang="ru-RU" b="1" dirty="0" smtClean="0"/>
              <a:t>;</a:t>
            </a:r>
            <a:endParaRPr lang="ru-RU" dirty="0" smtClean="0"/>
          </a:p>
          <a:p>
            <a:pPr>
              <a:buNone/>
            </a:pPr>
            <a:endParaRPr lang="ru-RU" dirty="0"/>
          </a:p>
        </p:txBody>
      </p:sp>
      <p:sp>
        <p:nvSpPr>
          <p:cNvPr id="3" name="Заголовок 2"/>
          <p:cNvSpPr>
            <a:spLocks noGrp="1"/>
          </p:cNvSpPr>
          <p:nvPr>
            <p:ph type="title"/>
          </p:nvPr>
        </p:nvSpPr>
        <p:spPr/>
        <p:txBody>
          <a:bodyPr>
            <a:normAutofit fontScale="90000"/>
          </a:bodyPr>
          <a:lstStyle/>
          <a:p>
            <a:r>
              <a:rPr lang="ru-RU" dirty="0" smtClean="0"/>
              <a:t>Цель работы:</a:t>
            </a:r>
            <a:br>
              <a:rPr lang="ru-RU" dirty="0" smtClean="0"/>
            </a:b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pic>
        <p:nvPicPr>
          <p:cNvPr id="1027" name="Picture 3"/>
          <p:cNvPicPr>
            <a:picLocks noChangeAspect="1" noChangeArrowheads="1"/>
          </p:cNvPicPr>
          <p:nvPr/>
        </p:nvPicPr>
        <p:blipFill>
          <a:blip r:embed="rId2"/>
          <a:srcRect/>
          <a:stretch>
            <a:fillRect/>
          </a:stretch>
        </p:blipFill>
        <p:spPr bwMode="auto">
          <a:xfrm>
            <a:off x="0" y="0"/>
            <a:ext cx="7929586" cy="68616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857232"/>
            <a:ext cx="8472518" cy="5150059"/>
          </a:xfrm>
        </p:spPr>
        <p:txBody>
          <a:bodyPr/>
          <a:lstStyle/>
          <a:p>
            <a:pPr>
              <a:buNone/>
            </a:pPr>
            <a:r>
              <a:rPr lang="ru-RU" b="1" dirty="0" smtClean="0"/>
              <a:t>  </a:t>
            </a:r>
            <a:endParaRPr lang="ru-RU" dirty="0" smtClean="0"/>
          </a:p>
        </p:txBody>
      </p:sp>
      <p:sp>
        <p:nvSpPr>
          <p:cNvPr id="3" name="Заголовок 2"/>
          <p:cNvSpPr>
            <a:spLocks noGrp="1"/>
          </p:cNvSpPr>
          <p:nvPr>
            <p:ph type="title"/>
          </p:nvPr>
        </p:nvSpPr>
        <p:spPr>
          <a:xfrm>
            <a:off x="0" y="0"/>
            <a:ext cx="2928926" cy="1000108"/>
          </a:xfrm>
        </p:spPr>
        <p:txBody>
          <a:bodyPr/>
          <a:lstStyle/>
          <a:p>
            <a:r>
              <a:rPr lang="ru-RU" i="1" dirty="0" smtClean="0"/>
              <a:t> Задача 2</a:t>
            </a:r>
            <a:endParaRPr lang="ru-RU" dirty="0"/>
          </a:p>
        </p:txBody>
      </p:sp>
      <p:pic>
        <p:nvPicPr>
          <p:cNvPr id="1029" name="Picture 5"/>
          <p:cNvPicPr>
            <a:picLocks noChangeAspect="1" noChangeArrowheads="1"/>
          </p:cNvPicPr>
          <p:nvPr/>
        </p:nvPicPr>
        <p:blipFill>
          <a:blip r:embed="rId2"/>
          <a:srcRect/>
          <a:stretch>
            <a:fillRect/>
          </a:stretch>
        </p:blipFill>
        <p:spPr bwMode="auto">
          <a:xfrm>
            <a:off x="0" y="928670"/>
            <a:ext cx="8714413"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a:p>
        </p:txBody>
      </p:sp>
      <p:pic>
        <p:nvPicPr>
          <p:cNvPr id="2050" name="Picture 2"/>
          <p:cNvPicPr>
            <a:picLocks noChangeAspect="1" noChangeArrowheads="1"/>
          </p:cNvPicPr>
          <p:nvPr/>
        </p:nvPicPr>
        <p:blipFill>
          <a:blip r:embed="rId2"/>
          <a:srcRect/>
          <a:stretch>
            <a:fillRect/>
          </a:stretch>
        </p:blipFill>
        <p:spPr bwMode="auto">
          <a:xfrm>
            <a:off x="0" y="0"/>
            <a:ext cx="9047910" cy="5786454"/>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a:stretch>
            <a:fillRect/>
          </a:stretch>
        </p:blipFill>
        <p:spPr bwMode="auto">
          <a:xfrm>
            <a:off x="0" y="0"/>
            <a:ext cx="9085676" cy="5929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3114668" cy="939784"/>
          </a:xfrm>
        </p:spPr>
        <p:txBody>
          <a:bodyPr/>
          <a:lstStyle/>
          <a:p>
            <a:r>
              <a:rPr lang="ru-RU" i="1" dirty="0" smtClean="0"/>
              <a:t>Задача №3</a:t>
            </a:r>
            <a:endParaRPr lang="ru-RU" dirty="0"/>
          </a:p>
        </p:txBody>
      </p:sp>
      <p:pic>
        <p:nvPicPr>
          <p:cNvPr id="2051" name="Picture 3"/>
          <p:cNvPicPr>
            <a:picLocks noGrp="1" noChangeAspect="1" noChangeArrowheads="1"/>
          </p:cNvPicPr>
          <p:nvPr>
            <p:ph idx="1"/>
          </p:nvPr>
        </p:nvPicPr>
        <p:blipFill>
          <a:blip r:embed="rId2"/>
          <a:srcRect/>
          <a:stretch>
            <a:fillRect/>
          </a:stretch>
        </p:blipFill>
        <p:spPr bwMode="auto">
          <a:xfrm>
            <a:off x="142844" y="928670"/>
            <a:ext cx="8572528" cy="3857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3075" name="Picture 3"/>
          <p:cNvPicPr>
            <a:picLocks noChangeAspect="1" noChangeArrowheads="1"/>
          </p:cNvPicPr>
          <p:nvPr/>
        </p:nvPicPr>
        <p:blipFill>
          <a:blip r:embed="rId2"/>
          <a:srcRect/>
          <a:stretch>
            <a:fillRect/>
          </a:stretch>
        </p:blipFill>
        <p:spPr bwMode="auto">
          <a:xfrm>
            <a:off x="1" y="0"/>
            <a:ext cx="8215338" cy="62934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660" y="500042"/>
            <a:ext cx="9572660" cy="6357958"/>
          </a:xfrm>
        </p:spPr>
        <p:txBody>
          <a:bodyPr>
            <a:noAutofit/>
          </a:bodyPr>
          <a:lstStyle/>
          <a:p>
            <a:pPr>
              <a:buNone/>
            </a:pPr>
            <a:r>
              <a:rPr lang="ru-RU" sz="1900" b="1" dirty="0" smtClean="0"/>
              <a:t>       В результате изучения темы о </a:t>
            </a:r>
            <a:r>
              <a:rPr lang="ru-RU" sz="1900" b="1" dirty="0" err="1" smtClean="0"/>
              <a:t>нанохимии</a:t>
            </a:r>
            <a:r>
              <a:rPr lang="ru-RU" sz="1900" b="1" dirty="0" smtClean="0"/>
              <a:t> мы усвоили методы синтеза и исследования наночастиц, классификацию </a:t>
            </a:r>
            <a:r>
              <a:rPr lang="ru-RU" sz="1900" b="1" dirty="0" err="1" smtClean="0"/>
              <a:t>нанообъектов</a:t>
            </a:r>
            <a:r>
              <a:rPr lang="ru-RU" sz="1900" b="1" dirty="0" smtClean="0"/>
              <a:t>, области применения </a:t>
            </a:r>
            <a:r>
              <a:rPr lang="ru-RU" sz="1900" b="1" dirty="0" err="1" smtClean="0"/>
              <a:t>нанотехнологии</a:t>
            </a:r>
            <a:r>
              <a:rPr lang="ru-RU" sz="1900" b="1" dirty="0" smtClean="0"/>
              <a:t> и </a:t>
            </a:r>
            <a:r>
              <a:rPr lang="ru-RU" sz="1900" b="1" dirty="0" err="1" smtClean="0"/>
              <a:t>нанохимии</a:t>
            </a:r>
            <a:r>
              <a:rPr lang="ru-RU" sz="1900" b="1" dirty="0" smtClean="0"/>
              <a:t>. Научились решать задачи по </a:t>
            </a:r>
            <a:r>
              <a:rPr lang="ru-RU" sz="1900" b="1" dirty="0" err="1" smtClean="0"/>
              <a:t>нанохимии</a:t>
            </a:r>
            <a:r>
              <a:rPr lang="ru-RU" sz="1900" b="1" dirty="0" smtClean="0"/>
              <a:t> и </a:t>
            </a:r>
            <a:r>
              <a:rPr lang="ru-RU" sz="1900" b="1" dirty="0" err="1" smtClean="0"/>
              <a:t>нанотехнологии</a:t>
            </a:r>
            <a:r>
              <a:rPr lang="ru-RU" sz="1900" b="1" dirty="0" smtClean="0"/>
              <a:t>. Для того, чтобы решить их  нужны знания по геометрии, стереометрии, знания свойства элементарных функций, теоретических описаний химических реакций. Изучение таких тем, как химическая термодинамика, равновесие, химическая кинетика, умения описывать скорость химической реакции и так далее. </a:t>
            </a:r>
            <a:endParaRPr lang="ru-RU" sz="1900" dirty="0" smtClean="0"/>
          </a:p>
          <a:p>
            <a:pPr>
              <a:buNone/>
            </a:pPr>
            <a:r>
              <a:rPr lang="ru-RU" sz="1900" b="1" dirty="0" smtClean="0"/>
              <a:t>       Мы предложили  несколько задач, которые  составили по аналогии с изучаемыми задачами.</a:t>
            </a:r>
            <a:endParaRPr lang="ru-RU" sz="1900" dirty="0" smtClean="0"/>
          </a:p>
          <a:p>
            <a:pPr>
              <a:buNone/>
            </a:pPr>
            <a:r>
              <a:rPr lang="ru-RU" sz="1900" b="1" dirty="0" smtClean="0"/>
              <a:t>       В </a:t>
            </a:r>
            <a:r>
              <a:rPr lang="ru-RU" sz="1900" b="1" dirty="0" err="1" smtClean="0"/>
              <a:t>наномире</a:t>
            </a:r>
            <a:r>
              <a:rPr lang="ru-RU" sz="1900" b="1" dirty="0" smtClean="0"/>
              <a:t> нет  новых законов природы, но есть новые  закономерности и  эффекты, которые описываются как классическими разделами </a:t>
            </a:r>
            <a:r>
              <a:rPr lang="ru-RU" sz="1900" b="1" dirty="0" err="1" smtClean="0"/>
              <a:t>химии-коллоидной</a:t>
            </a:r>
            <a:r>
              <a:rPr lang="ru-RU" sz="1900" b="1" dirty="0" smtClean="0"/>
              <a:t> </a:t>
            </a:r>
            <a:r>
              <a:rPr lang="ru-RU" sz="1900" b="1" dirty="0" err="1" smtClean="0"/>
              <a:t>химией,электрохимией,химической</a:t>
            </a:r>
            <a:r>
              <a:rPr lang="ru-RU" sz="1900" b="1" dirty="0" smtClean="0"/>
              <a:t> термодинамикой и другими </a:t>
            </a:r>
            <a:r>
              <a:rPr lang="ru-RU" sz="1900" b="1" dirty="0" err="1" smtClean="0"/>
              <a:t>науками,так</a:t>
            </a:r>
            <a:r>
              <a:rPr lang="ru-RU" sz="1900" b="1" dirty="0" smtClean="0"/>
              <a:t> и новыми направлениями/ например, </a:t>
            </a:r>
            <a:r>
              <a:rPr lang="ru-RU" sz="1900" b="1" dirty="0" err="1" smtClean="0"/>
              <a:t>супромолекулярной</a:t>
            </a:r>
            <a:r>
              <a:rPr lang="ru-RU" sz="1900" b="1" dirty="0" smtClean="0"/>
              <a:t> химией.  </a:t>
            </a:r>
            <a:endParaRPr lang="ru-RU" sz="1900" dirty="0" smtClean="0"/>
          </a:p>
          <a:p>
            <a:pPr>
              <a:buNone/>
            </a:pPr>
            <a:r>
              <a:rPr lang="ru-RU" sz="1900" b="1" dirty="0" smtClean="0"/>
              <a:t>       По результативным оценкам теста у учащихся (из присутствующих 51 учеников) двух классов оценку «5» получили-26 учеников; оценку «4» -22 ученика и оценку «3»- 3учащихся  –можно сделать вывод, что предложенную учителем тему урока «</a:t>
            </a:r>
            <a:r>
              <a:rPr lang="ru-RU" sz="1900" b="1" dirty="0" err="1" smtClean="0"/>
              <a:t>Наномир</a:t>
            </a:r>
            <a:r>
              <a:rPr lang="ru-RU" sz="1900" b="1" dirty="0" smtClean="0"/>
              <a:t>»   мы усвоили.</a:t>
            </a:r>
            <a:endParaRPr lang="ru-RU" sz="1900" dirty="0"/>
          </a:p>
        </p:txBody>
      </p:sp>
      <p:sp>
        <p:nvSpPr>
          <p:cNvPr id="3" name="Заголовок 2"/>
          <p:cNvSpPr>
            <a:spLocks noGrp="1"/>
          </p:cNvSpPr>
          <p:nvPr>
            <p:ph type="title"/>
          </p:nvPr>
        </p:nvSpPr>
        <p:spPr>
          <a:xfrm>
            <a:off x="0" y="0"/>
            <a:ext cx="2257412" cy="725470"/>
          </a:xfrm>
        </p:spPr>
        <p:txBody>
          <a:bodyPr>
            <a:normAutofit fontScale="90000"/>
          </a:bodyPr>
          <a:lstStyle/>
          <a:p>
            <a:r>
              <a:rPr lang="ru-RU" dirty="0" smtClean="0"/>
              <a:t>Выводы.</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a:buNone/>
            </a:pPr>
            <a:r>
              <a:rPr lang="ru-RU" b="1" dirty="0" smtClean="0"/>
              <a:t>  Изучение информации по лекциям Еремина В.В.,</a:t>
            </a:r>
            <a:r>
              <a:rPr lang="ru-RU" dirty="0" smtClean="0"/>
              <a:t> </a:t>
            </a:r>
            <a:r>
              <a:rPr lang="ru-RU" b="1" dirty="0" smtClean="0"/>
              <a:t>сбор информации и описание фактов; анализ сходства</a:t>
            </a:r>
            <a:r>
              <a:rPr lang="ru-RU" dirty="0" smtClean="0"/>
              <a:t> </a:t>
            </a:r>
            <a:r>
              <a:rPr lang="ru-RU" b="1" dirty="0" smtClean="0"/>
              <a:t>и различие изучаемых процессов. Изучение рефератов</a:t>
            </a:r>
            <a:r>
              <a:rPr lang="ru-RU" dirty="0" smtClean="0"/>
              <a:t> </a:t>
            </a:r>
            <a:r>
              <a:rPr lang="ru-RU" b="1" dirty="0" smtClean="0"/>
              <a:t>и докладов учащихся, работа с компьютером,</a:t>
            </a:r>
            <a:r>
              <a:rPr lang="ru-RU" dirty="0" smtClean="0"/>
              <a:t> </a:t>
            </a:r>
            <a:r>
              <a:rPr lang="ru-RU" b="1" dirty="0" smtClean="0"/>
              <a:t>информация из СМИ (интернета), презентация</a:t>
            </a:r>
            <a:r>
              <a:rPr lang="ru-RU" dirty="0" smtClean="0"/>
              <a:t> </a:t>
            </a:r>
            <a:r>
              <a:rPr lang="ru-RU" b="1" dirty="0" smtClean="0"/>
              <a:t>темы «</a:t>
            </a:r>
            <a:r>
              <a:rPr lang="ru-RU" b="1" dirty="0" err="1" smtClean="0"/>
              <a:t>нанонаука</a:t>
            </a:r>
            <a:r>
              <a:rPr lang="ru-RU" b="1" dirty="0" smtClean="0"/>
              <a:t> и </a:t>
            </a:r>
            <a:r>
              <a:rPr lang="ru-RU" b="1" dirty="0" err="1" smtClean="0"/>
              <a:t>нанотехнология</a:t>
            </a:r>
            <a:r>
              <a:rPr lang="ru-RU" b="1" dirty="0" smtClean="0"/>
              <a:t>».</a:t>
            </a:r>
            <a:endParaRPr lang="ru-RU" dirty="0" smtClean="0"/>
          </a:p>
          <a:p>
            <a:endParaRPr lang="ru-RU" dirty="0"/>
          </a:p>
        </p:txBody>
      </p:sp>
      <p:sp>
        <p:nvSpPr>
          <p:cNvPr id="3" name="Заголовок 2"/>
          <p:cNvSpPr>
            <a:spLocks noGrp="1"/>
          </p:cNvSpPr>
          <p:nvPr>
            <p:ph type="title"/>
          </p:nvPr>
        </p:nvSpPr>
        <p:spPr/>
        <p:txBody>
          <a:bodyPr>
            <a:normAutofit fontScale="90000"/>
          </a:bodyPr>
          <a:lstStyle/>
          <a:p>
            <a:r>
              <a:rPr lang="ru-RU" dirty="0" smtClean="0"/>
              <a:t>Методы и приемы:</a:t>
            </a:r>
            <a:br>
              <a:rPr lang="ru-RU" dirty="0" smtClean="0"/>
            </a:b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t>Содержание:</a:t>
            </a:r>
            <a:br>
              <a:rPr lang="ru-RU" dirty="0" smtClean="0"/>
            </a:br>
            <a:endParaRPr lang="ru-RU" dirty="0"/>
          </a:p>
        </p:txBody>
      </p:sp>
      <p:sp>
        <p:nvSpPr>
          <p:cNvPr id="6" name="Содержимое 5"/>
          <p:cNvSpPr>
            <a:spLocks noGrp="1"/>
          </p:cNvSpPr>
          <p:nvPr>
            <p:ph idx="1"/>
          </p:nvPr>
        </p:nvSpPr>
        <p:spPr>
          <a:xfrm>
            <a:off x="457200" y="1481329"/>
            <a:ext cx="8329642" cy="4519439"/>
          </a:xfrm>
        </p:spPr>
        <p:txBody>
          <a:bodyPr>
            <a:normAutofit/>
          </a:bodyPr>
          <a:lstStyle/>
          <a:p>
            <a:r>
              <a:rPr lang="ru-RU" b="1" dirty="0" smtClean="0"/>
              <a:t>1.Что означает слово «нано»? </a:t>
            </a:r>
            <a:endParaRPr lang="ru-RU" dirty="0" smtClean="0"/>
          </a:p>
          <a:p>
            <a:r>
              <a:rPr lang="ru-RU" b="1" dirty="0" smtClean="0"/>
              <a:t>2. Коллоидные растворы</a:t>
            </a:r>
            <a:r>
              <a:rPr lang="ru-RU" b="1" dirty="0" smtClean="0"/>
              <a:t>.</a:t>
            </a:r>
          </a:p>
          <a:p>
            <a:r>
              <a:rPr lang="ru-RU" b="1" dirty="0" smtClean="0"/>
              <a:t>3.Классификация </a:t>
            </a:r>
            <a:r>
              <a:rPr lang="ru-RU" b="1" dirty="0" err="1" smtClean="0"/>
              <a:t>нанообъектов</a:t>
            </a:r>
            <a:r>
              <a:rPr lang="ru-RU" b="1" dirty="0" smtClean="0"/>
              <a:t>.</a:t>
            </a:r>
            <a:endParaRPr lang="ru-RU" b="1" dirty="0" smtClean="0"/>
          </a:p>
          <a:p>
            <a:r>
              <a:rPr lang="ru-RU" b="1" dirty="0" smtClean="0"/>
              <a:t>4</a:t>
            </a:r>
            <a:r>
              <a:rPr lang="ru-RU" b="1" dirty="0" smtClean="0"/>
              <a:t>. </a:t>
            </a:r>
            <a:r>
              <a:rPr lang="ru-RU" b="1" dirty="0" smtClean="0"/>
              <a:t>Области применения </a:t>
            </a:r>
            <a:r>
              <a:rPr lang="ru-RU" b="1" dirty="0" err="1" smtClean="0"/>
              <a:t>наноматериалов</a:t>
            </a:r>
            <a:r>
              <a:rPr lang="ru-RU" b="1" dirty="0" smtClean="0"/>
              <a:t>.</a:t>
            </a:r>
            <a:endParaRPr lang="ru-RU" dirty="0" smtClean="0"/>
          </a:p>
          <a:p>
            <a:r>
              <a:rPr lang="ru-RU" b="1" dirty="0" smtClean="0"/>
              <a:t>5</a:t>
            </a:r>
            <a:r>
              <a:rPr lang="ru-RU" b="1" dirty="0" smtClean="0"/>
              <a:t>. </a:t>
            </a:r>
            <a:r>
              <a:rPr lang="ru-RU" b="1" dirty="0" smtClean="0"/>
              <a:t>Производство  электрического  тока  за счёт  химических реакций.</a:t>
            </a:r>
            <a:endParaRPr lang="ru-RU" dirty="0" smtClean="0"/>
          </a:p>
          <a:p>
            <a:r>
              <a:rPr lang="ru-RU" b="1" dirty="0" smtClean="0"/>
              <a:t>6</a:t>
            </a:r>
            <a:r>
              <a:rPr lang="ru-RU" b="1" dirty="0" smtClean="0"/>
              <a:t>. </a:t>
            </a:r>
            <a:r>
              <a:rPr lang="ru-RU" b="1" dirty="0" smtClean="0"/>
              <a:t>Решение задач по </a:t>
            </a:r>
            <a:r>
              <a:rPr lang="ru-RU" b="1" dirty="0" err="1" smtClean="0"/>
              <a:t>нанохимии</a:t>
            </a:r>
            <a:r>
              <a:rPr lang="ru-RU" b="1" dirty="0" smtClean="0"/>
              <a:t>.</a:t>
            </a:r>
            <a:endParaRPr lang="ru-RU" dirty="0" smtClean="0"/>
          </a:p>
          <a:p>
            <a:r>
              <a:rPr lang="ru-RU" b="1" dirty="0" smtClean="0"/>
              <a:t>7</a:t>
            </a:r>
            <a:r>
              <a:rPr lang="ru-RU" b="1" dirty="0" smtClean="0"/>
              <a:t>. </a:t>
            </a:r>
            <a:r>
              <a:rPr lang="ru-RU" b="1" dirty="0" smtClean="0"/>
              <a:t>Выводы.</a:t>
            </a:r>
            <a:endParaRPr lang="ru-RU"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p:txBody>
          <a:bodyPr/>
          <a:lstStyle/>
          <a:p>
            <a:endParaRPr lang="ru-RU"/>
          </a:p>
        </p:txBody>
      </p:sp>
      <p:sp>
        <p:nvSpPr>
          <p:cNvPr id="4" name="Заголовок 3"/>
          <p:cNvSpPr>
            <a:spLocks noGrp="1"/>
          </p:cNvSpPr>
          <p:nvPr>
            <p:ph type="title"/>
          </p:nvPr>
        </p:nvSpPr>
        <p:spPr/>
        <p:txBody>
          <a:bodyPr>
            <a:normAutofit fontScale="90000"/>
          </a:bodyPr>
          <a:lstStyle/>
          <a:p>
            <a:r>
              <a:rPr lang="ru-RU" b="1" dirty="0" smtClean="0"/>
              <a:t>Возможные </a:t>
            </a:r>
            <a:r>
              <a:rPr lang="ru-RU" sz="2700" b="1" dirty="0" smtClean="0"/>
              <a:t>структуры</a:t>
            </a:r>
            <a:r>
              <a:rPr lang="ru-RU" b="1" dirty="0" smtClean="0"/>
              <a:t> </a:t>
            </a:r>
            <a:r>
              <a:rPr lang="ru-RU" b="1" dirty="0" err="1" smtClean="0"/>
              <a:t>нанокластера</a:t>
            </a:r>
            <a:r>
              <a:rPr lang="ru-RU" b="1" dirty="0" smtClean="0"/>
              <a:t> Au</a:t>
            </a:r>
            <a:r>
              <a:rPr lang="ru-RU" b="1" baseline="-25000" dirty="0" smtClean="0"/>
              <a:t>24</a:t>
            </a:r>
            <a:r>
              <a:rPr lang="ru-RU" b="1" dirty="0" smtClean="0"/>
              <a:t>.</a:t>
            </a:r>
            <a:br>
              <a:rPr lang="ru-RU" b="1" dirty="0" smtClean="0"/>
            </a:br>
            <a:r>
              <a:rPr lang="ru-RU" b="1" dirty="0" smtClean="0"/>
              <a:t>Наиболее устойчивая из них – структура а</a:t>
            </a:r>
            <a:br>
              <a:rPr lang="ru-RU" b="1" dirty="0" smtClean="0"/>
            </a:br>
            <a:endParaRPr lang="ru-RU" dirty="0"/>
          </a:p>
        </p:txBody>
      </p:sp>
      <p:pic>
        <p:nvPicPr>
          <p:cNvPr id="5122" name="Picture 2"/>
          <p:cNvPicPr>
            <a:picLocks noChangeAspect="1" noChangeArrowheads="1"/>
          </p:cNvPicPr>
          <p:nvPr/>
        </p:nvPicPr>
        <p:blipFill>
          <a:blip r:embed="rId3" cstate="print"/>
          <a:srcRect/>
          <a:stretch>
            <a:fillRect/>
          </a:stretch>
        </p:blipFill>
        <p:spPr bwMode="auto">
          <a:xfrm>
            <a:off x="214282" y="928670"/>
            <a:ext cx="8715404" cy="29527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p:txBody>
          <a:bodyPr/>
          <a:lstStyle/>
          <a:p>
            <a:endParaRPr lang="ru-RU"/>
          </a:p>
        </p:txBody>
      </p:sp>
      <p:sp>
        <p:nvSpPr>
          <p:cNvPr id="4" name="Заголовок 3"/>
          <p:cNvSpPr>
            <a:spLocks noGrp="1"/>
          </p:cNvSpPr>
          <p:nvPr>
            <p:ph type="title"/>
          </p:nvPr>
        </p:nvSpPr>
        <p:spPr/>
        <p:txBody>
          <a:bodyPr>
            <a:normAutofit fontScale="90000"/>
          </a:bodyPr>
          <a:lstStyle/>
          <a:p>
            <a:r>
              <a:rPr lang="ru-RU" b="1" dirty="0" smtClean="0"/>
              <a:t>Образование </a:t>
            </a:r>
            <a:r>
              <a:rPr lang="ru-RU" b="1" dirty="0" err="1" smtClean="0"/>
              <a:t>одностенной</a:t>
            </a:r>
            <a:r>
              <a:rPr lang="ru-RU" b="1" dirty="0" smtClean="0"/>
              <a:t> трубки</a:t>
            </a:r>
            <a:br>
              <a:rPr lang="ru-RU" b="1" dirty="0" smtClean="0"/>
            </a:br>
            <a:r>
              <a:rPr lang="ru-RU" b="1" dirty="0" smtClean="0"/>
              <a:t>при сворачивании </a:t>
            </a:r>
            <a:r>
              <a:rPr lang="ru-RU" b="1" dirty="0" err="1" smtClean="0"/>
              <a:t>графенового</a:t>
            </a:r>
            <a:r>
              <a:rPr lang="ru-RU" b="1" dirty="0" smtClean="0"/>
              <a:t> слоя</a:t>
            </a:r>
            <a:br>
              <a:rPr lang="ru-RU" b="1" dirty="0" smtClean="0"/>
            </a:br>
            <a:endParaRPr lang="ru-RU" dirty="0"/>
          </a:p>
        </p:txBody>
      </p:sp>
      <p:pic>
        <p:nvPicPr>
          <p:cNvPr id="20482" name="Picture 2"/>
          <p:cNvPicPr>
            <a:picLocks noChangeAspect="1" noChangeArrowheads="1"/>
          </p:cNvPicPr>
          <p:nvPr/>
        </p:nvPicPr>
        <p:blipFill>
          <a:blip r:embed="rId3" cstate="print"/>
          <a:srcRect/>
          <a:stretch>
            <a:fillRect/>
          </a:stretch>
        </p:blipFill>
        <p:spPr bwMode="auto">
          <a:xfrm>
            <a:off x="1142976" y="571480"/>
            <a:ext cx="6959435" cy="35957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p:txBody>
          <a:bodyPr/>
          <a:lstStyle/>
          <a:p>
            <a:endParaRPr lang="ru-RU" dirty="0"/>
          </a:p>
        </p:txBody>
      </p:sp>
      <p:sp>
        <p:nvSpPr>
          <p:cNvPr id="4" name="Заголовок 3"/>
          <p:cNvSpPr>
            <a:spLocks noGrp="1"/>
          </p:cNvSpPr>
          <p:nvPr>
            <p:ph type="title"/>
          </p:nvPr>
        </p:nvSpPr>
        <p:spPr/>
        <p:txBody>
          <a:bodyPr>
            <a:normAutofit fontScale="90000"/>
          </a:bodyPr>
          <a:lstStyle/>
          <a:p>
            <a:r>
              <a:rPr lang="ru-RU" b="1" dirty="0" smtClean="0"/>
              <a:t>Закрытые </a:t>
            </a:r>
            <a:r>
              <a:rPr lang="ru-RU" b="1" dirty="0" err="1" smtClean="0"/>
              <a:t>нанотрубки</a:t>
            </a:r>
            <a:r>
              <a:rPr lang="ru-RU" b="1" dirty="0" smtClean="0"/>
              <a:t/>
            </a:r>
            <a:br>
              <a:rPr lang="ru-RU" b="1" dirty="0" smtClean="0"/>
            </a:br>
            <a:r>
              <a:rPr lang="ru-RU" b="1" dirty="0" smtClean="0"/>
              <a:t>содержат пятичленные циклы</a:t>
            </a:r>
            <a:br>
              <a:rPr lang="ru-RU" b="1" dirty="0" smtClean="0"/>
            </a:br>
            <a:endParaRPr lang="ru-RU" dirty="0"/>
          </a:p>
        </p:txBody>
      </p:sp>
      <p:pic>
        <p:nvPicPr>
          <p:cNvPr id="24578" name="Picture 2"/>
          <p:cNvPicPr>
            <a:picLocks noChangeAspect="1" noChangeArrowheads="1"/>
          </p:cNvPicPr>
          <p:nvPr/>
        </p:nvPicPr>
        <p:blipFill>
          <a:blip r:embed="rId3" cstate="print"/>
          <a:srcRect/>
          <a:stretch>
            <a:fillRect/>
          </a:stretch>
        </p:blipFill>
        <p:spPr bwMode="auto">
          <a:xfrm>
            <a:off x="3143240" y="0"/>
            <a:ext cx="3143267" cy="49454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p:txBody>
          <a:bodyPr/>
          <a:lstStyle/>
          <a:p>
            <a:endParaRPr lang="ru-RU"/>
          </a:p>
        </p:txBody>
      </p:sp>
      <p:sp>
        <p:nvSpPr>
          <p:cNvPr id="4" name="Заголовок 3"/>
          <p:cNvSpPr>
            <a:spLocks noGrp="1"/>
          </p:cNvSpPr>
          <p:nvPr>
            <p:ph type="title"/>
          </p:nvPr>
        </p:nvSpPr>
        <p:spPr/>
        <p:txBody>
          <a:bodyPr>
            <a:normAutofit fontScale="90000"/>
          </a:bodyPr>
          <a:lstStyle/>
          <a:p>
            <a:r>
              <a:rPr lang="ru-RU" sz="2700" b="1" dirty="0" smtClean="0"/>
              <a:t>Микрофотографии</a:t>
            </a:r>
            <a:r>
              <a:rPr lang="ru-RU" b="1" dirty="0" smtClean="0"/>
              <a:t> золотых </a:t>
            </a:r>
            <a:r>
              <a:rPr lang="ru-RU" b="1" dirty="0" err="1" smtClean="0"/>
              <a:t>нанотрубок</a:t>
            </a:r>
            <a:r>
              <a:rPr lang="ru-RU" b="1" dirty="0" smtClean="0"/>
              <a:t/>
            </a:r>
            <a:br>
              <a:rPr lang="ru-RU" b="1" dirty="0" smtClean="0"/>
            </a:br>
            <a:endParaRPr lang="ru-RU" dirty="0"/>
          </a:p>
        </p:txBody>
      </p:sp>
      <p:pic>
        <p:nvPicPr>
          <p:cNvPr id="6146" name="Picture 2"/>
          <p:cNvPicPr>
            <a:picLocks noChangeAspect="1" noChangeArrowheads="1"/>
          </p:cNvPicPr>
          <p:nvPr/>
        </p:nvPicPr>
        <p:blipFill>
          <a:blip r:embed="rId3" cstate="print"/>
          <a:srcRect/>
          <a:stretch>
            <a:fillRect/>
          </a:stretch>
        </p:blipFill>
        <p:spPr bwMode="auto">
          <a:xfrm>
            <a:off x="3000364" y="0"/>
            <a:ext cx="3690955" cy="48130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p:txBody>
          <a:bodyPr/>
          <a:lstStyle/>
          <a:p>
            <a:endParaRPr lang="ru-RU"/>
          </a:p>
        </p:txBody>
      </p:sp>
      <p:sp>
        <p:nvSpPr>
          <p:cNvPr id="4" name="Заголовок 3"/>
          <p:cNvSpPr>
            <a:spLocks noGrp="1"/>
          </p:cNvSpPr>
          <p:nvPr>
            <p:ph type="title"/>
          </p:nvPr>
        </p:nvSpPr>
        <p:spPr>
          <a:xfrm>
            <a:off x="0" y="4865122"/>
            <a:ext cx="8304032" cy="562672"/>
          </a:xfrm>
        </p:spPr>
        <p:txBody>
          <a:bodyPr>
            <a:normAutofit fontScale="90000"/>
          </a:bodyPr>
          <a:lstStyle/>
          <a:p>
            <a:pPr algn="ctr"/>
            <a:r>
              <a:rPr lang="ru-RU" b="1" dirty="0" smtClean="0"/>
              <a:t>Структура </a:t>
            </a:r>
            <a:r>
              <a:rPr lang="ru-RU" b="1" dirty="0" err="1" smtClean="0"/>
              <a:t>нанопроволоки</a:t>
            </a:r>
            <a:r>
              <a:rPr lang="ru-RU" b="1" dirty="0" smtClean="0"/>
              <a:t> селенида молибдена,</a:t>
            </a:r>
            <a:br>
              <a:rPr lang="ru-RU" b="1" dirty="0" smtClean="0"/>
            </a:br>
            <a:r>
              <a:rPr lang="ru-RU" b="1" dirty="0" smtClean="0"/>
              <a:t>состоящей из семи слабо взаимодействующих молекулярных цепочек</a:t>
            </a:r>
            <a:br>
              <a:rPr lang="ru-RU" b="1" dirty="0" smtClean="0"/>
            </a:br>
            <a:endParaRPr lang="ru-RU" dirty="0"/>
          </a:p>
        </p:txBody>
      </p:sp>
      <p:pic>
        <p:nvPicPr>
          <p:cNvPr id="7170" name="Picture 2"/>
          <p:cNvPicPr>
            <a:picLocks noChangeAspect="1" noChangeArrowheads="1"/>
          </p:cNvPicPr>
          <p:nvPr/>
        </p:nvPicPr>
        <p:blipFill>
          <a:blip r:embed="rId3" cstate="print"/>
          <a:srcRect/>
          <a:stretch>
            <a:fillRect/>
          </a:stretch>
        </p:blipFill>
        <p:spPr bwMode="auto">
          <a:xfrm>
            <a:off x="2285984" y="0"/>
            <a:ext cx="4637554"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TotalTime>
  <Words>483</Words>
  <Application>Microsoft Office PowerPoint</Application>
  <PresentationFormat>Экран (4:3)</PresentationFormat>
  <Paragraphs>67</Paragraphs>
  <Slides>25</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Открытая</vt:lpstr>
      <vt:lpstr>Решение задач по нанохимии и нанотехнологии.</vt:lpstr>
      <vt:lpstr>Цель работы: </vt:lpstr>
      <vt:lpstr>Методы и приемы: </vt:lpstr>
      <vt:lpstr>Содержание: </vt:lpstr>
      <vt:lpstr>Возможные структуры нанокластера Au24. Наиболее устойчивая из них – структура а </vt:lpstr>
      <vt:lpstr>Образование одностенной трубки при сворачивании графенового слоя </vt:lpstr>
      <vt:lpstr>Закрытые нанотрубки содержат пятичленные циклы </vt:lpstr>
      <vt:lpstr>Микрофотографии золотых нанотрубок </vt:lpstr>
      <vt:lpstr>Структура нанопроволоки селенида молибдена, состоящей из семи слабо взаимодействующих молекулярных цепочек </vt:lpstr>
      <vt:lpstr>Структура графенового монослоя </vt:lpstr>
      <vt:lpstr>Наночастица золота, покрытая слоем молекул аминоалкантиола </vt:lpstr>
      <vt:lpstr>Применение наноматериалов</vt:lpstr>
      <vt:lpstr>Обнаружение метастаза с помощью магнитных наночастиц </vt:lpstr>
      <vt:lpstr>Деление куба приводит к увеличению поверхности </vt:lpstr>
      <vt:lpstr>Зависимость цвета золей золота (а) от размера частиц (б) </vt:lpstr>
      <vt:lpstr>Два подхода к получению наночастиц: вверху – нисходящий (физический), внизу – восходящий (химический). </vt:lpstr>
      <vt:lpstr>Тепловой наномотор на основе углеродных нанотрубок </vt:lpstr>
      <vt:lpstr>Объемная структура алмаза (а); наночастица алмаза с фуллереноподобной поверхностью (б) </vt:lpstr>
      <vt:lpstr>Задача 1</vt:lpstr>
      <vt:lpstr>Слайд 20</vt:lpstr>
      <vt:lpstr> Задача 2</vt:lpstr>
      <vt:lpstr>Слайд 22</vt:lpstr>
      <vt:lpstr>Задача №3</vt:lpstr>
      <vt:lpstr>Слайд 24</vt:lpstr>
      <vt:lpstr>Выводы.</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ab ovo</dc:creator>
  <cp:lastModifiedBy>Ефимова</cp:lastModifiedBy>
  <cp:revision>27</cp:revision>
  <dcterms:created xsi:type="dcterms:W3CDTF">2011-05-12T22:12:05Z</dcterms:created>
  <dcterms:modified xsi:type="dcterms:W3CDTF">2011-12-08T10:11:40Z</dcterms:modified>
</cp:coreProperties>
</file>