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C1"/>
    <a:srgbClr val="F8FE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1238-4436-40BB-AE46-8EFB9A438BF6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96D7-4295-40ED-9B18-C4046381F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833F-05AE-431A-A7D0-38A2AD6AA60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833F-05AE-431A-A7D0-38A2AD6AA60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79260-5186-4BE5-8900-E848BDD8DB2A}" type="slidenum">
              <a:rPr lang="ru-RU"/>
              <a:pPr/>
              <a:t>19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E9B03-0823-488C-99E9-03B5870246B5}" type="slidenum">
              <a:rPr lang="ru-RU"/>
              <a:pPr/>
              <a:t>21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EBE87-010F-409E-B440-6245EFBD37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E0DA6D6A-7F46-42AD-90F8-7FDB8E793DBF}" type="datetimeFigureOut">
              <a:rPr lang="ru-RU" smtClean="0"/>
              <a:pPr/>
              <a:t>26.01.2012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leimenov.com/images/iblock/515/image%20103.jpg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hyperlink" Target="http://www.ivd.ru/zoom.xgi?file=4856_i15_b.jpg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gif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:\706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428625"/>
            <a:ext cx="8786813" cy="13573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baseline="30000" dirty="0" smtClean="0"/>
              <a:t/>
            </a:r>
            <a:br>
              <a:rPr lang="ru-RU" sz="6000" baseline="30000" dirty="0" smtClean="0"/>
            </a:br>
            <a:r>
              <a:rPr lang="ru-RU" sz="6600" b="1" dirty="0" smtClean="0">
                <a:solidFill>
                  <a:srgbClr val="FFFF00"/>
                </a:solidFill>
              </a:rPr>
              <a:t>Усечённый конус</a:t>
            </a:r>
            <a:r>
              <a:rPr lang="ru-RU" sz="6600" dirty="0" smtClean="0"/>
              <a:t>.</a:t>
            </a:r>
            <a:br>
              <a:rPr lang="ru-RU" sz="6600" dirty="0" smtClean="0"/>
            </a:br>
            <a:r>
              <a:rPr lang="ru-RU" dirty="0" smtClean="0"/>
              <a:t>.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5715016"/>
            <a:ext cx="6257940" cy="11429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Математика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11 класс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10127" t="35638" r="45573" b="13148"/>
          <a:stretch>
            <a:fillRect/>
          </a:stretch>
        </p:blipFill>
        <p:spPr bwMode="auto">
          <a:xfrm>
            <a:off x="0" y="3143248"/>
            <a:ext cx="2771809" cy="2828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6786578" y="5286388"/>
            <a:ext cx="1714512" cy="158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>
            <a:stCxn id="11" idx="2"/>
            <a:endCxn id="11" idx="6"/>
          </p:cNvCxnSpPr>
          <p:nvPr/>
        </p:nvCxnSpPr>
        <p:spPr bwMode="auto">
          <a:xfrm rot="10800000" flipH="1">
            <a:off x="7239221" y="3810479"/>
            <a:ext cx="119104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2"/>
            <a:endCxn id="11" idx="6"/>
          </p:cNvCxnSpPr>
          <p:nvPr/>
        </p:nvCxnSpPr>
        <p:spPr bwMode="auto">
          <a:xfrm rot="10800000" flipH="1">
            <a:off x="7239221" y="3810479"/>
            <a:ext cx="119104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2"/>
            <a:endCxn id="15" idx="6"/>
          </p:cNvCxnSpPr>
          <p:nvPr/>
        </p:nvCxnSpPr>
        <p:spPr bwMode="auto">
          <a:xfrm rot="10800000" flipH="1">
            <a:off x="6813850" y="5272101"/>
            <a:ext cx="2041782" cy="158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6643702" y="3500438"/>
            <a:ext cx="2228449" cy="2214578"/>
            <a:chOff x="7000892" y="4000504"/>
            <a:chExt cx="1871259" cy="1785950"/>
          </a:xfrm>
        </p:grpSpPr>
        <p:grpSp>
          <p:nvGrpSpPr>
            <p:cNvPr id="4" name="Группа 22"/>
            <p:cNvGrpSpPr/>
            <p:nvPr/>
          </p:nvGrpSpPr>
          <p:grpSpPr>
            <a:xfrm>
              <a:off x="7000892" y="4000504"/>
              <a:ext cx="1871259" cy="1785950"/>
              <a:chOff x="4929190" y="3571876"/>
              <a:chExt cx="1871259" cy="1785950"/>
            </a:xfrm>
          </p:grpSpPr>
          <p:grpSp>
            <p:nvGrpSpPr>
              <p:cNvPr id="7" name="Группа 15"/>
              <p:cNvGrpSpPr/>
              <p:nvPr/>
            </p:nvGrpSpPr>
            <p:grpSpPr>
              <a:xfrm>
                <a:off x="5072066" y="3571876"/>
                <a:ext cx="1714512" cy="1785950"/>
                <a:chOff x="6786578" y="3929066"/>
                <a:chExt cx="1714512" cy="1785950"/>
              </a:xfrm>
            </p:grpSpPr>
            <p:sp>
              <p:nvSpPr>
                <p:cNvPr id="6" name="Блок-схема: ручное управление 5"/>
                <p:cNvSpPr/>
                <p:nvPr/>
              </p:nvSpPr>
              <p:spPr bwMode="auto">
                <a:xfrm rot="10800000">
                  <a:off x="6786578" y="4143380"/>
                  <a:ext cx="1714512" cy="1143008"/>
                </a:xfrm>
                <a:prstGeom prst="flowChartManualOperation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ru-RU" sz="28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1" name="Овал 10"/>
                <p:cNvSpPr/>
                <p:nvPr/>
              </p:nvSpPr>
              <p:spPr bwMode="auto">
                <a:xfrm>
                  <a:off x="7143768" y="3929066"/>
                  <a:ext cx="1000132" cy="500066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ru-RU" sz="28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" name="Овал 14"/>
                <p:cNvSpPr/>
                <p:nvPr/>
              </p:nvSpPr>
              <p:spPr bwMode="auto">
                <a:xfrm>
                  <a:off x="6786578" y="5000636"/>
                  <a:ext cx="1714512" cy="71438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ru-RU" sz="28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sp>
            <p:nvSpPr>
              <p:cNvPr id="21" name="Дуга 20"/>
              <p:cNvSpPr/>
              <p:nvPr/>
            </p:nvSpPr>
            <p:spPr bwMode="auto">
              <a:xfrm rot="10957171" flipV="1">
                <a:off x="5085937" y="4682288"/>
                <a:ext cx="1714512" cy="646180"/>
              </a:xfrm>
              <a:prstGeom prst="arc">
                <a:avLst/>
              </a:prstGeom>
              <a:ln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2" name="Дуга 21"/>
              <p:cNvSpPr/>
              <p:nvPr/>
            </p:nvSpPr>
            <p:spPr bwMode="auto">
              <a:xfrm>
                <a:off x="4929190" y="4714884"/>
                <a:ext cx="1857388" cy="571504"/>
              </a:xfrm>
              <a:prstGeom prst="arc">
                <a:avLst>
                  <a:gd name="adj1" fmla="val 16838153"/>
                  <a:gd name="adj2" fmla="val 0"/>
                </a:avLst>
              </a:prstGeom>
              <a:solidFill>
                <a:srgbClr val="FFFF00"/>
              </a:solidFill>
              <a:ln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omic Sans MS" pitchFamily="66" charset="0"/>
                </a:endParaRPr>
              </a:p>
            </p:txBody>
          </p:sp>
        </p:grpSp>
        <p:cxnSp>
          <p:nvCxnSpPr>
            <p:cNvPr id="25" name="Прямая соединительная линия 24"/>
            <p:cNvCxnSpPr>
              <a:stCxn id="15" idx="2"/>
              <a:endCxn id="22" idx="2"/>
            </p:cNvCxnSpPr>
            <p:nvPr/>
          </p:nvCxnSpPr>
          <p:spPr bwMode="auto">
            <a:xfrm rot="10800000" flipH="1">
              <a:off x="7143768" y="5429264"/>
              <a:ext cx="1714512" cy="1588"/>
            </a:xfrm>
            <a:prstGeom prst="line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Группа 5"/>
          <p:cNvGrpSpPr>
            <a:grpSpLocks/>
          </p:cNvGrpSpPr>
          <p:nvPr/>
        </p:nvGrpSpPr>
        <p:grpSpPr bwMode="auto">
          <a:xfrm>
            <a:off x="1857356" y="1643050"/>
            <a:ext cx="4500544" cy="2571768"/>
            <a:chOff x="428596" y="1071546"/>
            <a:chExt cx="7143800" cy="4087813"/>
          </a:xfrm>
        </p:grpSpPr>
        <p:pic>
          <p:nvPicPr>
            <p:cNvPr id="28" name="Picture 5" descr="K_3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CFFFB"/>
                </a:clrFrom>
                <a:clrTo>
                  <a:srgbClr val="FC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071546"/>
              <a:ext cx="3810000" cy="408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7818" y="1500173"/>
              <a:ext cx="2214578" cy="317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85725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214438"/>
            <a:ext cx="8929688" cy="5072062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CC0099"/>
                </a:solidFill>
              </a:rPr>
              <a:t>6.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Перпендикуляр, опущенный из его вершины на плоскость основания, называется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осью симметрии конуса;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высотой конуса;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образующими</a:t>
            </a:r>
            <a:r>
              <a:rPr lang="ru-RU" b="1" dirty="0" smtClean="0">
                <a:solidFill>
                  <a:srgbClr val="FF0000"/>
                </a:solidFill>
              </a:rPr>
              <a:t> конуса.</a:t>
            </a:r>
          </a:p>
          <a:p>
            <a:pPr algn="l"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>
              <a:defRPr/>
            </a:pPr>
            <a:endParaRPr lang="ru-RU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57188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1214438"/>
            <a:ext cx="8643937" cy="514350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CC0099"/>
                </a:solidFill>
              </a:rPr>
              <a:t>7.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Сечение конуса плоскостью, проходящей через его вершину, представляет собой 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круг;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равнобедренный треугольник;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эллипс.</a:t>
            </a:r>
          </a:p>
          <a:p>
            <a:pPr algn="l">
              <a:defRPr/>
            </a:pPr>
            <a:endParaRPr lang="ru-RU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78581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1285875"/>
            <a:ext cx="8643937" cy="5214938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CC0099"/>
                </a:solidFill>
              </a:rPr>
              <a:t>8. Сечение конуса плоскостью, параллельной основанию, представляет собой 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круг;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равнобедренный треугольник;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эллипс.</a:t>
            </a:r>
          </a:p>
          <a:p>
            <a:pPr algn="l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  <a:endParaRPr lang="ru-RU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50" y="1071563"/>
            <a:ext cx="8501063" cy="485775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FF0000"/>
                </a:solidFill>
              </a:rPr>
              <a:t>9. Составь пары:</a:t>
            </a:r>
          </a:p>
          <a:p>
            <a:pPr marL="514350" indent="-514350" algn="l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29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1857375" y="2571750"/>
            <a:ext cx="642938" cy="500063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285875" y="1673225"/>
          <a:ext cx="5973763" cy="3298825"/>
        </p:xfrm>
        <a:graphic>
          <a:graphicData uri="http://schemas.openxmlformats.org/presentationml/2006/ole">
            <p:oleObj spid="_x0000_s1026" name="Формула" r:id="rId4" imgW="2070000" imgH="1143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78581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</a:t>
            </a:r>
          </a:p>
        </p:txBody>
      </p:sp>
      <p:sp>
        <p:nvSpPr>
          <p:cNvPr id="1229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1214438"/>
            <a:ext cx="8286750" cy="5286375"/>
          </a:xfrm>
        </p:spPr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</a:rPr>
              <a:t>1.-А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2.-В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3.   1-в,  2-а,  3-г,  4-б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4.-В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5.-С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6.-В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7.-В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8.-А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9.  1-б,  2-г,  3-а,  4-в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72494" cy="1417638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1. Высота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конуса равна 8, а диаметр основания – 30.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образующую конуса.                         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bright="-80000"/>
          </a:blip>
          <a:srcRect/>
          <a:stretch>
            <a:fillRect/>
          </a:stretch>
        </p:blipFill>
        <p:spPr bwMode="auto">
          <a:xfrm>
            <a:off x="714348" y="2214554"/>
            <a:ext cx="28011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1417638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2. Образующая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конуса равна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диаметр основания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Найдите высоту конуса.                         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bright="-80000"/>
          </a:blip>
          <a:srcRect/>
          <a:stretch>
            <a:fillRect/>
          </a:stretch>
        </p:blipFill>
        <p:spPr bwMode="auto">
          <a:xfrm>
            <a:off x="714348" y="2214554"/>
            <a:ext cx="28011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92868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Решение задач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28670"/>
          <a:ext cx="9143999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131"/>
                <a:gridCol w="2711441"/>
                <a:gridCol w="35844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1 группа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2 группа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707C1"/>
                          </a:solidFill>
                        </a:rPr>
                        <a:t>Образующая конуса равна 15 см, радиус его основания 12 см. Через его вершину и хорду основания, равную 18 см, проведено сечение. Найдите высоту конуса, площадь сечения.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Через две образующие конуса проведено сечение, его основание равно 16 см. Радиус основания конуса 10 см. Угол между плоскостями сечения и основания 60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cs typeface="Times New Roman" pitchFamily="18" charset="0"/>
                        </a:rPr>
                        <a:t>º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. Найдите  высоту конуса, расстояние от центра основания конуса до плоскости сечения; площадь полной поверхности конуса.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714612" y="1142984"/>
            <a:ext cx="300036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4000504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6097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Задача (Устно)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Найти боковую сторону равнобедренной трапеции, если её основания 14см и 8 см, а высота 4 см.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981200"/>
            <a:ext cx="5786478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2400" b="1" dirty="0" smtClean="0"/>
              <a:t>Решение.                              1.Проведём высоты ВК и СМ. 2.ΔАВК=Δ</a:t>
            </a:r>
            <a:r>
              <a:rPr lang="en-US" sz="2400" b="1" dirty="0" smtClean="0"/>
              <a:t>DCM </a:t>
            </a:r>
            <a:r>
              <a:rPr lang="ru-RU" sz="2400" b="1" dirty="0" smtClean="0"/>
              <a:t>(</a:t>
            </a:r>
            <a:r>
              <a:rPr lang="ru-RU" sz="1800" b="1" dirty="0" smtClean="0"/>
              <a:t>по катету и гипотенузе</a:t>
            </a:r>
            <a:r>
              <a:rPr lang="ru-RU" sz="2400" b="1" dirty="0" smtClean="0"/>
              <a:t>) </a:t>
            </a:r>
          </a:p>
          <a:p>
            <a:pPr>
              <a:buNone/>
            </a:pPr>
            <a:r>
              <a:rPr lang="ru-RU" sz="2400" b="1" dirty="0" smtClean="0"/>
              <a:t>     3. АК=</a:t>
            </a:r>
            <a:r>
              <a:rPr lang="en-US" sz="2400" b="1" dirty="0" smtClean="0"/>
              <a:t>D</a:t>
            </a:r>
            <a:r>
              <a:rPr lang="ru-RU" sz="2400" b="1" dirty="0" smtClean="0"/>
              <a:t>М=(А</a:t>
            </a:r>
            <a:r>
              <a:rPr lang="en-US" sz="2400" b="1" dirty="0" smtClean="0"/>
              <a:t>D</a:t>
            </a:r>
            <a:r>
              <a:rPr lang="ru-RU" sz="2400" b="1" dirty="0" smtClean="0"/>
              <a:t> –ВС):2=3см.          </a:t>
            </a:r>
          </a:p>
          <a:p>
            <a:pPr>
              <a:buNone/>
            </a:pPr>
            <a:r>
              <a:rPr lang="ru-RU" sz="2400" b="1" dirty="0" smtClean="0"/>
              <a:t>     4.  </a:t>
            </a:r>
            <a:endParaRPr lang="ru-RU" sz="2400" b="1" dirty="0"/>
          </a:p>
        </p:txBody>
      </p:sp>
      <p:sp>
        <p:nvSpPr>
          <p:cNvPr id="6" name="Трапеция 5"/>
          <p:cNvSpPr/>
          <p:nvPr/>
        </p:nvSpPr>
        <p:spPr bwMode="auto">
          <a:xfrm>
            <a:off x="428596" y="2357430"/>
            <a:ext cx="2286016" cy="2214578"/>
          </a:xfrm>
          <a:prstGeom prst="trapezoid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" name="Группа 21"/>
          <p:cNvGrpSpPr/>
          <p:nvPr/>
        </p:nvGrpSpPr>
        <p:grpSpPr>
          <a:xfrm>
            <a:off x="1000100" y="2357430"/>
            <a:ext cx="1143802" cy="2214578"/>
            <a:chOff x="1000100" y="2357430"/>
            <a:chExt cx="1143802" cy="2214578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-106792" y="3464322"/>
              <a:ext cx="2214578" cy="794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1036216" y="3464322"/>
              <a:ext cx="2214578" cy="794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Прямоугольник 13"/>
          <p:cNvSpPr/>
          <p:nvPr/>
        </p:nvSpPr>
        <p:spPr>
          <a:xfrm>
            <a:off x="642910" y="1928802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В</a:t>
            </a:r>
            <a:endParaRPr lang="ru-RU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200024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4500570"/>
            <a:ext cx="436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А</a:t>
            </a:r>
            <a:endParaRPr lang="ru-RU" b="1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500570"/>
            <a:ext cx="349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К</a:t>
            </a:r>
            <a:endParaRPr lang="ru-RU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4500570"/>
            <a:ext cx="392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М</a:t>
            </a:r>
            <a:endParaRPr lang="ru-RU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4500570"/>
            <a:ext cx="295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+mn-lt"/>
              </a:rPr>
              <a:t>D</a:t>
            </a:r>
            <a:endParaRPr lang="ru-RU" dirty="0">
              <a:latin typeface="+mn-lt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786182" y="3643314"/>
          <a:ext cx="2609825" cy="1030441"/>
        </p:xfrm>
        <a:graphic>
          <a:graphicData uri="http://schemas.openxmlformats.org/presentationml/2006/ole">
            <p:oleObj spid="_x0000_s2050" name="Формула" r:id="rId3" imgW="1447560" imgH="571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323850" y="4941888"/>
            <a:ext cx="2735263" cy="1079500"/>
          </a:xfrm>
          <a:prstGeom prst="ellipse">
            <a:avLst/>
          </a:prstGeom>
          <a:solidFill>
            <a:srgbClr val="FBD1F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900113" y="2924175"/>
            <a:ext cx="15843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900113" y="3429000"/>
            <a:ext cx="15843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323850" y="5516563"/>
            <a:ext cx="2735263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323850" y="476250"/>
            <a:ext cx="2735263" cy="5040313"/>
          </a:xfrm>
          <a:prstGeom prst="triangle">
            <a:avLst>
              <a:gd name="adj" fmla="val 51014"/>
            </a:avLst>
          </a:prstGeom>
          <a:solidFill>
            <a:srgbClr val="FBD1F6">
              <a:alpha val="52000"/>
            </a:srgbClr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1692275" y="3357563"/>
            <a:ext cx="71438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9" name="Oval 15"/>
          <p:cNvSpPr>
            <a:spLocks noChangeArrowheads="1"/>
          </p:cNvSpPr>
          <p:nvPr/>
        </p:nvSpPr>
        <p:spPr bwMode="auto">
          <a:xfrm>
            <a:off x="1692275" y="5445125"/>
            <a:ext cx="71438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323850" y="5516563"/>
            <a:ext cx="2663825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>
            <a:off x="1692275" y="3429000"/>
            <a:ext cx="0" cy="2016125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1428728" y="0"/>
            <a:ext cx="360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V="1">
            <a:off x="323850" y="3429000"/>
            <a:ext cx="576263" cy="2087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 flipV="1">
            <a:off x="2484438" y="3357563"/>
            <a:ext cx="574675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643307" y="260350"/>
            <a:ext cx="5500694" cy="62642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Усеченным конусом</a:t>
            </a:r>
            <a:r>
              <a:rPr lang="ru-RU" b="1" dirty="0"/>
              <a:t> </a:t>
            </a:r>
            <a:r>
              <a:rPr lang="ru-RU" sz="2800" b="1" dirty="0"/>
              <a:t>называется часть полного конуса, заключенная между основанием и </a:t>
            </a:r>
            <a:r>
              <a:rPr lang="ru-RU" sz="2800" b="1" dirty="0" smtClean="0"/>
              <a:t>секущей плоскостью, параллельной </a:t>
            </a:r>
            <a:r>
              <a:rPr lang="ru-RU" sz="2800" b="1" dirty="0"/>
              <a:t>основанию. </a:t>
            </a:r>
            <a:endParaRPr lang="en-US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  </a:t>
            </a:r>
            <a:endParaRPr lang="en-US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Осевое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сечение</a:t>
            </a:r>
            <a:r>
              <a:rPr lang="ru-RU" b="1" dirty="0"/>
              <a:t> </a:t>
            </a:r>
            <a:r>
              <a:rPr lang="ru-RU" b="1" dirty="0" smtClean="0"/>
              <a:t>усечённого  конуса - равнобедренная </a:t>
            </a:r>
            <a:r>
              <a:rPr lang="ru-RU" b="1" dirty="0"/>
              <a:t>трапеция</a:t>
            </a:r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 flipH="1">
            <a:off x="755650" y="34290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 flipH="1">
            <a:off x="684213" y="3429000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 flipH="1">
            <a:off x="468313" y="3429000"/>
            <a:ext cx="1439862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 flipH="1">
            <a:off x="539750" y="3429000"/>
            <a:ext cx="1655763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H="1">
            <a:off x="1042988" y="3500438"/>
            <a:ext cx="144145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 flipH="1">
            <a:off x="1476375" y="3789363"/>
            <a:ext cx="10795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H="1">
            <a:off x="1835150" y="4149725"/>
            <a:ext cx="865188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4" name="Line 30"/>
          <p:cNvSpPr>
            <a:spLocks noChangeShapeType="1"/>
          </p:cNvSpPr>
          <p:nvPr/>
        </p:nvSpPr>
        <p:spPr bwMode="auto">
          <a:xfrm flipH="1">
            <a:off x="2195513" y="4581525"/>
            <a:ext cx="5762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5" name="Line 31"/>
          <p:cNvSpPr>
            <a:spLocks noChangeShapeType="1"/>
          </p:cNvSpPr>
          <p:nvPr/>
        </p:nvSpPr>
        <p:spPr bwMode="auto">
          <a:xfrm flipH="1">
            <a:off x="2555875" y="4941888"/>
            <a:ext cx="2873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6" name="Line 32"/>
          <p:cNvSpPr>
            <a:spLocks noChangeShapeType="1"/>
          </p:cNvSpPr>
          <p:nvPr/>
        </p:nvSpPr>
        <p:spPr bwMode="auto">
          <a:xfrm flipH="1">
            <a:off x="2843213" y="5229225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17" name="Line 33"/>
          <p:cNvSpPr>
            <a:spLocks noChangeShapeType="1"/>
          </p:cNvSpPr>
          <p:nvPr/>
        </p:nvSpPr>
        <p:spPr bwMode="auto">
          <a:xfrm>
            <a:off x="900113" y="3429000"/>
            <a:ext cx="15113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5007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314324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В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314324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С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5214950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D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8191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Конусы вокруг нас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Нажмите, чтобы закрыть окно">
            <a:hlinkClick r:id="rId3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79" t="27208"/>
          <a:stretch>
            <a:fillRect/>
          </a:stretch>
        </p:blipFill>
        <p:spPr bwMode="auto">
          <a:xfrm>
            <a:off x="571472" y="1142984"/>
            <a:ext cx="1062300" cy="139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cey4.com/images/stories/documents/archimed16.gi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41" b="15261"/>
          <a:stretch>
            <a:fillRect/>
          </a:stretch>
        </p:blipFill>
        <p:spPr bwMode="auto">
          <a:xfrm>
            <a:off x="7500958" y="214290"/>
            <a:ext cx="13842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licey4.com/images/stories/documents/archimed16.gi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3" t="35341" r="63038" b="11891"/>
          <a:stretch>
            <a:fillRect/>
          </a:stretch>
        </p:blipFill>
        <p:spPr bwMode="auto">
          <a:xfrm>
            <a:off x="1714480" y="1785926"/>
            <a:ext cx="995833" cy="132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огоз"/>
          <p:cNvPicPr/>
          <p:nvPr/>
        </p:nvPicPr>
        <p:blipFill>
          <a:blip r:embed="rId6" cstate="print"/>
          <a:srcRect l="43741" b="30607"/>
          <a:stretch>
            <a:fillRect/>
          </a:stretch>
        </p:blipFill>
        <p:spPr bwMode="auto">
          <a:xfrm>
            <a:off x="7643834" y="4429132"/>
            <a:ext cx="12858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214428/Image197.gif"/>
          <p:cNvPicPr/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643182"/>
            <a:ext cx="743585" cy="15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9 из 4034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4429132"/>
            <a:ext cx="1571636" cy="21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4572008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 cstate="print"/>
          <a:srcRect l="17777" t="16183" r="24445" b="22351"/>
          <a:stretch>
            <a:fillRect/>
          </a:stretch>
        </p:blipFill>
        <p:spPr bwMode="auto">
          <a:xfrm>
            <a:off x="285720" y="4429132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3357562"/>
            <a:ext cx="19288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928670"/>
            <a:ext cx="733425" cy="14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143116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928670"/>
            <a:ext cx="2118362" cy="114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714620"/>
            <a:ext cx="1049973" cy="14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429000"/>
            <a:ext cx="1235710" cy="70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0430" y="1928802"/>
            <a:ext cx="1714512" cy="117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1928794" cy="10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86"/>
          <a:stretch>
            <a:fillRect/>
          </a:stretch>
        </p:blipFill>
        <p:spPr bwMode="auto">
          <a:xfrm>
            <a:off x="3786182" y="85723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1"/>
          <a:srcRect l="20000" r="24999"/>
          <a:stretch>
            <a:fillRect/>
          </a:stretch>
        </p:blipFill>
        <p:spPr bwMode="auto">
          <a:xfrm>
            <a:off x="7286644" y="2714620"/>
            <a:ext cx="78581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FFFFFF"/>
              </a:buCl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0813"/>
            <a:ext cx="6870700" cy="1135047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66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006699"/>
                </a:solidFill>
              </a:rPr>
              <a:t>Усечённый</a:t>
            </a:r>
            <a:r>
              <a:rPr lang="en-GB" b="1" dirty="0">
                <a:solidFill>
                  <a:srgbClr val="006699"/>
                </a:solidFill>
              </a:rPr>
              <a:t> </a:t>
            </a:r>
            <a:r>
              <a:rPr lang="en-GB" b="1" dirty="0" err="1">
                <a:solidFill>
                  <a:srgbClr val="006699"/>
                </a:solidFill>
              </a:rPr>
              <a:t>конус</a:t>
            </a:r>
            <a:endParaRPr lang="en-GB" b="1" dirty="0">
              <a:solidFill>
                <a:srgbClr val="006699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lum bright="-30000" contrast="-20000"/>
          </a:blip>
          <a:srcRect r="19693" b="20836"/>
          <a:stretch>
            <a:fillRect/>
          </a:stretch>
        </p:blipFill>
        <p:spPr bwMode="auto">
          <a:xfrm>
            <a:off x="857224" y="928670"/>
            <a:ext cx="7718859" cy="5613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858280" cy="208915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Образующей </a:t>
            </a:r>
            <a:r>
              <a:rPr lang="ru-RU" sz="2600" b="1" dirty="0"/>
              <a:t>усеченного конуса называется </a:t>
            </a:r>
            <a:r>
              <a:rPr lang="ru-RU" sz="2600" b="1" dirty="0" smtClean="0"/>
              <a:t>часть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600" b="1" dirty="0" smtClean="0"/>
              <a:t>                        образующей полного </a:t>
            </a:r>
            <a:r>
              <a:rPr lang="ru-RU" sz="2600" b="1" dirty="0"/>
              <a:t>конуса, заключенная </a:t>
            </a:r>
            <a:r>
              <a:rPr lang="ru-RU" sz="2600" b="1" dirty="0" smtClean="0"/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600" b="1" dirty="0" smtClean="0"/>
              <a:t>                        между </a:t>
            </a:r>
            <a:r>
              <a:rPr lang="ru-RU" sz="2600" b="1" dirty="0"/>
              <a:t>основаниями. </a:t>
            </a:r>
            <a:endParaRPr lang="ru-RU" sz="2600" b="1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Высотой</a:t>
            </a:r>
            <a:r>
              <a:rPr lang="ru-RU" sz="2600" b="1" dirty="0" smtClean="0"/>
              <a:t> </a:t>
            </a:r>
            <a:r>
              <a:rPr lang="ru-RU" sz="2600" b="1" dirty="0"/>
              <a:t>усеченного конуса называется расстояние </a:t>
            </a:r>
            <a:r>
              <a:rPr lang="ru-RU" sz="2600" b="1" dirty="0" smtClean="0"/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600" b="1" dirty="0" smtClean="0"/>
              <a:t>                 между основаниями</a:t>
            </a:r>
            <a:r>
              <a:rPr lang="ru-RU" sz="2600" b="1" dirty="0"/>
              <a:t>.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2143116"/>
            <a:ext cx="90011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Площадь </a:t>
            </a:r>
            <a:r>
              <a:rPr lang="ru-RU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боковой поверхности</a:t>
            </a:r>
            <a:r>
              <a:rPr lang="ru-RU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усеченного конуса равна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произведению полусуммы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длин окружностей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оснований на образующую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20849" name="Object 17"/>
          <p:cNvGraphicFramePr>
            <a:graphicFrameLocks noChangeAspect="1"/>
          </p:cNvGraphicFramePr>
          <p:nvPr/>
        </p:nvGraphicFramePr>
        <p:xfrm>
          <a:off x="3643306" y="3643314"/>
          <a:ext cx="4357718" cy="881706"/>
        </p:xfrm>
        <a:graphic>
          <a:graphicData uri="http://schemas.openxmlformats.org/presentationml/2006/ole">
            <p:oleObj spid="_x0000_s3074" name="Формула" r:id="rId4" imgW="1955520" imgH="393480" progId="Equation.3">
              <p:embed/>
            </p:oleObj>
          </a:graphicData>
        </a:graphic>
      </p:graphicFrame>
      <p:graphicFrame>
        <p:nvGraphicFramePr>
          <p:cNvPr id="120851" name="Object 19"/>
          <p:cNvGraphicFramePr>
            <a:graphicFrameLocks noChangeAspect="1"/>
          </p:cNvGraphicFramePr>
          <p:nvPr/>
        </p:nvGraphicFramePr>
        <p:xfrm>
          <a:off x="3500430" y="4500570"/>
          <a:ext cx="4714908" cy="1059803"/>
        </p:xfrm>
        <a:graphic>
          <a:graphicData uri="http://schemas.openxmlformats.org/presentationml/2006/ole">
            <p:oleObj spid="_x0000_s3075" name="Формула" r:id="rId5" imgW="2311200" imgH="520560" progId="Equation.3">
              <p:embed/>
            </p:oleObj>
          </a:graphicData>
        </a:graphic>
      </p:graphicFrame>
      <p:grpSp>
        <p:nvGrpSpPr>
          <p:cNvPr id="2" name="Группа 22"/>
          <p:cNvGrpSpPr/>
          <p:nvPr/>
        </p:nvGrpSpPr>
        <p:grpSpPr>
          <a:xfrm>
            <a:off x="214282" y="3429000"/>
            <a:ext cx="2982883" cy="2857520"/>
            <a:chOff x="214282" y="3214686"/>
            <a:chExt cx="2982883" cy="2857520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214282" y="3214686"/>
              <a:ext cx="2982883" cy="2857520"/>
              <a:chOff x="468313" y="3357562"/>
              <a:chExt cx="2982883" cy="2323446"/>
            </a:xfrm>
          </p:grpSpPr>
          <p:sp>
            <p:nvSpPr>
              <p:cNvPr id="120839" name="AutoShape 7"/>
              <p:cNvSpPr>
                <a:spLocks noChangeArrowheads="1"/>
              </p:cNvSpPr>
              <p:nvPr/>
            </p:nvSpPr>
            <p:spPr bwMode="auto">
              <a:xfrm rot="10800000">
                <a:off x="500034" y="3714752"/>
                <a:ext cx="2951162" cy="136842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3300">
                  <a:alpha val="42999"/>
                </a:srgb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Группа 15"/>
              <p:cNvGrpSpPr/>
              <p:nvPr/>
            </p:nvGrpSpPr>
            <p:grpSpPr>
              <a:xfrm>
                <a:off x="468313" y="3357562"/>
                <a:ext cx="2951162" cy="2323446"/>
                <a:chOff x="468313" y="3357562"/>
                <a:chExt cx="2951162" cy="2323446"/>
              </a:xfrm>
            </p:grpSpPr>
            <p:sp>
              <p:nvSpPr>
                <p:cNvPr id="120836" name="Oval 4"/>
                <p:cNvSpPr>
                  <a:spLocks noChangeArrowheads="1"/>
                </p:cNvSpPr>
                <p:nvPr/>
              </p:nvSpPr>
              <p:spPr bwMode="auto">
                <a:xfrm>
                  <a:off x="468313" y="4652963"/>
                  <a:ext cx="2951162" cy="1008062"/>
                </a:xfrm>
                <a:prstGeom prst="ellipse">
                  <a:avLst/>
                </a:prstGeom>
                <a:solidFill>
                  <a:srgbClr val="FF33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837" name="Oval 5"/>
                <p:cNvSpPr>
                  <a:spLocks noChangeArrowheads="1"/>
                </p:cNvSpPr>
                <p:nvPr/>
              </p:nvSpPr>
              <p:spPr bwMode="auto">
                <a:xfrm>
                  <a:off x="1285852" y="3357562"/>
                  <a:ext cx="1439862" cy="714380"/>
                </a:xfrm>
                <a:prstGeom prst="ellipse">
                  <a:avLst/>
                </a:prstGeom>
                <a:solidFill>
                  <a:srgbClr val="FF33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2084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68313" y="3716338"/>
                  <a:ext cx="790575" cy="13684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841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700338" y="3789363"/>
                  <a:ext cx="719137" cy="129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84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979612" y="3714752"/>
                  <a:ext cx="45719" cy="14430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84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85786" y="4143380"/>
                  <a:ext cx="6477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ru-RU" sz="2400" b="1" dirty="0" err="1"/>
                    <a:t>ℓ</a:t>
                  </a:r>
                  <a:endParaRPr lang="ru-RU" sz="2400" b="1" dirty="0"/>
                </a:p>
              </p:txBody>
            </p:sp>
            <p:sp>
              <p:nvSpPr>
                <p:cNvPr id="1208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619250" y="4365625"/>
                  <a:ext cx="574675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b="1" dirty="0"/>
                    <a:t>h</a:t>
                  </a:r>
                </a:p>
              </p:txBody>
            </p:sp>
            <p:sp>
              <p:nvSpPr>
                <p:cNvPr id="1208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95513" y="5157788"/>
                  <a:ext cx="79216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b="1" dirty="0"/>
                    <a:t>R</a:t>
                  </a:r>
                </a:p>
              </p:txBody>
            </p:sp>
            <p:sp>
              <p:nvSpPr>
                <p:cNvPr id="1208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124075" y="3357563"/>
                  <a:ext cx="4318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b="1" dirty="0"/>
                    <a:t>r</a:t>
                  </a:r>
                </a:p>
              </p:txBody>
            </p:sp>
          </p:grpSp>
        </p:grpSp>
        <p:grpSp>
          <p:nvGrpSpPr>
            <p:cNvPr id="5" name="Группа 21"/>
            <p:cNvGrpSpPr/>
            <p:nvPr/>
          </p:nvGrpSpPr>
          <p:grpSpPr>
            <a:xfrm>
              <a:off x="1714480" y="3653187"/>
              <a:ext cx="1450964" cy="1776077"/>
              <a:chOff x="1714480" y="3653187"/>
              <a:chExt cx="1450964" cy="1776077"/>
            </a:xfrm>
          </p:grpSpPr>
          <p:cxnSp>
            <p:nvCxnSpPr>
              <p:cNvPr id="19" name="Прямая соединительная линия 18"/>
              <p:cNvCxnSpPr>
                <a:stCxn id="120842" idx="0"/>
                <a:endCxn id="120837" idx="6"/>
              </p:cNvCxnSpPr>
              <p:nvPr/>
            </p:nvCxnSpPr>
            <p:spPr bwMode="auto">
              <a:xfrm rot="16200000" flipH="1">
                <a:off x="2121491" y="3303789"/>
                <a:ext cx="1588" cy="700383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endCxn id="120836" idx="6"/>
              </p:cNvCxnSpPr>
              <p:nvPr/>
            </p:nvCxnSpPr>
            <p:spPr bwMode="auto">
              <a:xfrm flipV="1">
                <a:off x="1714480" y="5427741"/>
                <a:ext cx="1450964" cy="1523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C0099">
                <a:tint val="45000"/>
                <a:satMod val="400000"/>
              </a:srgbClr>
            </a:duotone>
          </a:blip>
          <a:srcRect l="10127" t="35638" r="45573" b="13148"/>
          <a:stretch>
            <a:fillRect/>
          </a:stretch>
        </p:blipFill>
        <p:spPr bwMode="auto">
          <a:xfrm>
            <a:off x="7072330" y="4857760"/>
            <a:ext cx="1797392" cy="1834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015287" cy="9144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 b="1" dirty="0" err="1">
                <a:solidFill>
                  <a:srgbClr val="C00000"/>
                </a:solidFill>
              </a:rPr>
              <a:t>Усечённый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конус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получен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вращением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прямоугольной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трапеции</a:t>
            </a:r>
            <a:r>
              <a:rPr lang="en-GB" sz="2500" b="1" dirty="0">
                <a:solidFill>
                  <a:srgbClr val="C00000"/>
                </a:solidFill>
              </a:rPr>
              <a:t> АВСD </a:t>
            </a:r>
            <a:r>
              <a:rPr lang="en-GB" sz="2500" b="1" dirty="0" err="1">
                <a:solidFill>
                  <a:srgbClr val="C00000"/>
                </a:solidFill>
              </a:rPr>
              <a:t>вокруг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b="1" dirty="0" err="1">
                <a:solidFill>
                  <a:srgbClr val="C00000"/>
                </a:solidFill>
              </a:rPr>
              <a:t>стороны</a:t>
            </a:r>
            <a:r>
              <a:rPr lang="en-GB" sz="2500" b="1" dirty="0">
                <a:solidFill>
                  <a:srgbClr val="C00000"/>
                </a:solidFill>
              </a:rPr>
              <a:t> CD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0127" t="35638" r="45573" b="13148"/>
          <a:stretch>
            <a:fillRect/>
          </a:stretch>
        </p:blipFill>
        <p:spPr bwMode="auto">
          <a:xfrm>
            <a:off x="1500166" y="1500174"/>
            <a:ext cx="5643602" cy="4929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solidFill>
                  <a:srgbClr val="C00000"/>
                </a:solidFill>
              </a:rPr>
              <a:t>Задача №567</a:t>
            </a:r>
            <a:br>
              <a:rPr lang="ru-RU" sz="3200" u="sng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Найдите образующую усечённого конуса, если радиусы равны 3 см и 6см, а высота равна 4см.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42910" y="2143116"/>
            <a:ext cx="19240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57686" y="2000240"/>
            <a:ext cx="3643338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        Решение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R-r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=6-3=3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см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 теореме Пифагора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                                 см</a:t>
            </a:r>
          </a:p>
          <a:p>
            <a:pPr marL="457200" indent="-457200">
              <a:buNone/>
            </a:pP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143504" y="3357562"/>
          <a:ext cx="1785950" cy="416722"/>
        </p:xfrm>
        <a:graphic>
          <a:graphicData uri="http://schemas.openxmlformats.org/presentationml/2006/ole">
            <p:oleObj spid="_x0000_s4098" name="Формула" r:id="rId4" imgW="123156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0232" y="2071678"/>
            <a:ext cx="5224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C0099"/>
                </a:solidFill>
                <a:latin typeface="+mj-lt"/>
              </a:rPr>
              <a:t>п.63, №568,569,571 </a:t>
            </a:r>
            <a:endParaRPr lang="ru-RU" sz="4400" b="1" dirty="0">
              <a:solidFill>
                <a:srgbClr val="CC0099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071546"/>
            <a:ext cx="7500990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cap="none" spc="0" dirty="0" smtClean="0">
                <a:ln w="11430"/>
                <a:solidFill>
                  <a:srgbClr val="0707C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Домашнее задание:</a:t>
            </a:r>
            <a:endParaRPr lang="ru-RU" sz="6000" b="1" cap="none" spc="0" dirty="0">
              <a:ln w="11430"/>
              <a:solidFill>
                <a:srgbClr val="0707C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5" descr="antn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928934"/>
            <a:ext cx="354041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book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72074"/>
            <a:ext cx="1800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4678" y="571480"/>
            <a:ext cx="4357718" cy="9620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Конус – это…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 descr="K_3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3809973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8960" y="1357298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C0099"/>
                </a:solidFill>
                <a:latin typeface="+mn-lt"/>
              </a:rPr>
              <a:t>тело, которое</a:t>
            </a:r>
            <a:r>
              <a:rPr lang="ru-RU" sz="3600" b="1" dirty="0">
                <a:solidFill>
                  <a:srgbClr val="D60093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D60093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ограничено конической поверхностью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и кругом в основании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785786" y="1000108"/>
            <a:ext cx="7459688" cy="5466256"/>
            <a:chOff x="857224" y="1000108"/>
            <a:chExt cx="7459688" cy="5466256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/>
            <a:srcRect l="2768" t="7597" r="18977" b="11673"/>
            <a:stretch>
              <a:fillRect/>
            </a:stretch>
          </p:blipFill>
          <p:spPr bwMode="auto">
            <a:xfrm>
              <a:off x="1142976" y="1000108"/>
              <a:ext cx="7173936" cy="5466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5" name="Прямоугольник 34"/>
            <p:cNvSpPr/>
            <p:nvPr/>
          </p:nvSpPr>
          <p:spPr>
            <a:xfrm>
              <a:off x="857224" y="5929330"/>
              <a:ext cx="18165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2000" b="1" dirty="0" smtClean="0">
                  <a:solidFill>
                    <a:schemeClr val="tx1"/>
                  </a:solidFill>
                  <a:latin typeface="+mn-lt"/>
                </a:rPr>
                <a:t>радиус конуса</a:t>
              </a:r>
              <a:endParaRPr lang="ru-RU" sz="20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000066"/>
              </a:buClr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66"/>
              </a:solidFill>
              <a:latin typeface="Verdana" pitchFamily="32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96835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 smtClean="0">
                <a:solidFill>
                  <a:srgbClr val="C00000"/>
                </a:solidFill>
              </a:rPr>
              <a:t>К</a:t>
            </a:r>
            <a:r>
              <a:rPr lang="en-GB" sz="5400" b="1" dirty="0" err="1" smtClean="0">
                <a:solidFill>
                  <a:srgbClr val="C00000"/>
                </a:solidFill>
              </a:rPr>
              <a:t>онус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 bwMode="auto">
          <a:xfrm>
            <a:off x="1428728" y="3000372"/>
            <a:ext cx="1571636" cy="357190"/>
          </a:xfrm>
          <a:prstGeom prst="round2Same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 bwMode="auto">
          <a:xfrm>
            <a:off x="1500166" y="2928934"/>
            <a:ext cx="1571636" cy="428628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 bwMode="auto">
          <a:xfrm>
            <a:off x="1285852" y="2857496"/>
            <a:ext cx="2071702" cy="285752"/>
          </a:xfrm>
          <a:prstGeom prst="round1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 bwMode="auto">
          <a:xfrm>
            <a:off x="1571604" y="1214422"/>
            <a:ext cx="2071702" cy="285752"/>
          </a:xfrm>
          <a:prstGeom prst="round1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 bwMode="auto">
          <a:xfrm>
            <a:off x="4500562" y="1214422"/>
            <a:ext cx="2071702" cy="285752"/>
          </a:xfrm>
          <a:prstGeom prst="round1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 bwMode="auto">
          <a:xfrm>
            <a:off x="5643570" y="3357562"/>
            <a:ext cx="2071702" cy="285752"/>
          </a:xfrm>
          <a:prstGeom prst="round1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 bwMode="auto">
          <a:xfrm>
            <a:off x="5072066" y="5857892"/>
            <a:ext cx="2071702" cy="285752"/>
          </a:xfrm>
          <a:prstGeom prst="round1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071546"/>
            <a:ext cx="34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78605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14298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32861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929330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ru-RU" dirty="0" smtClean="0">
                <a:solidFill>
                  <a:srgbClr val="C00000"/>
                </a:solidFill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 bwMode="auto">
          <a:xfrm flipV="1">
            <a:off x="928662" y="5786454"/>
            <a:ext cx="1928826" cy="571504"/>
          </a:xfrm>
          <a:prstGeom prst="bentConnector3">
            <a:avLst>
              <a:gd name="adj1" fmla="val 98844"/>
            </a:avLst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0034" y="585789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с одним скругленным углом 42"/>
          <p:cNvSpPr/>
          <p:nvPr/>
        </p:nvSpPr>
        <p:spPr bwMode="auto">
          <a:xfrm>
            <a:off x="857224" y="6000768"/>
            <a:ext cx="2071702" cy="285752"/>
          </a:xfrm>
          <a:prstGeom prst="round1Rect">
            <a:avLst/>
          </a:prstGeom>
          <a:solidFill>
            <a:srgbClr val="CC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14500"/>
            <a:ext cx="9144000" cy="422751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C0099"/>
                </a:solidFill>
              </a:rPr>
              <a:t>1.Конусом называется тело, которое</a:t>
            </a:r>
            <a:r>
              <a:rPr lang="ru-RU" b="1" dirty="0" smtClean="0">
                <a:solidFill>
                  <a:srgbClr val="D60093"/>
                </a:solidFill>
              </a:rPr>
              <a:t/>
            </a:r>
            <a:br>
              <a:rPr lang="ru-RU" b="1" dirty="0" smtClean="0">
                <a:solidFill>
                  <a:srgbClr val="D60093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А. </a:t>
            </a:r>
            <a:r>
              <a:rPr lang="ru-RU" sz="3600" b="1" i="1" dirty="0" smtClean="0">
                <a:solidFill>
                  <a:srgbClr val="FF0000"/>
                </a:solidFill>
              </a:rPr>
              <a:t>ограничено конической поверхностью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и кругом в основании;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Б. ограничено боковой поверхностью и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кругом;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В. ограничено поверхностью и кругом в 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основании. </a:t>
            </a:r>
            <a:r>
              <a:rPr lang="ru-RU" b="1" dirty="0" smtClean="0">
                <a:solidFill>
                  <a:srgbClr val="D60093"/>
                </a:solidFill>
              </a:rPr>
              <a:t/>
            </a:r>
            <a:br>
              <a:rPr lang="ru-RU" b="1" dirty="0" smtClean="0">
                <a:solidFill>
                  <a:srgbClr val="D60093"/>
                </a:solidFill>
              </a:rPr>
            </a:br>
            <a:endParaRPr lang="ru-RU" b="1" dirty="0" smtClean="0"/>
          </a:p>
        </p:txBody>
      </p:sp>
      <p:sp>
        <p:nvSpPr>
          <p:cNvPr id="409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38" y="214313"/>
            <a:ext cx="6400800" cy="785812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7858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8929687" cy="5000625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CC0099"/>
                </a:solidFill>
              </a:rPr>
              <a:t>2.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Конус называется прямым, если 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ось симметрии перпендикулярна основанию;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прямая, соединяющая вершину конуса с центром основания, перпендикулярна плоскости основания;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ось симметрии проходит через центр основания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928688" y="142875"/>
            <a:ext cx="7772400" cy="10715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     ТЕСТ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3. Составь пары:</a:t>
            </a:r>
            <a:endParaRPr lang="ru-RU" sz="3600" dirty="0" smtClean="0"/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25" y="1428750"/>
            <a:ext cx="6572250" cy="4210050"/>
          </a:xfrm>
        </p:spPr>
        <p:txBody>
          <a:bodyPr/>
          <a:lstStyle/>
          <a:p>
            <a:pPr marL="514350" indent="-514350" algn="l">
              <a:buFontTx/>
              <a:buAutoNum type="arabicPeriod"/>
            </a:pPr>
            <a:r>
              <a:rPr lang="ru-RU" b="1" dirty="0" smtClean="0">
                <a:solidFill>
                  <a:srgbClr val="CC0099"/>
                </a:solidFill>
              </a:rPr>
              <a:t>        </a:t>
            </a:r>
            <a:r>
              <a:rPr lang="ru-RU" b="1" i="1" dirty="0" smtClean="0">
                <a:solidFill>
                  <a:srgbClr val="CC0099"/>
                </a:solidFill>
              </a:rPr>
              <a:t>а) образующая</a:t>
            </a:r>
          </a:p>
          <a:p>
            <a:pPr marL="514350" indent="-514350" algn="l">
              <a:buFontTx/>
              <a:buAutoNum type="arabicPeriod"/>
            </a:pPr>
            <a:endParaRPr lang="ru-RU" b="1" i="1" dirty="0" smtClean="0">
              <a:solidFill>
                <a:srgbClr val="CC0099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ru-RU" b="1" i="1" dirty="0" smtClean="0">
                <a:solidFill>
                  <a:srgbClr val="CC0099"/>
                </a:solidFill>
              </a:rPr>
              <a:t>        б) основание</a:t>
            </a:r>
          </a:p>
          <a:p>
            <a:pPr marL="514350" indent="-514350" algn="l">
              <a:buFontTx/>
              <a:buAutoNum type="arabicPeriod"/>
            </a:pPr>
            <a:endParaRPr lang="ru-RU" b="1" i="1" dirty="0" smtClean="0">
              <a:solidFill>
                <a:srgbClr val="CC0099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ru-RU" b="1" i="1" dirty="0" smtClean="0">
                <a:solidFill>
                  <a:srgbClr val="CC0099"/>
                </a:solidFill>
              </a:rPr>
              <a:t>        в) вершина</a:t>
            </a:r>
          </a:p>
          <a:p>
            <a:pPr marL="514350" indent="-514350" algn="l">
              <a:buFontTx/>
              <a:buAutoNum type="arabicPeriod"/>
            </a:pPr>
            <a:endParaRPr lang="ru-RU" b="1" i="1" dirty="0" smtClean="0">
              <a:solidFill>
                <a:srgbClr val="CC0099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ru-RU" b="1" i="1" dirty="0" smtClean="0">
                <a:solidFill>
                  <a:srgbClr val="CC0099"/>
                </a:solidFill>
              </a:rPr>
              <a:t>        г) боковая поверхность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</a:blip>
          <a:srcRect/>
          <a:stretch>
            <a:fillRect/>
          </a:stretch>
        </p:blipFill>
        <p:spPr bwMode="auto">
          <a:xfrm rot="-21600000">
            <a:off x="214282" y="1428736"/>
            <a:ext cx="192881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64293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" y="1143000"/>
            <a:ext cx="8786813" cy="4210050"/>
          </a:xfrm>
        </p:spPr>
        <p:txBody>
          <a:bodyPr/>
          <a:lstStyle/>
          <a:p>
            <a:pPr algn="l">
              <a:defRPr/>
            </a:pPr>
            <a:r>
              <a:rPr lang="ru-RU" sz="3600" b="1" dirty="0" smtClean="0">
                <a:solidFill>
                  <a:srgbClr val="CC0099"/>
                </a:solidFill>
              </a:rPr>
              <a:t>4.Конус может быть получен вращением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прямоугольника вокруг одной из сторон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прямоугольного треугольника вокруг одного из его катетов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прямоугольной трапеции вокруг её боковой стороны, перпендикулярной к основаниям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ТЕСТ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" y="1143000"/>
            <a:ext cx="8715375" cy="514350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CC0099"/>
                </a:solidFill>
              </a:rPr>
              <a:t>5.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C0099"/>
                </a:solidFill>
              </a:rPr>
              <a:t>Отрезки, соединяющие вершину конуса с точками окружности основания, называются 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осью симметрии конуса;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высотой конуса;</a:t>
            </a:r>
          </a:p>
          <a:p>
            <a:pPr marL="514350" indent="-514350" algn="l">
              <a:buFont typeface="+mj-lt"/>
              <a:buAutoNum type="alphaUcPeriod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образующими</a:t>
            </a:r>
            <a:r>
              <a:rPr lang="ru-RU" b="1" dirty="0" smtClean="0">
                <a:solidFill>
                  <a:srgbClr val="FF0000"/>
                </a:solidFill>
              </a:rPr>
              <a:t> конуса.</a:t>
            </a:r>
          </a:p>
          <a:p>
            <a:pPr algn="l">
              <a:defRPr/>
            </a:pPr>
            <a:endParaRPr lang="ru-RU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39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C37F01-6AAD-4FE8-B003-241F6D823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TS010362639</Template>
  <TotalTime>0</TotalTime>
  <Words>538</Words>
  <Application>Microsoft Office PowerPoint</Application>
  <PresentationFormat>Экран (4:3)</PresentationFormat>
  <Paragraphs>134</Paragraphs>
  <Slides>24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TS010362639</vt:lpstr>
      <vt:lpstr>Формула</vt:lpstr>
      <vt:lpstr> Усечённый конус. . </vt:lpstr>
      <vt:lpstr>Конусы вокруг нас</vt:lpstr>
      <vt:lpstr>       Конус – это…         </vt:lpstr>
      <vt:lpstr>Конус</vt:lpstr>
      <vt:lpstr>1.Конусом называется тело, которое А. ограничено конической поверхностью       и кругом в основании; Б. ограничено боковой поверхностью и        кругом; В. ограничено поверхностью и кругом в         основании.  </vt:lpstr>
      <vt:lpstr>ТЕСТ</vt:lpstr>
      <vt:lpstr>                     ТЕСТ 3. Составь пары:</vt:lpstr>
      <vt:lpstr>ТЕСТ</vt:lpstr>
      <vt:lpstr>ТЕСТ</vt:lpstr>
      <vt:lpstr>ТЕСТ</vt:lpstr>
      <vt:lpstr>ТЕСТ</vt:lpstr>
      <vt:lpstr>ТЕСТ</vt:lpstr>
      <vt:lpstr>ТЕСТ</vt:lpstr>
      <vt:lpstr>Проверь себя</vt:lpstr>
      <vt:lpstr>Задача 1. Высота конуса равна 8, а диаметр основания – 30. Найдите образующую конуса.                                  </vt:lpstr>
      <vt:lpstr>Задача 2. Образующая конуса равна 10, а диаметр основания – 12. Найдите высоту конуса.                                  </vt:lpstr>
      <vt:lpstr>Решение задач</vt:lpstr>
      <vt:lpstr>Задача (Устно) Найти боковую сторону равнобедренной трапеции, если её основания 14см и 8 см, а высота 4 см.</vt:lpstr>
      <vt:lpstr>Слайд 19</vt:lpstr>
      <vt:lpstr>Усечённый конус</vt:lpstr>
      <vt:lpstr>Слайд 21</vt:lpstr>
      <vt:lpstr>Усечённый конус получен вращением прямоугольной трапеции АВСD вокруг стороны CD</vt:lpstr>
      <vt:lpstr>Задача №567 Найдите образующую усечённого конуса, если радиусы равны 3 см и 6см, а высота равна 4см.</vt:lpstr>
      <vt:lpstr>Слайд 24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2012-01-25T20:16:33Z</dcterms:created>
  <dcterms:modified xsi:type="dcterms:W3CDTF">2012-01-25T20:35:42Z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TC103626399990</vt:lpwstr>
  </property>
</Properties>
</file>