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9" r:id="rId11"/>
    <p:sldId id="268" r:id="rId12"/>
    <p:sldId id="270" r:id="rId13"/>
    <p:sldId id="271" r:id="rId14"/>
    <p:sldId id="272" r:id="rId15"/>
    <p:sldId id="274" r:id="rId16"/>
    <p:sldId id="275" r:id="rId17"/>
    <p:sldId id="273" r:id="rId18"/>
    <p:sldId id="282" r:id="rId19"/>
    <p:sldId id="278" r:id="rId20"/>
    <p:sldId id="279" r:id="rId21"/>
    <p:sldId id="280" r:id="rId22"/>
    <p:sldId id="281" r:id="rId23"/>
    <p:sldId id="277" r:id="rId24"/>
    <p:sldId id="276" r:id="rId2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CC0099"/>
    <a:srgbClr val="FF0066"/>
    <a:srgbClr val="00FFFF"/>
    <a:srgbClr val="FF99FF"/>
    <a:srgbClr val="12DEFA"/>
    <a:srgbClr val="FF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94" autoAdjust="0"/>
    <p:restoredTop sz="94660"/>
  </p:normalViewPr>
  <p:slideViewPr>
    <p:cSldViewPr>
      <p:cViewPr>
        <p:scale>
          <a:sx n="66" d="100"/>
          <a:sy n="66" d="100"/>
        </p:scale>
        <p:origin x="-1068" y="-18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28B778-18B5-4D0D-B5A1-A67087558F25}"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ru-RU"/>
        </a:p>
      </dgm:t>
    </dgm:pt>
    <dgm:pt modelId="{1BD442A3-2794-49AA-8238-EE53DB71C907}">
      <dgm:prSet phldrT="[Текст]"/>
      <dgm:spPr>
        <a:solidFill>
          <a:schemeClr val="accent2">
            <a:lumMod val="75000"/>
          </a:schemeClr>
        </a:solidFill>
      </dgm:spPr>
      <dgm:t>
        <a:bodyPr/>
        <a:lstStyle/>
        <a:p>
          <a:r>
            <a:rPr lang="ru-RU" dirty="0" smtClean="0"/>
            <a:t>Актуальные проблемы детского здоровья </a:t>
          </a:r>
          <a:endParaRPr lang="ru-RU" dirty="0"/>
        </a:p>
      </dgm:t>
    </dgm:pt>
    <dgm:pt modelId="{5F6EF9D7-3D4C-4E7A-9C28-CFAD70AB5929}" type="parTrans" cxnId="{B5FA0FBD-476B-4981-AC93-9CE7C6B72CF3}">
      <dgm:prSet/>
      <dgm:spPr/>
      <dgm:t>
        <a:bodyPr/>
        <a:lstStyle/>
        <a:p>
          <a:endParaRPr lang="ru-RU"/>
        </a:p>
      </dgm:t>
    </dgm:pt>
    <dgm:pt modelId="{EFF07324-C249-499F-B749-50EDA5ACAC90}" type="sibTrans" cxnId="{B5FA0FBD-476B-4981-AC93-9CE7C6B72CF3}">
      <dgm:prSet/>
      <dgm:spPr/>
      <dgm:t>
        <a:bodyPr/>
        <a:lstStyle/>
        <a:p>
          <a:endParaRPr lang="ru-RU"/>
        </a:p>
      </dgm:t>
    </dgm:pt>
    <dgm:pt modelId="{78503F63-91A7-41AE-BB12-C60D28D9A3C7}">
      <dgm:prSet phldrT="[Текст]" custT="1">
        <dgm:style>
          <a:lnRef idx="1">
            <a:schemeClr val="accent2"/>
          </a:lnRef>
          <a:fillRef idx="3">
            <a:schemeClr val="accent2"/>
          </a:fillRef>
          <a:effectRef idx="2">
            <a:schemeClr val="accent2"/>
          </a:effectRef>
          <a:fontRef idx="minor">
            <a:schemeClr val="lt1"/>
          </a:fontRef>
        </dgm:style>
      </dgm:prSet>
      <dgm:spPr/>
      <dgm:t>
        <a:bodyPr/>
        <a:lstStyle/>
        <a:p>
          <a:r>
            <a:rPr lang="ru-RU" sz="3600" dirty="0" smtClean="0"/>
            <a:t>Гиподинамия</a:t>
          </a:r>
        </a:p>
        <a:p>
          <a:r>
            <a:rPr lang="ru-RU" sz="2000" dirty="0" smtClean="0"/>
            <a:t>(нарушение функций </a:t>
          </a:r>
          <a:r>
            <a:rPr lang="ru-RU" sz="2000" dirty="0" err="1" smtClean="0"/>
            <a:t>опорно</a:t>
          </a:r>
          <a:r>
            <a:rPr lang="ru-RU" sz="2000" dirty="0" smtClean="0"/>
            <a:t> –двигательного аппарата, кровообращения, пищеварения при ограничении двигательной активности)</a:t>
          </a:r>
          <a:endParaRPr lang="ru-RU" sz="2000" dirty="0"/>
        </a:p>
      </dgm:t>
    </dgm:pt>
    <dgm:pt modelId="{60D60400-5C56-4B5E-9198-172A69CE88F2}" type="parTrans" cxnId="{B45E6479-05AA-45CA-AE46-89B26DE31196}">
      <dgm:prSet/>
      <dgm:spPr/>
      <dgm:t>
        <a:bodyPr/>
        <a:lstStyle/>
        <a:p>
          <a:endParaRPr lang="ru-RU"/>
        </a:p>
      </dgm:t>
    </dgm:pt>
    <dgm:pt modelId="{90078F9A-1A7D-469B-A5E8-D4AF4287508B}" type="sibTrans" cxnId="{B45E6479-05AA-45CA-AE46-89B26DE31196}">
      <dgm:prSet/>
      <dgm:spPr/>
      <dgm:t>
        <a:bodyPr/>
        <a:lstStyle/>
        <a:p>
          <a:endParaRPr lang="ru-RU"/>
        </a:p>
      </dgm:t>
    </dgm:pt>
    <dgm:pt modelId="{7BF27944-7FA1-40EB-A6FC-6EADD1C97750}">
      <dgm:prSet phldrT="[Текст]" custT="1">
        <dgm:style>
          <a:lnRef idx="1">
            <a:schemeClr val="accent4"/>
          </a:lnRef>
          <a:fillRef idx="3">
            <a:schemeClr val="accent4"/>
          </a:fillRef>
          <a:effectRef idx="2">
            <a:schemeClr val="accent4"/>
          </a:effectRef>
          <a:fontRef idx="minor">
            <a:schemeClr val="lt1"/>
          </a:fontRef>
        </dgm:style>
      </dgm:prSet>
      <dgm:spPr/>
      <dgm:t>
        <a:bodyPr/>
        <a:lstStyle/>
        <a:p>
          <a:r>
            <a:rPr lang="ru-RU" sz="4000" dirty="0" smtClean="0"/>
            <a:t>Стрессы</a:t>
          </a:r>
          <a:endParaRPr lang="ru-RU" sz="4000" dirty="0"/>
        </a:p>
      </dgm:t>
    </dgm:pt>
    <dgm:pt modelId="{CF765C6C-DF39-485F-9637-94700CAC7C41}" type="parTrans" cxnId="{BFC3C391-9EC3-435C-AD0B-23300859AC58}">
      <dgm:prSet/>
      <dgm:spPr/>
      <dgm:t>
        <a:bodyPr/>
        <a:lstStyle/>
        <a:p>
          <a:endParaRPr lang="ru-RU"/>
        </a:p>
      </dgm:t>
    </dgm:pt>
    <dgm:pt modelId="{2C703EED-9E6A-4207-B723-ED83C3C63E44}" type="sibTrans" cxnId="{BFC3C391-9EC3-435C-AD0B-23300859AC58}">
      <dgm:prSet/>
      <dgm:spPr/>
      <dgm:t>
        <a:bodyPr/>
        <a:lstStyle/>
        <a:p>
          <a:endParaRPr lang="ru-RU"/>
        </a:p>
      </dgm:t>
    </dgm:pt>
    <dgm:pt modelId="{0C520A56-CB69-4172-9166-2D9C0D3B9404}">
      <dgm:prSet phldrT="[Текст]" custT="1">
        <dgm:style>
          <a:lnRef idx="1">
            <a:schemeClr val="accent3"/>
          </a:lnRef>
          <a:fillRef idx="3">
            <a:schemeClr val="accent3"/>
          </a:fillRef>
          <a:effectRef idx="2">
            <a:schemeClr val="accent3"/>
          </a:effectRef>
          <a:fontRef idx="minor">
            <a:schemeClr val="lt1"/>
          </a:fontRef>
        </dgm:style>
      </dgm:prSet>
      <dgm:spPr/>
      <dgm:t>
        <a:bodyPr/>
        <a:lstStyle/>
        <a:p>
          <a:r>
            <a:rPr lang="ru-RU" sz="2800" dirty="0" smtClean="0"/>
            <a:t>«</a:t>
          </a:r>
          <a:r>
            <a:rPr lang="ru-RU" sz="2800" dirty="0" err="1" smtClean="0"/>
            <a:t>Заорганизован-ность</a:t>
          </a:r>
          <a:r>
            <a:rPr lang="ru-RU" sz="2800" dirty="0" smtClean="0"/>
            <a:t> </a:t>
          </a:r>
          <a:r>
            <a:rPr lang="ru-RU" sz="2800" dirty="0" err="1" smtClean="0"/>
            <a:t>воспитательно</a:t>
          </a:r>
          <a:r>
            <a:rPr lang="ru-RU" sz="2800" dirty="0" smtClean="0"/>
            <a:t> – </a:t>
          </a:r>
          <a:r>
            <a:rPr lang="ru-RU" sz="2800" dirty="0" err="1" smtClean="0"/>
            <a:t>образователь-ного</a:t>
          </a:r>
          <a:r>
            <a:rPr lang="ru-RU" sz="2800" dirty="0" smtClean="0"/>
            <a:t> процесса»</a:t>
          </a:r>
          <a:endParaRPr lang="ru-RU" sz="2800" dirty="0"/>
        </a:p>
      </dgm:t>
    </dgm:pt>
    <dgm:pt modelId="{16E3EA63-B397-4737-9332-42C91E3043E5}" type="parTrans" cxnId="{DDF70196-B0C9-4D4C-9605-731ED38C9DBC}">
      <dgm:prSet/>
      <dgm:spPr/>
      <dgm:t>
        <a:bodyPr/>
        <a:lstStyle/>
        <a:p>
          <a:endParaRPr lang="ru-RU"/>
        </a:p>
      </dgm:t>
    </dgm:pt>
    <dgm:pt modelId="{7D53B7E6-75E2-4AA3-87C3-D0E3B4D4A2A7}" type="sibTrans" cxnId="{DDF70196-B0C9-4D4C-9605-731ED38C9DBC}">
      <dgm:prSet/>
      <dgm:spPr/>
      <dgm:t>
        <a:bodyPr/>
        <a:lstStyle/>
        <a:p>
          <a:endParaRPr lang="ru-RU"/>
        </a:p>
      </dgm:t>
    </dgm:pt>
    <dgm:pt modelId="{F721A729-FCB5-4683-922E-AB691457CF7E}" type="pres">
      <dgm:prSet presAssocID="{5828B778-18B5-4D0D-B5A1-A67087558F25}" presName="composite" presStyleCnt="0">
        <dgm:presLayoutVars>
          <dgm:chMax val="1"/>
          <dgm:dir/>
          <dgm:resizeHandles val="exact"/>
        </dgm:presLayoutVars>
      </dgm:prSet>
      <dgm:spPr/>
      <dgm:t>
        <a:bodyPr/>
        <a:lstStyle/>
        <a:p>
          <a:endParaRPr lang="ru-RU"/>
        </a:p>
      </dgm:t>
    </dgm:pt>
    <dgm:pt modelId="{3133FA18-356A-47FC-9998-296FC70AE084}" type="pres">
      <dgm:prSet presAssocID="{1BD442A3-2794-49AA-8238-EE53DB71C907}" presName="roof" presStyleLbl="dkBgShp" presStyleIdx="0" presStyleCnt="2" custScaleY="142277" custLinFactNeighborX="521" custLinFactNeighborY="3831"/>
      <dgm:spPr/>
      <dgm:t>
        <a:bodyPr/>
        <a:lstStyle/>
        <a:p>
          <a:endParaRPr lang="ru-RU"/>
        </a:p>
      </dgm:t>
    </dgm:pt>
    <dgm:pt modelId="{6320375C-A46A-465C-A3A5-21445E51D113}" type="pres">
      <dgm:prSet presAssocID="{1BD442A3-2794-49AA-8238-EE53DB71C907}" presName="pillars" presStyleCnt="0"/>
      <dgm:spPr/>
    </dgm:pt>
    <dgm:pt modelId="{317BF1DC-6C09-4619-B8C6-C33367F5C29F}" type="pres">
      <dgm:prSet presAssocID="{1BD442A3-2794-49AA-8238-EE53DB71C907}" presName="pillar1" presStyleLbl="node1" presStyleIdx="0" presStyleCnt="3" custScaleY="107901" custLinFactNeighborX="-147" custLinFactNeighborY="2977">
        <dgm:presLayoutVars>
          <dgm:bulletEnabled val="1"/>
        </dgm:presLayoutVars>
      </dgm:prSet>
      <dgm:spPr/>
      <dgm:t>
        <a:bodyPr/>
        <a:lstStyle/>
        <a:p>
          <a:endParaRPr lang="ru-RU"/>
        </a:p>
      </dgm:t>
    </dgm:pt>
    <dgm:pt modelId="{114766C0-F31A-4D03-96FE-78483368CA60}" type="pres">
      <dgm:prSet presAssocID="{7BF27944-7FA1-40EB-A6FC-6EADD1C97750}" presName="pillarX" presStyleLbl="node1" presStyleIdx="1" presStyleCnt="3" custScaleY="99936" custLinFactNeighborX="772" custLinFactNeighborY="-2179">
        <dgm:presLayoutVars>
          <dgm:bulletEnabled val="1"/>
        </dgm:presLayoutVars>
      </dgm:prSet>
      <dgm:spPr/>
      <dgm:t>
        <a:bodyPr/>
        <a:lstStyle/>
        <a:p>
          <a:endParaRPr lang="ru-RU"/>
        </a:p>
      </dgm:t>
    </dgm:pt>
    <dgm:pt modelId="{C45DDA5D-9DF8-491F-B124-B1B5F80FC18A}" type="pres">
      <dgm:prSet presAssocID="{0C520A56-CB69-4172-9166-2D9C0D3B9404}" presName="pillarX" presStyleLbl="node1" presStyleIdx="2" presStyleCnt="3" custScaleY="104294">
        <dgm:presLayoutVars>
          <dgm:bulletEnabled val="1"/>
        </dgm:presLayoutVars>
      </dgm:prSet>
      <dgm:spPr/>
      <dgm:t>
        <a:bodyPr/>
        <a:lstStyle/>
        <a:p>
          <a:endParaRPr lang="ru-RU"/>
        </a:p>
      </dgm:t>
    </dgm:pt>
    <dgm:pt modelId="{C455A77C-6D2C-427F-A112-04846F6D47C6}" type="pres">
      <dgm:prSet presAssocID="{1BD442A3-2794-49AA-8238-EE53DB71C907}" presName="base" presStyleLbl="dkBgShp" presStyleIdx="1" presStyleCnt="2"/>
      <dgm:spPr/>
    </dgm:pt>
  </dgm:ptLst>
  <dgm:cxnLst>
    <dgm:cxn modelId="{C9EBDE34-921A-4689-83A0-3E731361D4D6}" type="presOf" srcId="{78503F63-91A7-41AE-BB12-C60D28D9A3C7}" destId="{317BF1DC-6C09-4619-B8C6-C33367F5C29F}" srcOrd="0" destOrd="0" presId="urn:microsoft.com/office/officeart/2005/8/layout/hList3"/>
    <dgm:cxn modelId="{BFC3C391-9EC3-435C-AD0B-23300859AC58}" srcId="{1BD442A3-2794-49AA-8238-EE53DB71C907}" destId="{7BF27944-7FA1-40EB-A6FC-6EADD1C97750}" srcOrd="1" destOrd="0" parTransId="{CF765C6C-DF39-485F-9637-94700CAC7C41}" sibTransId="{2C703EED-9E6A-4207-B723-ED83C3C63E44}"/>
    <dgm:cxn modelId="{ADF1E97E-AEB1-4E2B-9679-631FD4EE05F6}" type="presOf" srcId="{0C520A56-CB69-4172-9166-2D9C0D3B9404}" destId="{C45DDA5D-9DF8-491F-B124-B1B5F80FC18A}" srcOrd="0" destOrd="0" presId="urn:microsoft.com/office/officeart/2005/8/layout/hList3"/>
    <dgm:cxn modelId="{B45E6479-05AA-45CA-AE46-89B26DE31196}" srcId="{1BD442A3-2794-49AA-8238-EE53DB71C907}" destId="{78503F63-91A7-41AE-BB12-C60D28D9A3C7}" srcOrd="0" destOrd="0" parTransId="{60D60400-5C56-4B5E-9198-172A69CE88F2}" sibTransId="{90078F9A-1A7D-469B-A5E8-D4AF4287508B}"/>
    <dgm:cxn modelId="{18FE5D56-50DB-4778-A5FC-878D1191ED28}" type="presOf" srcId="{5828B778-18B5-4D0D-B5A1-A67087558F25}" destId="{F721A729-FCB5-4683-922E-AB691457CF7E}" srcOrd="0" destOrd="0" presId="urn:microsoft.com/office/officeart/2005/8/layout/hList3"/>
    <dgm:cxn modelId="{B5FA0FBD-476B-4981-AC93-9CE7C6B72CF3}" srcId="{5828B778-18B5-4D0D-B5A1-A67087558F25}" destId="{1BD442A3-2794-49AA-8238-EE53DB71C907}" srcOrd="0" destOrd="0" parTransId="{5F6EF9D7-3D4C-4E7A-9C28-CFAD70AB5929}" sibTransId="{EFF07324-C249-499F-B749-50EDA5ACAC90}"/>
    <dgm:cxn modelId="{B8B9ACB3-CA65-485C-8517-0965447F0634}" type="presOf" srcId="{7BF27944-7FA1-40EB-A6FC-6EADD1C97750}" destId="{114766C0-F31A-4D03-96FE-78483368CA60}" srcOrd="0" destOrd="0" presId="urn:microsoft.com/office/officeart/2005/8/layout/hList3"/>
    <dgm:cxn modelId="{5C1A2247-DF19-4A6C-877E-C1A511ED14D7}" type="presOf" srcId="{1BD442A3-2794-49AA-8238-EE53DB71C907}" destId="{3133FA18-356A-47FC-9998-296FC70AE084}" srcOrd="0" destOrd="0" presId="urn:microsoft.com/office/officeart/2005/8/layout/hList3"/>
    <dgm:cxn modelId="{DDF70196-B0C9-4D4C-9605-731ED38C9DBC}" srcId="{1BD442A3-2794-49AA-8238-EE53DB71C907}" destId="{0C520A56-CB69-4172-9166-2D9C0D3B9404}" srcOrd="2" destOrd="0" parTransId="{16E3EA63-B397-4737-9332-42C91E3043E5}" sibTransId="{7D53B7E6-75E2-4AA3-87C3-D0E3B4D4A2A7}"/>
    <dgm:cxn modelId="{47C13E86-8736-45C8-86BD-043115FC837C}" type="presParOf" srcId="{F721A729-FCB5-4683-922E-AB691457CF7E}" destId="{3133FA18-356A-47FC-9998-296FC70AE084}" srcOrd="0" destOrd="0" presId="urn:microsoft.com/office/officeart/2005/8/layout/hList3"/>
    <dgm:cxn modelId="{5670A6D3-386C-4AB7-A8F0-DE8A27E15E53}" type="presParOf" srcId="{F721A729-FCB5-4683-922E-AB691457CF7E}" destId="{6320375C-A46A-465C-A3A5-21445E51D113}" srcOrd="1" destOrd="0" presId="urn:microsoft.com/office/officeart/2005/8/layout/hList3"/>
    <dgm:cxn modelId="{4B17F4E0-4344-4F3E-B6A5-5429F76E7935}" type="presParOf" srcId="{6320375C-A46A-465C-A3A5-21445E51D113}" destId="{317BF1DC-6C09-4619-B8C6-C33367F5C29F}" srcOrd="0" destOrd="0" presId="urn:microsoft.com/office/officeart/2005/8/layout/hList3"/>
    <dgm:cxn modelId="{0B683877-924D-4E96-B779-3A6CFC2E3AF7}" type="presParOf" srcId="{6320375C-A46A-465C-A3A5-21445E51D113}" destId="{114766C0-F31A-4D03-96FE-78483368CA60}" srcOrd="1" destOrd="0" presId="urn:microsoft.com/office/officeart/2005/8/layout/hList3"/>
    <dgm:cxn modelId="{93C1A0EE-59EC-41E4-8205-8DFF8FC4DDEB}" type="presParOf" srcId="{6320375C-A46A-465C-A3A5-21445E51D113}" destId="{C45DDA5D-9DF8-491F-B124-B1B5F80FC18A}" srcOrd="2" destOrd="0" presId="urn:microsoft.com/office/officeart/2005/8/layout/hList3"/>
    <dgm:cxn modelId="{A5FC098E-8E87-44B7-842C-089197B54186}" type="presParOf" srcId="{F721A729-FCB5-4683-922E-AB691457CF7E}" destId="{C455A77C-6D2C-427F-A112-04846F6D47C6}"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133FA18-356A-47FC-9998-296FC70AE084}">
      <dsp:nvSpPr>
        <dsp:cNvPr id="0" name=""/>
        <dsp:cNvSpPr/>
      </dsp:nvSpPr>
      <dsp:spPr>
        <a:xfrm>
          <a:off x="0" y="-128094"/>
          <a:ext cx="8784975" cy="2704701"/>
        </a:xfrm>
        <a:prstGeom prst="rect">
          <a:avLst/>
        </a:prstGeom>
        <a:solidFill>
          <a:schemeClr val="accent2">
            <a:lumMod val="75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3840" tIns="243840" rIns="243840" bIns="243840" numCol="1" spcCol="1270" anchor="ctr" anchorCtr="0">
          <a:noAutofit/>
        </a:bodyPr>
        <a:lstStyle/>
        <a:p>
          <a:pPr lvl="0" algn="ctr" defTabSz="2844800">
            <a:lnSpc>
              <a:spcPct val="90000"/>
            </a:lnSpc>
            <a:spcBef>
              <a:spcPct val="0"/>
            </a:spcBef>
            <a:spcAft>
              <a:spcPct val="35000"/>
            </a:spcAft>
          </a:pPr>
          <a:r>
            <a:rPr lang="ru-RU" sz="6400" kern="1200" dirty="0" smtClean="0"/>
            <a:t>Актуальные проблемы детского здоровья </a:t>
          </a:r>
          <a:endParaRPr lang="ru-RU" sz="6400" kern="1200" dirty="0"/>
        </a:p>
      </dsp:txBody>
      <dsp:txXfrm>
        <a:off x="0" y="-128094"/>
        <a:ext cx="8784975" cy="2704701"/>
      </dsp:txXfrm>
    </dsp:sp>
    <dsp:sp modelId="{317BF1DC-6C09-4619-B8C6-C33367F5C29F}">
      <dsp:nvSpPr>
        <dsp:cNvPr id="0" name=""/>
        <dsp:cNvSpPr/>
      </dsp:nvSpPr>
      <dsp:spPr>
        <a:xfrm>
          <a:off x="0" y="2029162"/>
          <a:ext cx="2925465" cy="4307541"/>
        </a:xfrm>
        <a:prstGeom prst="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ru-RU" sz="3600" kern="1200" dirty="0" smtClean="0"/>
            <a:t>Гиподинамия</a:t>
          </a:r>
        </a:p>
        <a:p>
          <a:pPr lvl="0" algn="ctr" defTabSz="1600200">
            <a:lnSpc>
              <a:spcPct val="90000"/>
            </a:lnSpc>
            <a:spcBef>
              <a:spcPct val="0"/>
            </a:spcBef>
            <a:spcAft>
              <a:spcPct val="35000"/>
            </a:spcAft>
          </a:pPr>
          <a:r>
            <a:rPr lang="ru-RU" sz="2000" kern="1200" dirty="0" smtClean="0"/>
            <a:t>(нарушение функций </a:t>
          </a:r>
          <a:r>
            <a:rPr lang="ru-RU" sz="2000" kern="1200" dirty="0" err="1" smtClean="0"/>
            <a:t>опорно</a:t>
          </a:r>
          <a:r>
            <a:rPr lang="ru-RU" sz="2000" kern="1200" dirty="0" smtClean="0"/>
            <a:t> –двигательного аппарата, кровообращения, пищеварения при ограничении двигательной активности)</a:t>
          </a:r>
          <a:endParaRPr lang="ru-RU" sz="2000" kern="1200" dirty="0"/>
        </a:p>
      </dsp:txBody>
      <dsp:txXfrm>
        <a:off x="0" y="2029162"/>
        <a:ext cx="2925465" cy="4307541"/>
      </dsp:txXfrm>
    </dsp:sp>
    <dsp:sp modelId="{114766C0-F31A-4D03-96FE-78483368CA60}">
      <dsp:nvSpPr>
        <dsp:cNvPr id="0" name=""/>
        <dsp:cNvSpPr/>
      </dsp:nvSpPr>
      <dsp:spPr>
        <a:xfrm>
          <a:off x="2952339" y="2016222"/>
          <a:ext cx="2925465" cy="3989568"/>
        </a:xfrm>
        <a:prstGeom prst="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w="9525" cap="flat" cmpd="sng" algn="ctr">
          <a:solidFill>
            <a:schemeClr val="accent4">
              <a:shade val="95000"/>
              <a:satMod val="105000"/>
            </a:schemeClr>
          </a:solidFill>
          <a:prstDash val="solid"/>
        </a:ln>
        <a:effectLst>
          <a:outerShdw blurRad="40000" dist="23000" dir="5400000" rotWithShape="0">
            <a:srgbClr val="000000">
              <a:alpha val="3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ru-RU" sz="4000" kern="1200" dirty="0" smtClean="0"/>
            <a:t>Стрессы</a:t>
          </a:r>
          <a:endParaRPr lang="ru-RU" sz="4000" kern="1200" dirty="0"/>
        </a:p>
      </dsp:txBody>
      <dsp:txXfrm>
        <a:off x="2952339" y="2016222"/>
        <a:ext cx="2925465" cy="3989568"/>
      </dsp:txXfrm>
    </dsp:sp>
    <dsp:sp modelId="{C45DDA5D-9DF8-491F-B124-B1B5F80FC18A}">
      <dsp:nvSpPr>
        <dsp:cNvPr id="0" name=""/>
        <dsp:cNvSpPr/>
      </dsp:nvSpPr>
      <dsp:spPr>
        <a:xfrm>
          <a:off x="5855220" y="2016222"/>
          <a:ext cx="2925465" cy="4163545"/>
        </a:xfrm>
        <a:prstGeom prst="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ru-RU" sz="2800" kern="1200" dirty="0" smtClean="0"/>
            <a:t>«</a:t>
          </a:r>
          <a:r>
            <a:rPr lang="ru-RU" sz="2800" kern="1200" dirty="0" err="1" smtClean="0"/>
            <a:t>Заорганизован-ность</a:t>
          </a:r>
          <a:r>
            <a:rPr lang="ru-RU" sz="2800" kern="1200" dirty="0" smtClean="0"/>
            <a:t> </a:t>
          </a:r>
          <a:r>
            <a:rPr lang="ru-RU" sz="2800" kern="1200" dirty="0" err="1" smtClean="0"/>
            <a:t>воспитательно</a:t>
          </a:r>
          <a:r>
            <a:rPr lang="ru-RU" sz="2800" kern="1200" dirty="0" smtClean="0"/>
            <a:t> – </a:t>
          </a:r>
          <a:r>
            <a:rPr lang="ru-RU" sz="2800" kern="1200" dirty="0" err="1" smtClean="0"/>
            <a:t>образователь-ного</a:t>
          </a:r>
          <a:r>
            <a:rPr lang="ru-RU" sz="2800" kern="1200" dirty="0" smtClean="0"/>
            <a:t> процесса»</a:t>
          </a:r>
          <a:endParaRPr lang="ru-RU" sz="2800" kern="1200" dirty="0"/>
        </a:p>
      </dsp:txBody>
      <dsp:txXfrm>
        <a:off x="5855220" y="2016222"/>
        <a:ext cx="2925465" cy="4163545"/>
      </dsp:txXfrm>
    </dsp:sp>
    <dsp:sp modelId="{C455A77C-6D2C-427F-A112-04846F6D47C6}">
      <dsp:nvSpPr>
        <dsp:cNvPr id="0" name=""/>
        <dsp:cNvSpPr/>
      </dsp:nvSpPr>
      <dsp:spPr>
        <a:xfrm>
          <a:off x="0" y="6094057"/>
          <a:ext cx="8784975" cy="443569"/>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90D32EF8-B5F0-42FA-B12A-3026CAACEBFA}" type="datetimeFigureOut">
              <a:rPr lang="ru-RU"/>
              <a:pPr>
                <a:defRPr/>
              </a:pPr>
              <a:t>18.07.2012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1AABA044-CFF1-4526-9F48-BD3C45BC3C37}"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E4387AF8-5C5A-475B-AFDF-C7E45A3DCF16}" type="datetimeFigureOut">
              <a:rPr lang="ru-RU"/>
              <a:pPr>
                <a:defRPr/>
              </a:pPr>
              <a:t>18.07.2012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62F9D09-E59C-45CB-A496-64FC86B13F49}"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455E89E7-C826-418D-BACE-58701250A11E}" type="datetimeFigureOut">
              <a:rPr lang="ru-RU"/>
              <a:pPr>
                <a:defRPr/>
              </a:pPr>
              <a:t>18.07.2012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AAD2D13-10BC-4913-8FD2-3687A2A29652}"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5F4164F-0381-4A04-8CBB-BBE96823C51F}" type="datetimeFigureOut">
              <a:rPr lang="ru-RU"/>
              <a:pPr>
                <a:defRPr/>
              </a:pPr>
              <a:t>18.07.2012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6333A0C-B58A-4A96-8408-E81507A79A01}"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10"/>
          </p:nvPr>
        </p:nvSpPr>
        <p:spPr/>
        <p:txBody>
          <a:bodyPr/>
          <a:lstStyle>
            <a:lvl1pPr>
              <a:defRPr/>
            </a:lvl1pPr>
          </a:lstStyle>
          <a:p>
            <a:pPr>
              <a:defRPr/>
            </a:pPr>
            <a:fld id="{35EEEAF3-6804-430F-AFB8-0C29AF0EEEFC}" type="datetimeFigureOut">
              <a:rPr lang="ru-RU"/>
              <a:pPr>
                <a:defRPr/>
              </a:pPr>
              <a:t>18.07.2012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D71DECC-77EB-47FF-B2A5-6156F6F7F0E0}"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EBFCCE8E-7F0F-42FD-B96D-72D6E9BB6ED8}" type="datetimeFigureOut">
              <a:rPr lang="ru-RU"/>
              <a:pPr>
                <a:defRPr/>
              </a:pPr>
              <a:t>18.07.2012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A81730A-CC8B-4DA2-BE29-286DB6835C64}"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1007632A-5D35-43F8-922F-F9B219324C01}" type="datetimeFigureOut">
              <a:rPr lang="ru-RU"/>
              <a:pPr>
                <a:defRPr/>
              </a:pPr>
              <a:t>18.07.2012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6848560-5634-4300-AD58-30B1ABEFB642}"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C1537E0A-534B-4A0F-AC72-E9A3F296A8B6}" type="datetimeFigureOut">
              <a:rPr lang="ru-RU"/>
              <a:pPr>
                <a:defRPr/>
              </a:pPr>
              <a:t>18.07.2012</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DA890E8E-382C-4012-8EC2-E60C7FEBA7FB}"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8A7D508E-CDD7-4F23-A047-2334026898EB}" type="datetimeFigureOut">
              <a:rPr lang="ru-RU"/>
              <a:pPr>
                <a:defRPr/>
              </a:pPr>
              <a:t>18.07.2012</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9D75B4FB-37ED-4DA5-8D49-3D1B1CD977C0}"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97657CC5-281A-41B4-8B0A-8250B21F2476}" type="datetimeFigureOut">
              <a:rPr lang="ru-RU"/>
              <a:pPr>
                <a:defRPr/>
              </a:pPr>
              <a:t>18.07.2012</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2AE88C2F-8934-4A8A-8917-3EE404F3A5B7}"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B95D2820-5847-49B0-8275-0666F03DABD2}" type="datetimeFigureOut">
              <a:rPr lang="ru-RU"/>
              <a:pPr>
                <a:defRPr/>
              </a:pPr>
              <a:t>18.07.2012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962B7BA3-9ED2-4179-8E91-24200B8888F7}"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34C05867-1BD4-47AB-B311-8A620C72D894}" type="datetimeFigureOut">
              <a:rPr lang="ru-RU"/>
              <a:pPr>
                <a:defRPr/>
              </a:pPr>
              <a:t>18.07.2012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E259C7C2-3200-4B6F-A82F-5EAC630703E5}"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6686DC2D-42A5-47AE-AB64-72C951FBB206}" type="datetimeFigureOut">
              <a:rPr lang="ru-RU"/>
              <a:pPr>
                <a:defRPr/>
              </a:pPr>
              <a:t>18.07.2012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D231CB6F-E50B-47F7-8613-B4AB37274942}"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6106690"/>
          </a:xfrm>
        </p:spPr>
        <p:txBody>
          <a:bodyPr rtlCol="0">
            <a:normAutofit/>
          </a:bodyPr>
          <a:lstStyle/>
          <a:p>
            <a:pPr fontAlgn="auto">
              <a:spcAft>
                <a:spcPts val="0"/>
              </a:spcAft>
              <a:defRPr/>
            </a:pPr>
            <a:r>
              <a:rPr lang="ru-RU" b="1" dirty="0" smtClean="0">
                <a:ln>
                  <a:solidFill>
                    <a:schemeClr val="bg2">
                      <a:lumMod val="50000"/>
                    </a:schemeClr>
                  </a:solidFill>
                </a:ln>
              </a:rPr>
              <a:t>Формирование основ безопасности жизнедеятельности детей дошкольного возраста в рамках традиций программы «Радуга»</a:t>
            </a:r>
            <a:r>
              <a:rPr lang="ru-RU" b="1" i="1" dirty="0" smtClean="0">
                <a:ln>
                  <a:solidFill>
                    <a:schemeClr val="bg2">
                      <a:lumMod val="50000"/>
                    </a:schemeClr>
                  </a:solidFill>
                </a:ln>
              </a:rPr>
              <a:t> </a:t>
            </a:r>
            <a:r>
              <a:rPr lang="ru-RU" sz="3200" dirty="0" smtClean="0"/>
              <a:t>(Т.Н. </a:t>
            </a:r>
            <a:r>
              <a:rPr lang="ru-RU" sz="3200" dirty="0" err="1" smtClean="0"/>
              <a:t>Доронова</a:t>
            </a:r>
            <a:r>
              <a:rPr lang="ru-RU" sz="3200" dirty="0" smtClean="0"/>
              <a:t> и др.)</a:t>
            </a:r>
            <a:r>
              <a:rPr lang="ru-RU" dirty="0" smtClean="0"/>
              <a:t/>
            </a:r>
            <a:br>
              <a:rPr lang="ru-RU" dirty="0" smtClean="0"/>
            </a:br>
            <a:r>
              <a:rPr lang="ru-RU" sz="2000" dirty="0" smtClean="0"/>
              <a:t>Составитель: Гладких Ольга Владимировна, воспитатель  муниципального бюджетного дошкольного образовательного учреждения «Детский сад №87 «</a:t>
            </a:r>
            <a:r>
              <a:rPr lang="ru-RU" sz="2000" dirty="0" err="1" smtClean="0"/>
              <a:t>Моряночка</a:t>
            </a:r>
            <a:r>
              <a:rPr lang="ru-RU" sz="2000" dirty="0" smtClean="0"/>
              <a:t>»  комбинированного вида» г. Северодвинска, высшая квалификационная категория</a:t>
            </a:r>
            <a:endParaRPr lang="ru-RU"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2"/>
          <p:cNvSpPr>
            <a:spLocks noGrp="1"/>
          </p:cNvSpPr>
          <p:nvPr>
            <p:ph type="title"/>
          </p:nvPr>
        </p:nvSpPr>
        <p:spPr/>
        <p:txBody>
          <a:bodyPr/>
          <a:lstStyle/>
          <a:p>
            <a:r>
              <a:rPr lang="ru-RU" b="1" i="1" smtClean="0">
                <a:solidFill>
                  <a:srgbClr val="FF0000"/>
                </a:solidFill>
              </a:rPr>
              <a:t>Центры безопасности</a:t>
            </a:r>
          </a:p>
        </p:txBody>
      </p:sp>
      <p:pic>
        <p:nvPicPr>
          <p:cNvPr id="11267" name="Picture 2" descr="D:\Фото\садик\S7304525.JPG"/>
          <p:cNvPicPr>
            <a:picLocks noGrp="1" noChangeAspect="1" noChangeArrowheads="1"/>
          </p:cNvPicPr>
          <p:nvPr>
            <p:ph sz="half" idx="1"/>
          </p:nvPr>
        </p:nvPicPr>
        <p:blipFill>
          <a:blip r:embed="rId2" cstate="email"/>
          <a:srcRect/>
          <a:stretch>
            <a:fillRect/>
          </a:stretch>
        </p:blipFill>
        <p:spPr>
          <a:xfrm>
            <a:off x="323850" y="1700213"/>
            <a:ext cx="4171950" cy="4392612"/>
          </a:xfrm>
        </p:spPr>
      </p:pic>
      <p:pic>
        <p:nvPicPr>
          <p:cNvPr id="11268" name="Picture 3" descr="D:\Фото\фото для Любы\CIMG4469.JPG"/>
          <p:cNvPicPr>
            <a:picLocks noGrp="1" noChangeAspect="1" noChangeArrowheads="1"/>
          </p:cNvPicPr>
          <p:nvPr>
            <p:ph sz="half" idx="2"/>
          </p:nvPr>
        </p:nvPicPr>
        <p:blipFill>
          <a:blip r:embed="rId3" cstate="email"/>
          <a:srcRect/>
          <a:stretch>
            <a:fillRect/>
          </a:stretch>
        </p:blipFill>
        <p:spPr>
          <a:xfrm>
            <a:off x="4643438" y="1700213"/>
            <a:ext cx="4321175" cy="4392612"/>
          </a:xfrm>
        </p:spPr>
      </p:pic>
    </p:spTree>
  </p:cSld>
  <p:clrMapOvr>
    <a:masterClrMapping/>
  </p:clrMapOvr>
  <p:transition>
    <p:wheel spokes="3"/>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rtlCol="0">
            <a:normAutofit fontScale="90000"/>
          </a:bodyPr>
          <a:lstStyle/>
          <a:p>
            <a:pPr fontAlgn="auto">
              <a:spcAft>
                <a:spcPts val="0"/>
              </a:spcAft>
              <a:defRPr/>
            </a:pPr>
            <a:r>
              <a:rPr lang="ru-RU" b="1" i="1" dirty="0" smtClean="0">
                <a:solidFill>
                  <a:srgbClr val="FF0000"/>
                </a:solidFill>
              </a:rPr>
              <a:t> </a:t>
            </a:r>
            <a:r>
              <a:rPr lang="ru-RU" b="1" i="1" dirty="0" err="1" smtClean="0">
                <a:solidFill>
                  <a:srgbClr val="FF0000"/>
                </a:solidFill>
              </a:rPr>
              <a:t>Автоплощадки</a:t>
            </a:r>
            <a:r>
              <a:rPr lang="ru-RU" b="1" i="1" dirty="0" smtClean="0">
                <a:solidFill>
                  <a:srgbClr val="FF0000"/>
                </a:solidFill>
              </a:rPr>
              <a:t>  по изучению ПДД</a:t>
            </a:r>
            <a:endParaRPr lang="ru-RU" b="1" i="1" dirty="0">
              <a:solidFill>
                <a:srgbClr val="FF0000"/>
              </a:solidFill>
            </a:endParaRPr>
          </a:p>
        </p:txBody>
      </p:sp>
      <p:pic>
        <p:nvPicPr>
          <p:cNvPr id="12291" name="Picture 2" descr="C:\Users\Галина\Documents\Новая папка (2)\IMG_0403.JPG"/>
          <p:cNvPicPr>
            <a:picLocks noGrp="1" noChangeAspect="1" noChangeArrowheads="1"/>
          </p:cNvPicPr>
          <p:nvPr>
            <p:ph sz="half" idx="1"/>
          </p:nvPr>
        </p:nvPicPr>
        <p:blipFill>
          <a:blip r:embed="rId2" cstate="email"/>
          <a:srcRect/>
          <a:stretch>
            <a:fillRect/>
          </a:stretch>
        </p:blipFill>
        <p:spPr>
          <a:xfrm>
            <a:off x="179388" y="1773238"/>
            <a:ext cx="4327525" cy="4032250"/>
          </a:xfrm>
        </p:spPr>
      </p:pic>
      <p:pic>
        <p:nvPicPr>
          <p:cNvPr id="12292" name="Picture 3" descr="C:\Users\Галина\Documents\Новая папка (2)\IMG_0397.JPG"/>
          <p:cNvPicPr>
            <a:picLocks noGrp="1" noChangeAspect="1" noChangeArrowheads="1"/>
          </p:cNvPicPr>
          <p:nvPr>
            <p:ph sz="half" idx="2"/>
          </p:nvPr>
        </p:nvPicPr>
        <p:blipFill>
          <a:blip r:embed="rId3" cstate="email"/>
          <a:srcRect/>
          <a:stretch>
            <a:fillRect/>
          </a:stretch>
        </p:blipFill>
        <p:spPr>
          <a:xfrm>
            <a:off x="4648200" y="1773238"/>
            <a:ext cx="4171950" cy="4032250"/>
          </a:xfrm>
        </p:spPr>
      </p:pic>
    </p:spTree>
  </p:cSld>
  <p:clrMapOvr>
    <a:masterClrMapping/>
  </p:clrMapOvr>
  <p:transition>
    <p:wheel spokes="2"/>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ru-RU" b="1" i="1" dirty="0" smtClean="0">
                <a:solidFill>
                  <a:srgbClr val="FF0000"/>
                </a:solidFill>
              </a:rPr>
              <a:t>Выпуск    журналов </a:t>
            </a:r>
            <a:r>
              <a:rPr lang="ru-RU" sz="2800" b="1" i="1" dirty="0" smtClean="0">
                <a:solidFill>
                  <a:srgbClr val="FF0000"/>
                </a:solidFill>
              </a:rPr>
              <a:t>(участники: родители + дети + воспитатели)</a:t>
            </a:r>
            <a:endParaRPr lang="ru-RU" b="1" i="1" dirty="0">
              <a:solidFill>
                <a:srgbClr val="FF0000"/>
              </a:solidFill>
            </a:endParaRPr>
          </a:p>
        </p:txBody>
      </p:sp>
      <p:pic>
        <p:nvPicPr>
          <p:cNvPr id="13315" name="Picture 2" descr="C:\Users\Галина\Documents\Новая папка 3\S7303725.JPG"/>
          <p:cNvPicPr>
            <a:picLocks noGrp="1" noChangeAspect="1" noChangeArrowheads="1"/>
          </p:cNvPicPr>
          <p:nvPr>
            <p:ph sz="half" idx="1"/>
          </p:nvPr>
        </p:nvPicPr>
        <p:blipFill>
          <a:blip r:embed="rId2" cstate="email"/>
          <a:srcRect/>
          <a:stretch>
            <a:fillRect/>
          </a:stretch>
        </p:blipFill>
        <p:spPr>
          <a:xfrm>
            <a:off x="457200" y="1773238"/>
            <a:ext cx="4038600" cy="4248150"/>
          </a:xfrm>
        </p:spPr>
      </p:pic>
      <p:pic>
        <p:nvPicPr>
          <p:cNvPr id="13316" name="Picture 3" descr="C:\Users\Галина\Documents\Новая папка 3\S7303723.JPG"/>
          <p:cNvPicPr>
            <a:picLocks noGrp="1" noChangeAspect="1" noChangeArrowheads="1"/>
          </p:cNvPicPr>
          <p:nvPr>
            <p:ph sz="half" idx="2"/>
          </p:nvPr>
        </p:nvPicPr>
        <p:blipFill>
          <a:blip r:embed="rId3" cstate="email"/>
          <a:srcRect/>
          <a:stretch>
            <a:fillRect/>
          </a:stretch>
        </p:blipFill>
        <p:spPr>
          <a:xfrm>
            <a:off x="4648200" y="1916113"/>
            <a:ext cx="4038600" cy="3960812"/>
          </a:xfrm>
        </p:spPr>
      </p:pic>
    </p:spTree>
  </p:cSld>
  <p:clrMapOvr>
    <a:masterClrMapping/>
  </p:clrMapOvr>
  <p:transition>
    <p:whee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Заголовок 10"/>
          <p:cNvSpPr>
            <a:spLocks noGrp="1"/>
          </p:cNvSpPr>
          <p:nvPr>
            <p:ph type="title"/>
          </p:nvPr>
        </p:nvSpPr>
        <p:spPr>
          <a:xfrm>
            <a:off x="457200" y="274638"/>
            <a:ext cx="8229600" cy="201612"/>
          </a:xfrm>
        </p:spPr>
        <p:txBody>
          <a:bodyPr rtlCol="0">
            <a:normAutofit fontScale="90000"/>
          </a:bodyPr>
          <a:lstStyle/>
          <a:p>
            <a:pPr fontAlgn="auto">
              <a:spcAft>
                <a:spcPts val="0"/>
              </a:spcAft>
              <a:defRPr/>
            </a:pPr>
            <a:endParaRPr lang="ru-RU" dirty="0"/>
          </a:p>
        </p:txBody>
      </p:sp>
      <p:pic>
        <p:nvPicPr>
          <p:cNvPr id="14339" name="Picture 3" descr="C:\Users\Галина\Documents\Новая папка 3\S7303718.jpg"/>
          <p:cNvPicPr>
            <a:picLocks noGrp="1" noChangeAspect="1" noChangeArrowheads="1"/>
          </p:cNvPicPr>
          <p:nvPr>
            <p:ph sz="half" idx="4294967295"/>
          </p:nvPr>
        </p:nvPicPr>
        <p:blipFill>
          <a:blip r:embed="rId2" cstate="email"/>
          <a:srcRect/>
          <a:stretch>
            <a:fillRect/>
          </a:stretch>
        </p:blipFill>
        <p:spPr>
          <a:xfrm>
            <a:off x="395288" y="0"/>
            <a:ext cx="8280400" cy="6524625"/>
          </a:xfrm>
        </p:spPr>
      </p:pic>
    </p:spTree>
  </p:cSld>
  <p:clrMapOvr>
    <a:masterClrMapping/>
  </p:clrMapOvr>
  <p:transition>
    <p:strips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Заголовок 4"/>
          <p:cNvSpPr>
            <a:spLocks noGrp="1"/>
          </p:cNvSpPr>
          <p:nvPr>
            <p:ph type="title"/>
          </p:nvPr>
        </p:nvSpPr>
        <p:spPr/>
        <p:txBody>
          <a:bodyPr/>
          <a:lstStyle/>
          <a:p>
            <a:r>
              <a:rPr lang="ru-RU" smtClean="0"/>
              <a:t> </a:t>
            </a:r>
          </a:p>
        </p:txBody>
      </p:sp>
      <p:sp>
        <p:nvSpPr>
          <p:cNvPr id="6" name="Содержимое 5"/>
          <p:cNvSpPr>
            <a:spLocks noGrp="1"/>
          </p:cNvSpPr>
          <p:nvPr>
            <p:ph idx="4294967295"/>
          </p:nvPr>
        </p:nvSpPr>
        <p:spPr>
          <a:xfrm>
            <a:off x="430213" y="2133600"/>
            <a:ext cx="8713787" cy="4391025"/>
          </a:xfrm>
        </p:spPr>
        <p:txBody>
          <a:bodyPr rtlCol="0">
            <a:normAutofit fontScale="25000" lnSpcReduction="20000"/>
          </a:bodyPr>
          <a:lstStyle/>
          <a:p>
            <a:pPr fontAlgn="auto">
              <a:spcAft>
                <a:spcPts val="0"/>
              </a:spcAft>
              <a:defRPr/>
            </a:pPr>
            <a:r>
              <a:rPr lang="ru-RU" sz="11200" b="1" i="1" dirty="0" smtClean="0"/>
              <a:t>Детская страничка  «Давай дружить с тобой, дорога».</a:t>
            </a:r>
            <a:endParaRPr lang="ru-RU" sz="11200" dirty="0" smtClean="0"/>
          </a:p>
          <a:p>
            <a:pPr fontAlgn="auto">
              <a:spcAft>
                <a:spcPts val="0"/>
              </a:spcAft>
              <a:defRPr/>
            </a:pPr>
            <a:r>
              <a:rPr lang="ru-RU" sz="11200" b="1" dirty="0" smtClean="0"/>
              <a:t>Мы не можем всегда быть рядом с малышом, чтобы защищать от всех возможных бед и невзгод. Но в наших силах научить его основам безопасности.</a:t>
            </a:r>
            <a:endParaRPr lang="ru-RU" sz="11200" dirty="0" smtClean="0"/>
          </a:p>
          <a:p>
            <a:pPr fontAlgn="auto">
              <a:spcAft>
                <a:spcPts val="0"/>
              </a:spcAft>
              <a:buFont typeface="Arial" pitchFamily="34" charset="0"/>
              <a:buNone/>
              <a:defRPr/>
            </a:pPr>
            <a:r>
              <a:rPr lang="ru-RU" sz="9600" dirty="0" smtClean="0"/>
              <a:t>Пьеро купил машину,                      На какой же ехать свет,</a:t>
            </a:r>
          </a:p>
          <a:p>
            <a:pPr fontAlgn="auto">
              <a:spcAft>
                <a:spcPts val="0"/>
              </a:spcAft>
              <a:buFont typeface="Arial" pitchFamily="34" charset="0"/>
              <a:buNone/>
              <a:defRPr/>
            </a:pPr>
            <a:r>
              <a:rPr lang="ru-RU" sz="9600" dirty="0" smtClean="0"/>
              <a:t>Покатать решил </a:t>
            </a:r>
            <a:r>
              <a:rPr lang="ru-RU" sz="9600" dirty="0" err="1" smtClean="0"/>
              <a:t>Мальвину</a:t>
            </a:r>
            <a:r>
              <a:rPr lang="ru-RU" sz="9600" dirty="0" smtClean="0"/>
              <a:t>.            Чтобы не наделать бед</a:t>
            </a:r>
            <a:r>
              <a:rPr lang="en-US" sz="9600" dirty="0" smtClean="0"/>
              <a:t>?</a:t>
            </a:r>
            <a:endParaRPr lang="ru-RU" sz="9600" dirty="0" smtClean="0"/>
          </a:p>
          <a:p>
            <a:pPr fontAlgn="auto">
              <a:spcAft>
                <a:spcPts val="0"/>
              </a:spcAft>
              <a:buFont typeface="Arial" pitchFamily="34" charset="0"/>
              <a:buNone/>
              <a:defRPr/>
            </a:pPr>
            <a:r>
              <a:rPr lang="ru-RU" sz="9600" dirty="0" smtClean="0"/>
              <a:t>Ехали они, ехали –                             Красный – ясно путь опасный                                                                                                </a:t>
            </a:r>
          </a:p>
          <a:p>
            <a:pPr fontAlgn="auto">
              <a:spcAft>
                <a:spcPts val="0"/>
              </a:spcAft>
              <a:buFont typeface="Arial" pitchFamily="34" charset="0"/>
              <a:buNone/>
              <a:defRPr/>
            </a:pPr>
            <a:r>
              <a:rPr lang="ru-RU" sz="9600" dirty="0" smtClean="0"/>
              <a:t>К светофору приехали.                      Желтый – то же, что и красный.</a:t>
            </a:r>
          </a:p>
          <a:p>
            <a:pPr fontAlgn="auto">
              <a:spcAft>
                <a:spcPts val="0"/>
              </a:spcAft>
              <a:buFont typeface="Arial" pitchFamily="34" charset="0"/>
              <a:buNone/>
              <a:defRPr/>
            </a:pPr>
            <a:r>
              <a:rPr lang="ru-RU" sz="9600" dirty="0" smtClean="0"/>
              <a:t>Замигал тут светофор –                     А зеленый впереди – проходи.</a:t>
            </a:r>
          </a:p>
          <a:p>
            <a:pPr fontAlgn="auto">
              <a:spcAft>
                <a:spcPts val="0"/>
              </a:spcAft>
              <a:buFont typeface="Arial" pitchFamily="34" charset="0"/>
              <a:buNone/>
              <a:defRPr/>
            </a:pPr>
            <a:r>
              <a:rPr lang="ru-RU" sz="9600" dirty="0" smtClean="0"/>
              <a:t>И вступили они в спор:   </a:t>
            </a:r>
          </a:p>
          <a:p>
            <a:pPr fontAlgn="auto">
              <a:spcAft>
                <a:spcPts val="0"/>
              </a:spcAft>
              <a:buFont typeface="Arial" pitchFamily="34" charset="0"/>
              <a:buNone/>
              <a:defRPr/>
            </a:pPr>
            <a:r>
              <a:rPr lang="ru-RU" sz="9600" dirty="0" smtClean="0"/>
              <a:t>                                               </a:t>
            </a:r>
            <a:r>
              <a:rPr lang="ru-RU" sz="7400" dirty="0" smtClean="0"/>
              <a:t>                                                                                                          </a:t>
            </a:r>
            <a:endParaRPr lang="ru-RU" dirty="0"/>
          </a:p>
        </p:txBody>
      </p:sp>
      <p:sp>
        <p:nvSpPr>
          <p:cNvPr id="8" name="Горизонтальный свиток 7"/>
          <p:cNvSpPr/>
          <p:nvPr/>
        </p:nvSpPr>
        <p:spPr>
          <a:xfrm>
            <a:off x="395536" y="0"/>
            <a:ext cx="8424936" cy="2204864"/>
          </a:xfrm>
          <a:prstGeom prst="horizontalScroll">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Из газеты «МАШЕНЬКА» для детей и родителей</a:t>
            </a:r>
            <a:endPar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p:wipe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188913"/>
            <a:ext cx="8229600" cy="6335712"/>
          </a:xfrm>
        </p:spPr>
        <p:txBody>
          <a:bodyPr rtlCol="0">
            <a:noAutofit/>
          </a:bodyPr>
          <a:lstStyle/>
          <a:p>
            <a:pPr fontAlgn="auto">
              <a:spcAft>
                <a:spcPts val="0"/>
              </a:spcAft>
              <a:defRPr/>
            </a:pPr>
            <a:r>
              <a:rPr lang="ru-RU" sz="2600" b="1" i="1" dirty="0" smtClean="0">
                <a:solidFill>
                  <a:schemeClr val="accent2">
                    <a:lumMod val="75000"/>
                  </a:schemeClr>
                </a:solidFill>
              </a:rPr>
              <a:t>Вопросы для маленьких умников</a:t>
            </a:r>
            <a:r>
              <a:rPr lang="ru-RU" sz="2600" dirty="0" smtClean="0">
                <a:solidFill>
                  <a:schemeClr val="accent2">
                    <a:lumMod val="75000"/>
                  </a:schemeClr>
                </a:solidFill>
              </a:rPr>
              <a:t/>
            </a:r>
            <a:br>
              <a:rPr lang="ru-RU" sz="2600" dirty="0" smtClean="0">
                <a:solidFill>
                  <a:schemeClr val="accent2">
                    <a:lumMod val="75000"/>
                  </a:schemeClr>
                </a:solidFill>
              </a:rPr>
            </a:br>
            <a:r>
              <a:rPr lang="ru-RU" sz="2600" b="1" dirty="0" smtClean="0">
                <a:solidFill>
                  <a:schemeClr val="accent2">
                    <a:lumMod val="75000"/>
                  </a:schemeClr>
                </a:solidFill>
              </a:rPr>
              <a:t>ВЕСЕЛОЕ АВТОМУЛЬТИ</a:t>
            </a:r>
            <a:r>
              <a:rPr lang="ru-RU" sz="2600" dirty="0" smtClean="0"/>
              <a:t/>
            </a:r>
            <a:br>
              <a:rPr lang="ru-RU" sz="2600" dirty="0" smtClean="0"/>
            </a:br>
            <a:r>
              <a:rPr lang="ru-RU" sz="2600" i="1" dirty="0" smtClean="0">
                <a:solidFill>
                  <a:srgbClr val="002060"/>
                </a:solidFill>
              </a:rPr>
              <a:t>Назовите виды «транспорта», на которых путешествовали сказочные герои</a:t>
            </a:r>
            <a:r>
              <a:rPr lang="ru-RU" sz="2600" i="1" dirty="0" smtClean="0"/>
              <a:t>.</a:t>
            </a:r>
            <a:r>
              <a:rPr lang="ru-RU" sz="2600" dirty="0" smtClean="0"/>
              <a:t/>
            </a:r>
            <a:br>
              <a:rPr lang="ru-RU" sz="2600" dirty="0" smtClean="0"/>
            </a:br>
            <a:r>
              <a:rPr lang="ru-RU" sz="2600" dirty="0" smtClean="0"/>
              <a:t>1.     На чем ехал Емеля к царю во дворец? (Печка). </a:t>
            </a:r>
            <a:br>
              <a:rPr lang="ru-RU" sz="2600" dirty="0" smtClean="0"/>
            </a:br>
            <a:r>
              <a:rPr lang="ru-RU" sz="2600" dirty="0" smtClean="0"/>
              <a:t>2.     Любимый вид транспорта кота Леопольда? (Велосипед). </a:t>
            </a:r>
            <a:br>
              <a:rPr lang="ru-RU" sz="2600" dirty="0" smtClean="0"/>
            </a:br>
            <a:r>
              <a:rPr lang="ru-RU" sz="2600" dirty="0" smtClean="0"/>
              <a:t>3.     Чем смазывал моторчик </a:t>
            </a:r>
            <a:r>
              <a:rPr lang="ru-RU" sz="2600" dirty="0" err="1" smtClean="0"/>
              <a:t>Карлсон</a:t>
            </a:r>
            <a:r>
              <a:rPr lang="ru-RU" sz="2600" dirty="0" smtClean="0"/>
              <a:t>? (Вареньем). </a:t>
            </a:r>
            <a:br>
              <a:rPr lang="ru-RU" sz="2600" dirty="0" smtClean="0"/>
            </a:br>
            <a:r>
              <a:rPr lang="ru-RU" sz="2600" dirty="0" smtClean="0"/>
              <a:t>4.     Какой подарок сделали родители дяди Федора почтальону Печкину? (Велосипед).        </a:t>
            </a:r>
            <a:br>
              <a:rPr lang="ru-RU" sz="2600" dirty="0" smtClean="0"/>
            </a:br>
            <a:r>
              <a:rPr lang="ru-RU" sz="2600" dirty="0" smtClean="0"/>
              <a:t>5.     Во что превратила добрая фея тыкву для Золушки? (Карету). </a:t>
            </a:r>
            <a:br>
              <a:rPr lang="ru-RU" sz="2600" dirty="0" smtClean="0"/>
            </a:br>
            <a:r>
              <a:rPr lang="ru-RU" sz="2600" dirty="0" smtClean="0"/>
              <a:t>6.     На чем летал </a:t>
            </a:r>
            <a:r>
              <a:rPr lang="ru-RU" sz="2600" dirty="0" err="1" smtClean="0"/>
              <a:t>Алладин</a:t>
            </a:r>
            <a:r>
              <a:rPr lang="ru-RU" sz="2600" dirty="0" smtClean="0"/>
              <a:t>? (Ковер-самолет). </a:t>
            </a:r>
            <a:br>
              <a:rPr lang="ru-RU" sz="2600" dirty="0" smtClean="0"/>
            </a:br>
            <a:r>
              <a:rPr lang="ru-RU" sz="2600" dirty="0" smtClean="0"/>
              <a:t>7.     На чем катался Кай из сказки «Снежная королева»? (Санки). </a:t>
            </a:r>
            <a:br>
              <a:rPr lang="ru-RU" sz="2600" dirty="0" smtClean="0"/>
            </a:br>
            <a:r>
              <a:rPr lang="ru-RU" sz="2600" dirty="0" smtClean="0"/>
              <a:t>8.     Личный транспорт Бабы Яги? (Ступа).</a:t>
            </a:r>
            <a:endParaRPr lang="ru-RU" sz="2600" dirty="0"/>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2"/>
          <p:cNvSpPr>
            <a:spLocks noGrp="1"/>
          </p:cNvSpPr>
          <p:nvPr>
            <p:ph type="title"/>
          </p:nvPr>
        </p:nvSpPr>
        <p:spPr>
          <a:xfrm>
            <a:off x="457200" y="274638"/>
            <a:ext cx="8229600" cy="922337"/>
          </a:xfrm>
        </p:spPr>
        <p:txBody>
          <a:bodyPr/>
          <a:lstStyle/>
          <a:p>
            <a:r>
              <a:rPr lang="ru-RU" b="1" i="1" smtClean="0">
                <a:solidFill>
                  <a:srgbClr val="FF0000"/>
                </a:solidFill>
              </a:rPr>
              <a:t>Выставки и коллажи</a:t>
            </a:r>
          </a:p>
        </p:txBody>
      </p:sp>
      <p:pic>
        <p:nvPicPr>
          <p:cNvPr id="17411" name="Picture 2" descr="C:\Users\Галина\Documents\Новая папка 3\S7303716.JPG"/>
          <p:cNvPicPr>
            <a:picLocks noGrp="1" noChangeAspect="1" noChangeArrowheads="1"/>
          </p:cNvPicPr>
          <p:nvPr>
            <p:ph sz="half" idx="1"/>
          </p:nvPr>
        </p:nvPicPr>
        <p:blipFill>
          <a:blip r:embed="rId2" cstate="email"/>
          <a:srcRect/>
          <a:stretch>
            <a:fillRect/>
          </a:stretch>
        </p:blipFill>
        <p:spPr>
          <a:xfrm>
            <a:off x="323850" y="1412875"/>
            <a:ext cx="4171950" cy="4464050"/>
          </a:xfrm>
        </p:spPr>
      </p:pic>
      <p:pic>
        <p:nvPicPr>
          <p:cNvPr id="17412" name="Picture 3" descr="C:\Users\Галина\Documents\Новая папка 3\S7303707.JPG"/>
          <p:cNvPicPr>
            <a:picLocks noGrp="1" noChangeAspect="1" noChangeArrowheads="1"/>
          </p:cNvPicPr>
          <p:nvPr>
            <p:ph sz="half" idx="2"/>
          </p:nvPr>
        </p:nvPicPr>
        <p:blipFill>
          <a:blip r:embed="rId3" cstate="email"/>
          <a:srcRect/>
          <a:stretch>
            <a:fillRect/>
          </a:stretch>
        </p:blipFill>
        <p:spPr>
          <a:xfrm>
            <a:off x="4648200" y="1341438"/>
            <a:ext cx="4038600" cy="4608512"/>
          </a:xfrm>
        </p:spPr>
      </p:pic>
    </p:spTree>
  </p:cSld>
  <p:clrMapOvr>
    <a:masterClrMapping/>
  </p:clrMapOvr>
  <p:transition>
    <p:pull dir="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title"/>
          </p:nvPr>
        </p:nvSpPr>
        <p:spPr>
          <a:xfrm>
            <a:off x="457200" y="274638"/>
            <a:ext cx="8229600" cy="417512"/>
          </a:xfrm>
        </p:spPr>
        <p:txBody>
          <a:bodyPr rtlCol="0">
            <a:normAutofit fontScale="90000"/>
          </a:bodyPr>
          <a:lstStyle/>
          <a:p>
            <a:pPr fontAlgn="auto">
              <a:spcAft>
                <a:spcPts val="0"/>
              </a:spcAft>
              <a:defRPr/>
            </a:pPr>
            <a:r>
              <a:rPr lang="ru-RU" dirty="0" smtClean="0">
                <a:solidFill>
                  <a:srgbClr val="FF0000"/>
                </a:solidFill>
              </a:rPr>
              <a:t>Дети и дорога</a:t>
            </a:r>
            <a:endParaRPr lang="ru-RU" dirty="0">
              <a:solidFill>
                <a:srgbClr val="FF0000"/>
              </a:solidFill>
            </a:endParaRPr>
          </a:p>
        </p:txBody>
      </p:sp>
      <p:pic>
        <p:nvPicPr>
          <p:cNvPr id="18435" name="Picture 2" descr="C:\Users\Галина\Documents\Новая папка 3\S7303709.JPG"/>
          <p:cNvPicPr>
            <a:picLocks noGrp="1" noChangeAspect="1" noChangeArrowheads="1"/>
          </p:cNvPicPr>
          <p:nvPr>
            <p:ph sz="half" idx="1"/>
          </p:nvPr>
        </p:nvPicPr>
        <p:blipFill>
          <a:blip r:embed="rId2" cstate="email"/>
          <a:srcRect/>
          <a:stretch>
            <a:fillRect/>
          </a:stretch>
        </p:blipFill>
        <p:spPr>
          <a:xfrm>
            <a:off x="457200" y="908050"/>
            <a:ext cx="4038600" cy="4824413"/>
          </a:xfrm>
        </p:spPr>
      </p:pic>
      <p:pic>
        <p:nvPicPr>
          <p:cNvPr id="18436" name="Picture 3" descr="C:\Users\Галина\Documents\Новая папка 3\S7303715.jpg"/>
          <p:cNvPicPr>
            <a:picLocks noGrp="1" noChangeAspect="1" noChangeArrowheads="1"/>
          </p:cNvPicPr>
          <p:nvPr>
            <p:ph sz="half" idx="2"/>
          </p:nvPr>
        </p:nvPicPr>
        <p:blipFill>
          <a:blip r:embed="rId3" cstate="email"/>
          <a:srcRect/>
          <a:stretch>
            <a:fillRect/>
          </a:stretch>
        </p:blipFill>
        <p:spPr>
          <a:xfrm>
            <a:off x="4859338" y="1052513"/>
            <a:ext cx="4033837" cy="5073650"/>
          </a:xfrm>
        </p:spPr>
      </p:pic>
    </p:spTree>
  </p:cSld>
  <p:clrMapOvr>
    <a:masterClrMapping/>
  </p:clrMapOvr>
  <p:transition>
    <p:pull dir="l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6107112"/>
          </a:xfrm>
          <a:solidFill>
            <a:srgbClr val="FF3399"/>
          </a:solidFill>
        </p:spPr>
        <p:style>
          <a:lnRef idx="1">
            <a:schemeClr val="accent2"/>
          </a:lnRef>
          <a:fillRef idx="3">
            <a:schemeClr val="accent2"/>
          </a:fillRef>
          <a:effectRef idx="2">
            <a:schemeClr val="accent2"/>
          </a:effectRef>
          <a:fontRef idx="minor">
            <a:schemeClr val="lt1"/>
          </a:fontRef>
        </p:style>
        <p:txBody>
          <a:bodyPr rtlCol="0">
            <a:normAutofit/>
          </a:bodyPr>
          <a:lstStyle/>
          <a:p>
            <a:pPr fontAlgn="auto">
              <a:spcAft>
                <a:spcPts val="0"/>
              </a:spcAft>
              <a:defRPr/>
            </a:pPr>
            <a:r>
              <a:rPr lang="ru-RU" dirty="0" smtClean="0"/>
              <a:t>Перспективное планирование по ОБЖ для старшего дошкольного возраста, реализуемое в традициях программы «РАДУГА»</a:t>
            </a:r>
            <a:endParaRPr lang="ru-RU" dirty="0"/>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4"/>
          <p:cNvSpPr>
            <a:spLocks noGrp="1"/>
          </p:cNvSpPr>
          <p:nvPr>
            <p:ph type="title"/>
          </p:nvPr>
        </p:nvSpPr>
        <p:spPr/>
        <p:txBody>
          <a:bodyPr/>
          <a:lstStyle/>
          <a:p>
            <a:endParaRPr lang="ru-RU" smtClean="0"/>
          </a:p>
        </p:txBody>
      </p:sp>
      <p:sp>
        <p:nvSpPr>
          <p:cNvPr id="20483" name="Текст 6"/>
          <p:cNvSpPr>
            <a:spLocks noGrp="1"/>
          </p:cNvSpPr>
          <p:nvPr>
            <p:ph type="body" sz="half" idx="2"/>
          </p:nvPr>
        </p:nvSpPr>
        <p:spPr>
          <a:xfrm>
            <a:off x="179388" y="6021388"/>
            <a:ext cx="8640762" cy="647700"/>
          </a:xfrm>
        </p:spPr>
        <p:txBody>
          <a:bodyPr/>
          <a:lstStyle/>
          <a:p>
            <a:endParaRPr lang="ru-RU" smtClean="0"/>
          </a:p>
        </p:txBody>
      </p:sp>
      <p:graphicFrame>
        <p:nvGraphicFramePr>
          <p:cNvPr id="8" name="Таблица 7"/>
          <p:cNvGraphicFramePr>
            <a:graphicFrameLocks noGrp="1"/>
          </p:cNvGraphicFramePr>
          <p:nvPr/>
        </p:nvGraphicFramePr>
        <p:xfrm>
          <a:off x="179513" y="1"/>
          <a:ext cx="8964487" cy="6694866"/>
        </p:xfrm>
        <a:graphic>
          <a:graphicData uri="http://schemas.openxmlformats.org/drawingml/2006/table">
            <a:tbl>
              <a:tblPr/>
              <a:tblGrid>
                <a:gridCol w="666780"/>
                <a:gridCol w="817398"/>
                <a:gridCol w="1091308"/>
                <a:gridCol w="5238277"/>
                <a:gridCol w="1150724"/>
              </a:tblGrid>
              <a:tr h="568852">
                <a:tc>
                  <a:txBody>
                    <a:bodyPr/>
                    <a:lstStyle/>
                    <a:p>
                      <a:pPr algn="ctr">
                        <a:spcAft>
                          <a:spcPts val="0"/>
                        </a:spcAft>
                      </a:pPr>
                      <a:r>
                        <a:rPr lang="ru-RU" sz="1400" b="1" dirty="0">
                          <a:latin typeface="Times New Roman"/>
                          <a:ea typeface="Times New Roman"/>
                        </a:rPr>
                        <a:t>Раздел</a:t>
                      </a:r>
                      <a:endParaRPr lang="ru-RU" sz="1400" dirty="0">
                        <a:latin typeface="Times New Roman"/>
                        <a:ea typeface="Times New Roman"/>
                      </a:endParaRPr>
                    </a:p>
                    <a:p>
                      <a:pPr algn="ctr">
                        <a:lnSpc>
                          <a:spcPct val="150000"/>
                        </a:lnSpc>
                        <a:spcAft>
                          <a:spcPts val="0"/>
                        </a:spcAft>
                      </a:pPr>
                      <a:r>
                        <a:rPr lang="ru-RU" sz="1400" b="1" dirty="0">
                          <a:latin typeface="Times New Roman"/>
                          <a:ea typeface="Times New Roman"/>
                        </a:rPr>
                        <a:t>ОБЖ</a:t>
                      </a:r>
                      <a:endParaRPr lang="ru-RU" sz="1400" dirty="0">
                        <a:latin typeface="Times New Roman"/>
                        <a:ea typeface="Times New Roman"/>
                      </a:endParaRPr>
                    </a:p>
                  </a:txBody>
                  <a:tcPr marL="44526" marR="44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a:latin typeface="Times New Roman"/>
                          <a:ea typeface="Times New Roman"/>
                        </a:rPr>
                        <a:t>Месяц</a:t>
                      </a:r>
                      <a:endParaRPr lang="ru-RU" sz="1800" dirty="0">
                        <a:latin typeface="Times New Roman"/>
                        <a:ea typeface="Times New Roman"/>
                      </a:endParaRPr>
                    </a:p>
                    <a:p>
                      <a:pPr>
                        <a:spcAft>
                          <a:spcPts val="0"/>
                        </a:spcAft>
                      </a:pPr>
                      <a:endParaRPr lang="ru-RU" sz="1800" dirty="0">
                        <a:latin typeface="Times New Roman"/>
                        <a:ea typeface="Times New Roman"/>
                      </a:endParaRPr>
                    </a:p>
                  </a:txBody>
                  <a:tcPr marL="44526" marR="44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1800" b="1" dirty="0">
                          <a:latin typeface="Times New Roman"/>
                          <a:ea typeface="Times New Roman"/>
                        </a:rPr>
                        <a:t>    Тема</a:t>
                      </a:r>
                      <a:endParaRPr lang="ru-RU" sz="1800" dirty="0">
                        <a:latin typeface="Times New Roman"/>
                        <a:ea typeface="Times New Roman"/>
                      </a:endParaRPr>
                    </a:p>
                  </a:txBody>
                  <a:tcPr marL="44526" marR="44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2000" b="1" dirty="0">
                          <a:latin typeface="Times New Roman"/>
                          <a:ea typeface="Times New Roman"/>
                        </a:rPr>
                        <a:t>Задачи</a:t>
                      </a:r>
                      <a:endParaRPr lang="ru-RU" sz="2000" dirty="0">
                        <a:latin typeface="Times New Roman"/>
                        <a:ea typeface="Times New Roman"/>
                      </a:endParaRPr>
                    </a:p>
                  </a:txBody>
                  <a:tcPr marL="44526" marR="44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a:latin typeface="Times New Roman"/>
                          <a:ea typeface="Times New Roman"/>
                        </a:rPr>
                        <a:t>   </a:t>
                      </a:r>
                      <a:r>
                        <a:rPr lang="ru-RU" sz="1400" b="1" dirty="0">
                          <a:latin typeface="Times New Roman"/>
                          <a:ea typeface="Times New Roman"/>
                        </a:rPr>
                        <a:t>Пути</a:t>
                      </a:r>
                      <a:endParaRPr lang="ru-RU" sz="1400" dirty="0">
                        <a:latin typeface="Times New Roman"/>
                        <a:ea typeface="Times New Roman"/>
                      </a:endParaRPr>
                    </a:p>
                    <a:p>
                      <a:pPr algn="ctr">
                        <a:lnSpc>
                          <a:spcPct val="150000"/>
                        </a:lnSpc>
                        <a:spcAft>
                          <a:spcPts val="0"/>
                        </a:spcAft>
                      </a:pPr>
                      <a:r>
                        <a:rPr lang="ru-RU" sz="1400" b="1" dirty="0" smtClean="0">
                          <a:latin typeface="Times New Roman"/>
                          <a:ea typeface="Times New Roman"/>
                        </a:rPr>
                        <a:t>реализации</a:t>
                      </a:r>
                      <a:endParaRPr lang="ru-RU" sz="1400" dirty="0">
                        <a:latin typeface="Times New Roman"/>
                        <a:ea typeface="Times New Roman"/>
                      </a:endParaRPr>
                    </a:p>
                  </a:txBody>
                  <a:tcPr marL="44526" marR="44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4207">
                <a:tc>
                  <a:txBody>
                    <a:bodyPr/>
                    <a:lstStyle/>
                    <a:p>
                      <a:pPr>
                        <a:lnSpc>
                          <a:spcPct val="150000"/>
                        </a:lnSpc>
                        <a:spcAft>
                          <a:spcPts val="0"/>
                        </a:spcAft>
                      </a:pPr>
                      <a:endParaRPr lang="ru-RU" sz="800" dirty="0">
                        <a:latin typeface="Times New Roman"/>
                        <a:ea typeface="Times New Roman"/>
                      </a:endParaRPr>
                    </a:p>
                    <a:p>
                      <a:pPr algn="ctr">
                        <a:lnSpc>
                          <a:spcPct val="150000"/>
                        </a:lnSpc>
                        <a:spcAft>
                          <a:spcPts val="0"/>
                        </a:spcAft>
                      </a:pPr>
                      <a:r>
                        <a:rPr lang="en-US" sz="2000" b="1" dirty="0">
                          <a:latin typeface="Times New Roman"/>
                          <a:ea typeface="Times New Roman"/>
                        </a:rPr>
                        <a:t>ПДД</a:t>
                      </a:r>
                      <a:endParaRPr lang="ru-RU" sz="2000" dirty="0">
                        <a:latin typeface="Times New Roman"/>
                        <a:ea typeface="Times New Roman"/>
                      </a:endParaRPr>
                    </a:p>
                  </a:txBody>
                  <a:tcPr marL="44526" marR="44526"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ru-RU" sz="800" dirty="0">
                        <a:latin typeface="Times New Roman"/>
                        <a:ea typeface="Times New Roman"/>
                      </a:endParaRPr>
                    </a:p>
                    <a:p>
                      <a:pPr algn="ctr">
                        <a:lnSpc>
                          <a:spcPct val="150000"/>
                        </a:lnSpc>
                        <a:spcAft>
                          <a:spcPts val="0"/>
                        </a:spcAft>
                      </a:pPr>
                      <a:r>
                        <a:rPr lang="ru-RU" sz="2000" b="1" dirty="0">
                          <a:latin typeface="Times New Roman"/>
                          <a:ea typeface="Times New Roman"/>
                        </a:rPr>
                        <a:t>Сентябрь</a:t>
                      </a:r>
                      <a:endParaRPr lang="ru-RU" sz="2000" dirty="0">
                        <a:latin typeface="Times New Roman"/>
                        <a:ea typeface="Times New Roman"/>
                      </a:endParaRPr>
                    </a:p>
                  </a:txBody>
                  <a:tcPr marL="44526" marR="44526"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900" dirty="0">
                        <a:latin typeface="Times New Roman"/>
                        <a:ea typeface="Times New Roman"/>
                      </a:endParaRPr>
                    </a:p>
                    <a:p>
                      <a:pPr algn="ctr">
                        <a:spcAft>
                          <a:spcPts val="0"/>
                        </a:spcAft>
                      </a:pPr>
                      <a:r>
                        <a:rPr lang="ru-RU" sz="1400" dirty="0">
                          <a:latin typeface="Times New Roman"/>
                          <a:ea typeface="Times New Roman"/>
                        </a:rPr>
                        <a:t>«Прогулка по городу» или</a:t>
                      </a:r>
                    </a:p>
                    <a:p>
                      <a:pPr algn="ctr">
                        <a:spcAft>
                          <a:spcPts val="0"/>
                        </a:spcAft>
                      </a:pPr>
                      <a:r>
                        <a:rPr lang="ru-RU" sz="1400" dirty="0">
                          <a:latin typeface="Times New Roman"/>
                          <a:ea typeface="Times New Roman"/>
                        </a:rPr>
                        <a:t>«Учимся </a:t>
                      </a:r>
                      <a:r>
                        <a:rPr lang="ru-RU" sz="1400" dirty="0" smtClean="0">
                          <a:latin typeface="Times New Roman"/>
                          <a:ea typeface="Times New Roman"/>
                        </a:rPr>
                        <a:t>видеть </a:t>
                      </a:r>
                      <a:r>
                        <a:rPr lang="ru-RU" sz="1400" dirty="0">
                          <a:latin typeface="Times New Roman"/>
                          <a:ea typeface="Times New Roman"/>
                        </a:rPr>
                        <a:t>и </a:t>
                      </a:r>
                      <a:r>
                        <a:rPr lang="ru-RU" sz="1400" dirty="0" smtClean="0">
                          <a:latin typeface="Times New Roman"/>
                          <a:ea typeface="Times New Roman"/>
                        </a:rPr>
                        <a:t>слышать </a:t>
                      </a:r>
                      <a:r>
                        <a:rPr lang="ru-RU" sz="1400" dirty="0">
                          <a:latin typeface="Times New Roman"/>
                          <a:ea typeface="Times New Roman"/>
                        </a:rPr>
                        <a:t>улицу»</a:t>
                      </a:r>
                    </a:p>
                  </a:txBody>
                  <a:tcPr marL="44526" marR="44526"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900" dirty="0">
                        <a:latin typeface="Times New Roman"/>
                        <a:ea typeface="Times New Roman"/>
                      </a:endParaRPr>
                    </a:p>
                    <a:p>
                      <a:pPr>
                        <a:spcAft>
                          <a:spcPts val="0"/>
                        </a:spcAft>
                      </a:pPr>
                      <a:r>
                        <a:rPr lang="ru-RU" sz="900" dirty="0">
                          <a:latin typeface="Times New Roman"/>
                          <a:ea typeface="Times New Roman"/>
                        </a:rPr>
                        <a:t>- </a:t>
                      </a:r>
                      <a:r>
                        <a:rPr lang="ru-RU" sz="2000" dirty="0">
                          <a:latin typeface="Times New Roman"/>
                          <a:ea typeface="Times New Roman"/>
                        </a:rPr>
                        <a:t>Закреплять правила поведения детей на улице и дороге.</a:t>
                      </a:r>
                    </a:p>
                    <a:p>
                      <a:pPr>
                        <a:spcAft>
                          <a:spcPts val="0"/>
                        </a:spcAft>
                      </a:pPr>
                      <a:r>
                        <a:rPr lang="ru-RU" sz="2000" dirty="0">
                          <a:latin typeface="Times New Roman"/>
                          <a:ea typeface="Times New Roman"/>
                        </a:rPr>
                        <a:t>- Знакомить со знаками дорожного движения, «островом </a:t>
                      </a:r>
                      <a:r>
                        <a:rPr lang="ru-RU" sz="2000" dirty="0" smtClean="0">
                          <a:latin typeface="Times New Roman"/>
                          <a:ea typeface="Times New Roman"/>
                        </a:rPr>
                        <a:t>безопасности</a:t>
                      </a:r>
                      <a:r>
                        <a:rPr lang="ru-RU" sz="2000" dirty="0">
                          <a:latin typeface="Times New Roman"/>
                          <a:ea typeface="Times New Roman"/>
                        </a:rPr>
                        <a:t>», разметкой улиц.</a:t>
                      </a:r>
                    </a:p>
                    <a:p>
                      <a:pPr>
                        <a:spcAft>
                          <a:spcPts val="0"/>
                        </a:spcAft>
                      </a:pPr>
                      <a:r>
                        <a:rPr lang="ru-RU" sz="2000" dirty="0">
                          <a:latin typeface="Times New Roman"/>
                          <a:ea typeface="Times New Roman"/>
                        </a:rPr>
                        <a:t>- Продолжать знакомить с транспортом на дороге, рассказать о преимуществах спецмашин.</a:t>
                      </a:r>
                    </a:p>
                  </a:txBody>
                  <a:tcPr marL="44526" marR="44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900" dirty="0">
                        <a:latin typeface="Times New Roman"/>
                        <a:ea typeface="Times New Roman"/>
                      </a:endParaRPr>
                    </a:p>
                    <a:p>
                      <a:pPr>
                        <a:spcAft>
                          <a:spcPts val="0"/>
                        </a:spcAft>
                      </a:pPr>
                      <a:r>
                        <a:rPr lang="ru-RU" sz="1600" dirty="0">
                          <a:latin typeface="Times New Roman"/>
                          <a:ea typeface="Times New Roman"/>
                        </a:rPr>
                        <a:t>Экскурсии по городу</a:t>
                      </a:r>
                    </a:p>
                    <a:p>
                      <a:pPr>
                        <a:spcAft>
                          <a:spcPts val="0"/>
                        </a:spcAft>
                      </a:pPr>
                      <a:r>
                        <a:rPr lang="ru-RU" sz="1600" dirty="0">
                          <a:latin typeface="Times New Roman"/>
                          <a:ea typeface="Times New Roman"/>
                        </a:rPr>
                        <a:t>А знаете ли вы, что…</a:t>
                      </a:r>
                    </a:p>
                    <a:p>
                      <a:pPr>
                        <a:spcAft>
                          <a:spcPts val="0"/>
                        </a:spcAft>
                      </a:pPr>
                      <a:r>
                        <a:rPr lang="ru-RU" sz="1600" dirty="0" err="1">
                          <a:latin typeface="Times New Roman"/>
                          <a:ea typeface="Times New Roman"/>
                        </a:rPr>
                        <a:t>Интеллек-туальный</a:t>
                      </a:r>
                      <a:r>
                        <a:rPr lang="ru-RU" sz="1600" dirty="0">
                          <a:latin typeface="Times New Roman"/>
                          <a:ea typeface="Times New Roman"/>
                        </a:rPr>
                        <a:t> </a:t>
                      </a:r>
                    </a:p>
                    <a:p>
                      <a:pPr>
                        <a:spcAft>
                          <a:spcPts val="0"/>
                        </a:spcAft>
                      </a:pPr>
                      <a:r>
                        <a:rPr lang="ru-RU" sz="1600" dirty="0">
                          <a:latin typeface="Times New Roman"/>
                          <a:ea typeface="Times New Roman"/>
                        </a:rPr>
                        <a:t>Ринг</a:t>
                      </a:r>
                    </a:p>
                    <a:p>
                      <a:pPr>
                        <a:spcAft>
                          <a:spcPts val="0"/>
                        </a:spcAft>
                      </a:pPr>
                      <a:r>
                        <a:rPr lang="ru-RU" sz="1600" dirty="0">
                          <a:latin typeface="Times New Roman"/>
                          <a:ea typeface="Times New Roman"/>
                        </a:rPr>
                        <a:t>Читаем детям</a:t>
                      </a:r>
                    </a:p>
                    <a:p>
                      <a:pPr>
                        <a:spcAft>
                          <a:spcPts val="0"/>
                        </a:spcAft>
                      </a:pPr>
                      <a:r>
                        <a:rPr lang="ru-RU" sz="1600" dirty="0">
                          <a:latin typeface="Times New Roman"/>
                          <a:ea typeface="Times New Roman"/>
                        </a:rPr>
                        <a:t>А у нас в </a:t>
                      </a:r>
                      <a:r>
                        <a:rPr lang="ru-RU" sz="1600" dirty="0" smtClean="0">
                          <a:latin typeface="Times New Roman"/>
                          <a:ea typeface="Times New Roman"/>
                        </a:rPr>
                        <a:t>гостях</a:t>
                      </a:r>
                      <a:endParaRPr lang="ru-RU" sz="1600" dirty="0">
                        <a:latin typeface="Times New Roman"/>
                        <a:ea typeface="Times New Roman"/>
                      </a:endParaRPr>
                    </a:p>
                  </a:txBody>
                  <a:tcPr marL="44526" marR="44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6299">
                <a:tc>
                  <a:txBody>
                    <a:bodyPr/>
                    <a:lstStyle/>
                    <a:p>
                      <a:pPr algn="ctr">
                        <a:spcAft>
                          <a:spcPts val="0"/>
                        </a:spcAft>
                      </a:pPr>
                      <a:r>
                        <a:rPr lang="ru-RU" sz="1800" b="1" dirty="0" smtClean="0">
                          <a:latin typeface="Times New Roman"/>
                          <a:ea typeface="Times New Roman"/>
                        </a:rPr>
                        <a:t>Опасные  предметы. </a:t>
                      </a:r>
                      <a:r>
                        <a:rPr lang="ru-RU" sz="1800" b="1" dirty="0" err="1" smtClean="0">
                          <a:latin typeface="Times New Roman"/>
                          <a:ea typeface="Times New Roman"/>
                        </a:rPr>
                        <a:t>Опас</a:t>
                      </a:r>
                      <a:r>
                        <a:rPr lang="ru-RU" sz="1800" b="1" dirty="0" smtClean="0">
                          <a:latin typeface="Times New Roman"/>
                          <a:ea typeface="Times New Roman"/>
                        </a:rPr>
                        <a:t>-</a:t>
                      </a:r>
                      <a:endParaRPr lang="ru-RU" sz="1800" dirty="0">
                        <a:latin typeface="Times New Roman"/>
                        <a:ea typeface="Times New Roman"/>
                      </a:endParaRPr>
                    </a:p>
                    <a:p>
                      <a:pPr algn="ctr">
                        <a:spcAft>
                          <a:spcPts val="0"/>
                        </a:spcAft>
                      </a:pPr>
                      <a:r>
                        <a:rPr lang="ru-RU" sz="1800" b="1" dirty="0" err="1" smtClean="0">
                          <a:latin typeface="Times New Roman"/>
                          <a:ea typeface="Times New Roman"/>
                        </a:rPr>
                        <a:t>ные</a:t>
                      </a:r>
                      <a:r>
                        <a:rPr lang="ru-RU" sz="1800" b="1" dirty="0" smtClean="0">
                          <a:latin typeface="Times New Roman"/>
                          <a:ea typeface="Times New Roman"/>
                        </a:rPr>
                        <a:t>  ситуации</a:t>
                      </a:r>
                      <a:endParaRPr lang="ru-RU" sz="1800" dirty="0">
                        <a:latin typeface="Times New Roman"/>
                        <a:ea typeface="Times New Roman"/>
                      </a:endParaRPr>
                    </a:p>
                  </a:txBody>
                  <a:tcPr marL="44526" marR="44526"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ru-RU" sz="800" dirty="0">
                        <a:latin typeface="Times New Roman"/>
                        <a:ea typeface="Times New Roman"/>
                      </a:endParaRPr>
                    </a:p>
                    <a:p>
                      <a:pPr algn="ctr">
                        <a:spcAft>
                          <a:spcPts val="0"/>
                        </a:spcAft>
                      </a:pPr>
                      <a:r>
                        <a:rPr lang="ru-RU" sz="2000" b="1" dirty="0">
                          <a:latin typeface="Times New Roman"/>
                          <a:ea typeface="Times New Roman"/>
                        </a:rPr>
                        <a:t>Октябрь</a:t>
                      </a:r>
                      <a:endParaRPr lang="ru-RU" sz="2000" dirty="0">
                        <a:latin typeface="Times New Roman"/>
                        <a:ea typeface="Times New Roman"/>
                      </a:endParaRPr>
                    </a:p>
                  </a:txBody>
                  <a:tcPr marL="44526" marR="44526"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900" dirty="0">
                        <a:latin typeface="Times New Roman"/>
                        <a:ea typeface="Times New Roman"/>
                      </a:endParaRPr>
                    </a:p>
                    <a:p>
                      <a:pPr algn="ctr">
                        <a:spcAft>
                          <a:spcPts val="0"/>
                        </a:spcAft>
                      </a:pPr>
                      <a:r>
                        <a:rPr lang="ru-RU" sz="1600" dirty="0" smtClean="0">
                          <a:latin typeface="Times New Roman"/>
                          <a:ea typeface="Times New Roman"/>
                        </a:rPr>
                        <a:t> «Учим Правила</a:t>
                      </a:r>
                      <a:r>
                        <a:rPr lang="ru-RU" sz="1600" baseline="0" dirty="0" smtClean="0">
                          <a:latin typeface="Times New Roman"/>
                          <a:ea typeface="Times New Roman"/>
                        </a:rPr>
                        <a:t>    </a:t>
                      </a:r>
                      <a:r>
                        <a:rPr lang="ru-RU" sz="1600" dirty="0" smtClean="0">
                          <a:latin typeface="Times New Roman"/>
                          <a:ea typeface="Times New Roman"/>
                        </a:rPr>
                        <a:t>движения</a:t>
                      </a:r>
                      <a:endParaRPr lang="ru-RU" sz="1600" dirty="0">
                        <a:latin typeface="Times New Roman"/>
                        <a:ea typeface="Times New Roman"/>
                      </a:endParaRPr>
                    </a:p>
                    <a:p>
                      <a:pPr algn="ctr">
                        <a:spcAft>
                          <a:spcPts val="0"/>
                        </a:spcAft>
                      </a:pPr>
                      <a:r>
                        <a:rPr lang="ru-RU" sz="1600" dirty="0">
                          <a:latin typeface="Times New Roman"/>
                          <a:ea typeface="Times New Roman"/>
                        </a:rPr>
                        <a:t>как </a:t>
                      </a:r>
                      <a:r>
                        <a:rPr lang="ru-RU" sz="1600" dirty="0" smtClean="0">
                          <a:latin typeface="Times New Roman"/>
                          <a:ea typeface="Times New Roman"/>
                        </a:rPr>
                        <a:t>таблиц умножения» </a:t>
                      </a:r>
                      <a:endParaRPr lang="ru-RU" sz="1600" dirty="0">
                        <a:latin typeface="Times New Roman"/>
                        <a:ea typeface="Times New Roman"/>
                      </a:endParaRPr>
                    </a:p>
                    <a:p>
                      <a:pPr algn="ctr">
                        <a:spcAft>
                          <a:spcPts val="0"/>
                        </a:spcAft>
                      </a:pPr>
                      <a:r>
                        <a:rPr lang="ru-RU" sz="1600" dirty="0">
                          <a:latin typeface="Times New Roman"/>
                          <a:ea typeface="Times New Roman"/>
                        </a:rPr>
                        <a:t>«10 советов </a:t>
                      </a:r>
                      <a:r>
                        <a:rPr lang="ru-RU" sz="1600" dirty="0" smtClean="0">
                          <a:latin typeface="Times New Roman"/>
                          <a:ea typeface="Times New Roman"/>
                        </a:rPr>
                        <a:t>майора </a:t>
                      </a:r>
                      <a:r>
                        <a:rPr lang="ru-RU" sz="1600" dirty="0" err="1" smtClean="0">
                          <a:latin typeface="Times New Roman"/>
                          <a:ea typeface="Times New Roman"/>
                        </a:rPr>
                        <a:t>Мурова</a:t>
                      </a:r>
                      <a:r>
                        <a:rPr lang="ru-RU" sz="1600" dirty="0" smtClean="0">
                          <a:latin typeface="Times New Roman"/>
                          <a:ea typeface="Times New Roman"/>
                        </a:rPr>
                        <a:t>»</a:t>
                      </a:r>
                      <a:endParaRPr lang="ru-RU" sz="1600" dirty="0">
                        <a:latin typeface="Times New Roman"/>
                        <a:ea typeface="Times New Roman"/>
                      </a:endParaRPr>
                    </a:p>
                  </a:txBody>
                  <a:tcPr marL="44526" marR="44526"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900" dirty="0">
                        <a:latin typeface="Times New Roman"/>
                        <a:ea typeface="Times New Roman"/>
                      </a:endParaRPr>
                    </a:p>
                    <a:p>
                      <a:pPr>
                        <a:spcAft>
                          <a:spcPts val="0"/>
                        </a:spcAft>
                      </a:pPr>
                      <a:r>
                        <a:rPr lang="ru-RU" sz="2000" dirty="0">
                          <a:latin typeface="Times New Roman"/>
                          <a:ea typeface="Times New Roman"/>
                        </a:rPr>
                        <a:t>- Предупреждать  наиболее распространенные ошибки поведения на дороге («ловушки на дороге»: игры у и на дороге, </a:t>
                      </a:r>
                      <a:r>
                        <a:rPr lang="ru-RU" sz="2000" dirty="0" err="1">
                          <a:latin typeface="Times New Roman"/>
                          <a:ea typeface="Times New Roman"/>
                        </a:rPr>
                        <a:t>цепление</a:t>
                      </a:r>
                      <a:r>
                        <a:rPr lang="ru-RU" sz="2000" dirty="0">
                          <a:latin typeface="Times New Roman"/>
                          <a:ea typeface="Times New Roman"/>
                        </a:rPr>
                        <a:t> за </a:t>
                      </a:r>
                      <a:r>
                        <a:rPr lang="ru-RU" sz="2000" dirty="0" smtClean="0">
                          <a:latin typeface="Times New Roman"/>
                          <a:ea typeface="Times New Roman"/>
                        </a:rPr>
                        <a:t>машину,</a:t>
                      </a:r>
                      <a:r>
                        <a:rPr lang="ru-RU" sz="2000" baseline="0" dirty="0" smtClean="0">
                          <a:latin typeface="Times New Roman"/>
                          <a:ea typeface="Times New Roman"/>
                        </a:rPr>
                        <a:t> </a:t>
                      </a:r>
                      <a:r>
                        <a:rPr lang="ru-RU" sz="2000" dirty="0" smtClean="0">
                          <a:latin typeface="Times New Roman"/>
                          <a:ea typeface="Times New Roman"/>
                        </a:rPr>
                        <a:t>езда </a:t>
                      </a:r>
                      <a:r>
                        <a:rPr lang="ru-RU" sz="2000" dirty="0">
                          <a:latin typeface="Times New Roman"/>
                          <a:ea typeface="Times New Roman"/>
                        </a:rPr>
                        <a:t>на велосипеде по дороге и т.д.)</a:t>
                      </a:r>
                    </a:p>
                    <a:p>
                      <a:pPr>
                        <a:spcAft>
                          <a:spcPts val="0"/>
                        </a:spcAft>
                      </a:pPr>
                      <a:r>
                        <a:rPr lang="ru-RU" sz="2000" dirty="0">
                          <a:latin typeface="Times New Roman"/>
                          <a:ea typeface="Times New Roman"/>
                        </a:rPr>
                        <a:t>- Предостеречь от контактов с незнакомыми людьми (взрослые и подростки).</a:t>
                      </a:r>
                    </a:p>
                    <a:p>
                      <a:pPr>
                        <a:spcAft>
                          <a:spcPts val="0"/>
                        </a:spcAft>
                      </a:pPr>
                      <a:r>
                        <a:rPr lang="ru-RU" sz="2000" dirty="0">
                          <a:latin typeface="Times New Roman"/>
                          <a:ea typeface="Times New Roman"/>
                        </a:rPr>
                        <a:t>- Обратить внимание  на неприятности, которые случаются при таких контактах.</a:t>
                      </a:r>
                    </a:p>
                  </a:txBody>
                  <a:tcPr marL="44526" marR="44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900" dirty="0">
                        <a:latin typeface="Times New Roman"/>
                        <a:ea typeface="Times New Roman"/>
                      </a:endParaRPr>
                    </a:p>
                    <a:p>
                      <a:pPr>
                        <a:spcAft>
                          <a:spcPts val="0"/>
                        </a:spcAft>
                      </a:pPr>
                      <a:r>
                        <a:rPr lang="ru-RU" sz="1400" dirty="0">
                          <a:latin typeface="Times New Roman"/>
                          <a:ea typeface="Times New Roman"/>
                        </a:rPr>
                        <a:t>А у нас в </a:t>
                      </a:r>
                      <a:r>
                        <a:rPr lang="ru-RU" sz="1400" dirty="0" err="1">
                          <a:latin typeface="Times New Roman"/>
                          <a:ea typeface="Times New Roman"/>
                        </a:rPr>
                        <a:t>гос</a:t>
                      </a:r>
                      <a:r>
                        <a:rPr lang="ru-RU" sz="1400" dirty="0">
                          <a:latin typeface="Times New Roman"/>
                          <a:ea typeface="Times New Roman"/>
                        </a:rPr>
                        <a:t>-</a:t>
                      </a:r>
                    </a:p>
                    <a:p>
                      <a:pPr>
                        <a:spcAft>
                          <a:spcPts val="0"/>
                        </a:spcAft>
                      </a:pPr>
                      <a:r>
                        <a:rPr lang="ru-RU" sz="1400" dirty="0" err="1">
                          <a:latin typeface="Times New Roman"/>
                          <a:ea typeface="Times New Roman"/>
                        </a:rPr>
                        <a:t>тях</a:t>
                      </a:r>
                      <a:endParaRPr lang="ru-RU" sz="1400" dirty="0">
                        <a:latin typeface="Times New Roman"/>
                        <a:ea typeface="Times New Roman"/>
                      </a:endParaRPr>
                    </a:p>
                    <a:p>
                      <a:pPr>
                        <a:spcAft>
                          <a:spcPts val="0"/>
                        </a:spcAft>
                      </a:pPr>
                      <a:r>
                        <a:rPr lang="ru-RU" sz="1400" dirty="0">
                          <a:latin typeface="Times New Roman"/>
                          <a:ea typeface="Times New Roman"/>
                        </a:rPr>
                        <a:t>Интеллекту-</a:t>
                      </a:r>
                    </a:p>
                    <a:p>
                      <a:pPr>
                        <a:spcAft>
                          <a:spcPts val="0"/>
                        </a:spcAft>
                      </a:pPr>
                      <a:r>
                        <a:rPr lang="ru-RU" sz="1400" dirty="0" err="1">
                          <a:latin typeface="Times New Roman"/>
                          <a:ea typeface="Times New Roman"/>
                        </a:rPr>
                        <a:t>альный</a:t>
                      </a:r>
                      <a:r>
                        <a:rPr lang="ru-RU" sz="1400" dirty="0">
                          <a:latin typeface="Times New Roman"/>
                          <a:ea typeface="Times New Roman"/>
                        </a:rPr>
                        <a:t> ринг</a:t>
                      </a:r>
                    </a:p>
                    <a:p>
                      <a:pPr>
                        <a:spcAft>
                          <a:spcPts val="0"/>
                        </a:spcAft>
                      </a:pPr>
                      <a:r>
                        <a:rPr lang="ru-RU" sz="1400" dirty="0">
                          <a:latin typeface="Times New Roman"/>
                          <a:ea typeface="Times New Roman"/>
                        </a:rPr>
                        <a:t>Читаем </a:t>
                      </a:r>
                    </a:p>
                    <a:p>
                      <a:pPr>
                        <a:spcAft>
                          <a:spcPts val="0"/>
                        </a:spcAft>
                      </a:pPr>
                      <a:r>
                        <a:rPr lang="ru-RU" sz="1400" dirty="0">
                          <a:latin typeface="Times New Roman"/>
                          <a:ea typeface="Times New Roman"/>
                        </a:rPr>
                        <a:t>Детям</a:t>
                      </a:r>
                    </a:p>
                    <a:p>
                      <a:pPr>
                        <a:spcAft>
                          <a:spcPts val="0"/>
                        </a:spcAft>
                      </a:pPr>
                      <a:r>
                        <a:rPr lang="ru-RU" sz="1400" dirty="0">
                          <a:latin typeface="Times New Roman"/>
                          <a:ea typeface="Times New Roman"/>
                        </a:rPr>
                        <a:t>(Дядя Степа-</a:t>
                      </a:r>
                    </a:p>
                    <a:p>
                      <a:pPr>
                        <a:spcAft>
                          <a:spcPts val="0"/>
                        </a:spcAft>
                      </a:pPr>
                      <a:r>
                        <a:rPr lang="ru-RU" sz="1400" dirty="0">
                          <a:latin typeface="Times New Roman"/>
                          <a:ea typeface="Times New Roman"/>
                        </a:rPr>
                        <a:t>милиционер)</a:t>
                      </a:r>
                    </a:p>
                    <a:p>
                      <a:pPr>
                        <a:spcAft>
                          <a:spcPts val="0"/>
                        </a:spcAft>
                      </a:pPr>
                      <a:r>
                        <a:rPr lang="ru-RU" sz="1400" dirty="0">
                          <a:latin typeface="Times New Roman"/>
                          <a:ea typeface="Times New Roman"/>
                        </a:rPr>
                        <a:t>А знаете ли </a:t>
                      </a:r>
                    </a:p>
                    <a:p>
                      <a:pPr>
                        <a:spcAft>
                          <a:spcPts val="0"/>
                        </a:spcAft>
                      </a:pPr>
                      <a:r>
                        <a:rPr lang="ru-RU" sz="1400" dirty="0">
                          <a:latin typeface="Times New Roman"/>
                          <a:ea typeface="Times New Roman"/>
                        </a:rPr>
                        <a:t>вы, что…</a:t>
                      </a:r>
                    </a:p>
                  </a:txBody>
                  <a:tcPr marL="44526" marR="44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rtlCol="0">
            <a:normAutofit fontScale="90000"/>
          </a:bodyPr>
          <a:lstStyle/>
          <a:p>
            <a:pPr fontAlgn="auto">
              <a:spcAft>
                <a:spcPts val="0"/>
              </a:spcAft>
              <a:defRPr/>
            </a:pPr>
            <a:r>
              <a:rPr lang="ru-RU" dirty="0" smtClean="0"/>
              <a:t/>
            </a:r>
            <a:br>
              <a:rPr lang="ru-RU" dirty="0" smtClean="0"/>
            </a:br>
            <a:r>
              <a:rPr lang="ru-RU" dirty="0" smtClean="0"/>
              <a:t/>
            </a:r>
            <a:br>
              <a:rPr lang="ru-RU" dirty="0" smtClean="0"/>
            </a:br>
            <a:r>
              <a:rPr lang="ru-RU" dirty="0" smtClean="0"/>
              <a:t>По данным отечественных и зарубежных исследований </a:t>
            </a:r>
            <a:r>
              <a:rPr lang="ru-RU" b="1" i="1" dirty="0" smtClean="0"/>
              <a:t>здоровье </a:t>
            </a:r>
            <a:r>
              <a:rPr lang="ru-RU" dirty="0" smtClean="0"/>
              <a:t>человека зависит:</a:t>
            </a:r>
            <a:br>
              <a:rPr lang="ru-RU" dirty="0" smtClean="0"/>
            </a:br>
            <a:r>
              <a:rPr lang="ru-RU" dirty="0" smtClean="0"/>
              <a:t>- на 50% от собственного образа жизни;</a:t>
            </a:r>
            <a:br>
              <a:rPr lang="ru-RU" dirty="0" smtClean="0"/>
            </a:br>
            <a:r>
              <a:rPr lang="ru-RU" dirty="0" smtClean="0"/>
              <a:t>- на 20-25% от окружающей среды;</a:t>
            </a:r>
            <a:br>
              <a:rPr lang="ru-RU" dirty="0" smtClean="0"/>
            </a:br>
            <a:r>
              <a:rPr lang="ru-RU" dirty="0" smtClean="0"/>
              <a:t>- на 16-20% от наследственности;</a:t>
            </a:r>
            <a:br>
              <a:rPr lang="ru-RU" dirty="0" smtClean="0"/>
            </a:br>
            <a:r>
              <a:rPr lang="ru-RU" dirty="0" smtClean="0"/>
              <a:t>- на 10-15% от уровня развития здравоохранения в стране</a:t>
            </a:r>
            <a:br>
              <a:rPr lang="ru-RU" dirty="0" smtClean="0"/>
            </a:br>
            <a:r>
              <a:rPr lang="ru-RU" dirty="0" smtClean="0"/>
              <a:t/>
            </a:r>
            <a:br>
              <a:rPr lang="ru-RU" dirty="0" smtClean="0"/>
            </a:br>
            <a:endParaRPr lang="ru-RU" dirty="0"/>
          </a:p>
        </p:txBody>
      </p:sp>
      <p:sp>
        <p:nvSpPr>
          <p:cNvPr id="3" name="Прямоугольник 2"/>
          <p:cNvSpPr/>
          <p:nvPr/>
        </p:nvSpPr>
        <p:spPr>
          <a:xfrm>
            <a:off x="2699792" y="332657"/>
            <a:ext cx="4318684" cy="1323439"/>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ru-RU"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n-lt"/>
                <a:cs typeface="+mn-cs"/>
              </a:rPr>
              <a:t>Актуальность</a:t>
            </a:r>
          </a:p>
          <a:p>
            <a:pPr algn="ctr" fontAlgn="auto">
              <a:spcBef>
                <a:spcPts val="0"/>
              </a:spcBef>
              <a:spcAft>
                <a:spcPts val="0"/>
              </a:spcAft>
              <a:defRPr/>
            </a:pPr>
            <a:endParaRPr lang="ru-RU"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n-lt"/>
              <a:cs typeface="+mn-cs"/>
            </a:endParaRPr>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4"/>
          <p:cNvSpPr>
            <a:spLocks noGrp="1"/>
          </p:cNvSpPr>
          <p:nvPr>
            <p:ph type="title"/>
          </p:nvPr>
        </p:nvSpPr>
        <p:spPr/>
        <p:txBody>
          <a:bodyPr/>
          <a:lstStyle/>
          <a:p>
            <a:endParaRPr lang="ru-RU" smtClean="0"/>
          </a:p>
        </p:txBody>
      </p:sp>
      <p:graphicFrame>
        <p:nvGraphicFramePr>
          <p:cNvPr id="8" name="Рисунок 7"/>
          <p:cNvGraphicFramePr>
            <a:graphicFrameLocks noGrp="1"/>
          </p:cNvGraphicFramePr>
          <p:nvPr>
            <p:ph type="pic" idx="1"/>
          </p:nvPr>
        </p:nvGraphicFramePr>
        <p:xfrm>
          <a:off x="250825" y="332656"/>
          <a:ext cx="8713788" cy="6192688"/>
        </p:xfrm>
        <a:graphic>
          <a:graphicData uri="http://schemas.openxmlformats.org/drawingml/2006/table">
            <a:tbl>
              <a:tblPr/>
              <a:tblGrid>
                <a:gridCol w="936799"/>
                <a:gridCol w="505874"/>
                <a:gridCol w="1060788"/>
                <a:gridCol w="5091785"/>
                <a:gridCol w="1118542"/>
              </a:tblGrid>
              <a:tr h="6192688">
                <a:tc>
                  <a:txBody>
                    <a:bodyPr/>
                    <a:lstStyle/>
                    <a:p>
                      <a:pPr>
                        <a:lnSpc>
                          <a:spcPct val="150000"/>
                        </a:lnSpc>
                        <a:spcAft>
                          <a:spcPts val="0"/>
                        </a:spcAft>
                      </a:pPr>
                      <a:endParaRPr lang="ru-RU" sz="1100" dirty="0">
                        <a:latin typeface="Times New Roman"/>
                        <a:ea typeface="Times New Roman"/>
                      </a:endParaRPr>
                    </a:p>
                    <a:p>
                      <a:pPr algn="ctr">
                        <a:spcAft>
                          <a:spcPts val="0"/>
                        </a:spcAft>
                      </a:pPr>
                      <a:r>
                        <a:rPr lang="ru-RU" sz="2400" b="1" dirty="0" smtClean="0">
                          <a:latin typeface="Times New Roman"/>
                          <a:ea typeface="Times New Roman"/>
                        </a:rPr>
                        <a:t>Безопасность</a:t>
                      </a:r>
                      <a:r>
                        <a:rPr lang="ru-RU" sz="2400" b="0" baseline="0" dirty="0" smtClean="0">
                          <a:latin typeface="Times New Roman"/>
                          <a:ea typeface="Times New Roman"/>
                        </a:rPr>
                        <a:t> </a:t>
                      </a:r>
                      <a:r>
                        <a:rPr lang="ru-RU" sz="2400" b="1" dirty="0" smtClean="0">
                          <a:latin typeface="Times New Roman"/>
                          <a:ea typeface="Times New Roman"/>
                        </a:rPr>
                        <a:t>в социуме</a:t>
                      </a:r>
                      <a:endParaRPr lang="ru-RU" sz="2400" dirty="0">
                        <a:latin typeface="Times New Roman"/>
                        <a:ea typeface="Times New Roman"/>
                      </a:endParaRPr>
                    </a:p>
                  </a:txBody>
                  <a:tcPr marL="63647" marR="63647"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2000" b="1" dirty="0" smtClean="0">
                          <a:latin typeface="Times New Roman"/>
                          <a:ea typeface="Times New Roman"/>
                        </a:rPr>
                        <a:t>Ноябрь</a:t>
                      </a:r>
                      <a:endParaRPr lang="ru-RU" sz="2000" b="1" dirty="0">
                        <a:latin typeface="Times New Roman"/>
                        <a:ea typeface="Times New Roman"/>
                      </a:endParaRPr>
                    </a:p>
                    <a:p>
                      <a:pPr algn="ctr">
                        <a:lnSpc>
                          <a:spcPct val="150000"/>
                        </a:lnSpc>
                        <a:spcAft>
                          <a:spcPts val="0"/>
                        </a:spcAft>
                      </a:pPr>
                      <a:r>
                        <a:rPr lang="ru-RU" sz="2000" b="1" dirty="0">
                          <a:latin typeface="Times New Roman"/>
                          <a:ea typeface="Times New Roman"/>
                        </a:rPr>
                        <a:t>ноябрь</a:t>
                      </a:r>
                      <a:endParaRPr lang="ru-RU" sz="2000" dirty="0">
                        <a:latin typeface="Times New Roman"/>
                        <a:ea typeface="Times New Roman"/>
                      </a:endParaRPr>
                    </a:p>
                  </a:txBody>
                  <a:tcPr marL="63647" marR="63647"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2400" dirty="0">
                        <a:latin typeface="Times New Roman"/>
                        <a:ea typeface="Times New Roman"/>
                      </a:endParaRPr>
                    </a:p>
                    <a:p>
                      <a:pPr algn="ctr">
                        <a:spcAft>
                          <a:spcPts val="0"/>
                        </a:spcAft>
                      </a:pPr>
                      <a:r>
                        <a:rPr lang="ru-RU" sz="2400" dirty="0">
                          <a:latin typeface="Times New Roman"/>
                          <a:ea typeface="Times New Roman"/>
                        </a:rPr>
                        <a:t>Опасные </a:t>
                      </a:r>
                      <a:r>
                        <a:rPr lang="ru-RU" sz="2400" dirty="0" smtClean="0">
                          <a:latin typeface="Times New Roman"/>
                          <a:ea typeface="Times New Roman"/>
                        </a:rPr>
                        <a:t>люди</a:t>
                      </a:r>
                      <a:r>
                        <a:rPr lang="ru-RU" sz="2400" dirty="0">
                          <a:latin typeface="Times New Roman"/>
                          <a:ea typeface="Times New Roman"/>
                        </a:rPr>
                        <a:t>: </a:t>
                      </a:r>
                      <a:r>
                        <a:rPr lang="ru-RU" sz="2400" dirty="0" smtClean="0">
                          <a:latin typeface="Times New Roman"/>
                          <a:ea typeface="Times New Roman"/>
                        </a:rPr>
                        <a:t>кто</a:t>
                      </a:r>
                      <a:r>
                        <a:rPr lang="ru-RU" sz="2400" baseline="0" dirty="0" smtClean="0">
                          <a:latin typeface="Times New Roman"/>
                          <a:ea typeface="Times New Roman"/>
                        </a:rPr>
                        <a:t> </a:t>
                      </a:r>
                      <a:r>
                        <a:rPr lang="ru-RU" sz="2400" dirty="0" smtClean="0">
                          <a:latin typeface="Times New Roman"/>
                          <a:ea typeface="Times New Roman"/>
                        </a:rPr>
                        <a:t>они</a:t>
                      </a:r>
                      <a:r>
                        <a:rPr lang="ru-RU" sz="2400" dirty="0">
                          <a:latin typeface="Times New Roman"/>
                          <a:ea typeface="Times New Roman"/>
                        </a:rPr>
                        <a:t>?</a:t>
                      </a:r>
                    </a:p>
                  </a:txBody>
                  <a:tcPr marL="63647" marR="63647"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300" dirty="0">
                        <a:latin typeface="Times New Roman"/>
                        <a:ea typeface="Times New Roman"/>
                      </a:endParaRPr>
                    </a:p>
                    <a:p>
                      <a:pPr>
                        <a:spcAft>
                          <a:spcPts val="0"/>
                        </a:spcAft>
                      </a:pPr>
                      <a:r>
                        <a:rPr lang="ru-RU" sz="2400" dirty="0">
                          <a:latin typeface="Times New Roman"/>
                          <a:ea typeface="Times New Roman"/>
                        </a:rPr>
                        <a:t>- Довести до сведения детей, кого мы называем опасными людьми (</a:t>
                      </a:r>
                      <a:r>
                        <a:rPr lang="ru-RU" sz="2400" dirty="0" err="1" smtClean="0">
                          <a:latin typeface="Times New Roman"/>
                          <a:ea typeface="Times New Roman"/>
                        </a:rPr>
                        <a:t>психбольные</a:t>
                      </a:r>
                      <a:r>
                        <a:rPr lang="ru-RU" sz="2400" dirty="0">
                          <a:latin typeface="Times New Roman"/>
                          <a:ea typeface="Times New Roman"/>
                        </a:rPr>
                        <a:t>, насильники, убийцы, воры, наркоманы и т.д.)</a:t>
                      </a:r>
                    </a:p>
                    <a:p>
                      <a:pPr>
                        <a:spcAft>
                          <a:spcPts val="0"/>
                        </a:spcAft>
                      </a:pPr>
                      <a:r>
                        <a:rPr lang="ru-RU" sz="2400" dirty="0">
                          <a:latin typeface="Times New Roman"/>
                          <a:ea typeface="Times New Roman"/>
                        </a:rPr>
                        <a:t>- Объяснить, какую угрозу они представляют при встрече.</a:t>
                      </a:r>
                    </a:p>
                    <a:p>
                      <a:pPr>
                        <a:spcAft>
                          <a:spcPts val="0"/>
                        </a:spcAft>
                      </a:pPr>
                      <a:r>
                        <a:rPr lang="ru-RU" sz="2400" dirty="0">
                          <a:latin typeface="Times New Roman"/>
                          <a:ea typeface="Times New Roman"/>
                        </a:rPr>
                        <a:t>- Рассказать о работе сотрудников милиции.</a:t>
                      </a:r>
                    </a:p>
                  </a:txBody>
                  <a:tcPr marL="63647" marR="636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300" dirty="0">
                        <a:latin typeface="Times New Roman"/>
                        <a:ea typeface="Times New Roman"/>
                      </a:endParaRPr>
                    </a:p>
                    <a:p>
                      <a:pPr>
                        <a:spcAft>
                          <a:spcPts val="0"/>
                        </a:spcAft>
                      </a:pPr>
                      <a:r>
                        <a:rPr lang="ru-RU" sz="2000" dirty="0">
                          <a:latin typeface="Times New Roman"/>
                          <a:ea typeface="Times New Roman"/>
                        </a:rPr>
                        <a:t>У нас в гостях</a:t>
                      </a:r>
                    </a:p>
                    <a:p>
                      <a:pPr>
                        <a:spcAft>
                          <a:spcPts val="0"/>
                        </a:spcAft>
                      </a:pPr>
                      <a:r>
                        <a:rPr lang="ru-RU" sz="2000" dirty="0">
                          <a:latin typeface="Times New Roman"/>
                          <a:ea typeface="Times New Roman"/>
                        </a:rPr>
                        <a:t>А знаете ли</a:t>
                      </a:r>
                    </a:p>
                    <a:p>
                      <a:pPr>
                        <a:spcAft>
                          <a:spcPts val="0"/>
                        </a:spcAft>
                      </a:pPr>
                      <a:r>
                        <a:rPr lang="ru-RU" sz="2000" dirty="0">
                          <a:latin typeface="Times New Roman"/>
                          <a:ea typeface="Times New Roman"/>
                        </a:rPr>
                        <a:t>вы, что…</a:t>
                      </a:r>
                    </a:p>
                    <a:p>
                      <a:pPr>
                        <a:spcAft>
                          <a:spcPts val="0"/>
                        </a:spcAft>
                      </a:pPr>
                      <a:r>
                        <a:rPr lang="ru-RU" sz="2000" dirty="0">
                          <a:latin typeface="Times New Roman"/>
                          <a:ea typeface="Times New Roman"/>
                        </a:rPr>
                        <a:t>Читаем детям</a:t>
                      </a:r>
                    </a:p>
                    <a:p>
                      <a:pPr>
                        <a:spcAft>
                          <a:spcPts val="0"/>
                        </a:spcAft>
                      </a:pPr>
                      <a:r>
                        <a:rPr lang="ru-RU" sz="2000" dirty="0">
                          <a:latin typeface="Times New Roman"/>
                          <a:ea typeface="Times New Roman"/>
                        </a:rPr>
                        <a:t>(</a:t>
                      </a:r>
                      <a:r>
                        <a:rPr lang="ru-RU" sz="2000" dirty="0" err="1" smtClean="0">
                          <a:latin typeface="Times New Roman"/>
                          <a:ea typeface="Times New Roman"/>
                        </a:rPr>
                        <a:t>Ш.Пер-ро</a:t>
                      </a:r>
                      <a:endParaRPr lang="ru-RU" sz="2000" dirty="0">
                        <a:latin typeface="Times New Roman"/>
                        <a:ea typeface="Times New Roman"/>
                      </a:endParaRPr>
                    </a:p>
                    <a:p>
                      <a:pPr>
                        <a:spcAft>
                          <a:spcPts val="0"/>
                        </a:spcAft>
                      </a:pPr>
                      <a:r>
                        <a:rPr lang="ru-RU" sz="2000" dirty="0">
                          <a:latin typeface="Times New Roman"/>
                          <a:ea typeface="Times New Roman"/>
                        </a:rPr>
                        <a:t>«</a:t>
                      </a:r>
                      <a:r>
                        <a:rPr lang="ru-RU" sz="2000" dirty="0" err="1" smtClean="0">
                          <a:latin typeface="Times New Roman"/>
                          <a:ea typeface="Times New Roman"/>
                        </a:rPr>
                        <a:t>Крас-ная</a:t>
                      </a:r>
                      <a:endParaRPr lang="ru-RU" sz="2000" dirty="0">
                        <a:latin typeface="Times New Roman"/>
                        <a:ea typeface="Times New Roman"/>
                      </a:endParaRPr>
                    </a:p>
                    <a:p>
                      <a:pPr>
                        <a:spcAft>
                          <a:spcPts val="0"/>
                        </a:spcAft>
                      </a:pPr>
                      <a:r>
                        <a:rPr lang="ru-RU" sz="2000" dirty="0" err="1" smtClean="0">
                          <a:latin typeface="Times New Roman"/>
                          <a:ea typeface="Times New Roman"/>
                        </a:rPr>
                        <a:t>Шапоч-ка</a:t>
                      </a:r>
                      <a:r>
                        <a:rPr lang="ru-RU" sz="2000" dirty="0" smtClean="0">
                          <a:latin typeface="Times New Roman"/>
                          <a:ea typeface="Times New Roman"/>
                        </a:rPr>
                        <a:t>»</a:t>
                      </a:r>
                      <a:endParaRPr lang="ru-RU" sz="1100" dirty="0">
                        <a:latin typeface="Times New Roman"/>
                        <a:ea typeface="Times New Roman"/>
                      </a:endParaRPr>
                    </a:p>
                  </a:txBody>
                  <a:tcPr marL="63647" marR="636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1508" name="Текст 6"/>
          <p:cNvSpPr>
            <a:spLocks noGrp="1"/>
          </p:cNvSpPr>
          <p:nvPr>
            <p:ph type="body" sz="half" idx="2"/>
          </p:nvPr>
        </p:nvSpPr>
        <p:spPr/>
        <p:txBody>
          <a:bodyPr/>
          <a:lstStyle/>
          <a:p>
            <a:endParaRPr lang="ru-RU"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4"/>
          <p:cNvSpPr>
            <a:spLocks noGrp="1"/>
          </p:cNvSpPr>
          <p:nvPr>
            <p:ph type="title"/>
          </p:nvPr>
        </p:nvSpPr>
        <p:spPr/>
        <p:txBody>
          <a:bodyPr/>
          <a:lstStyle/>
          <a:p>
            <a:endParaRPr lang="ru-RU" smtClean="0"/>
          </a:p>
        </p:txBody>
      </p:sp>
      <p:graphicFrame>
        <p:nvGraphicFramePr>
          <p:cNvPr id="8" name="Рисунок 7"/>
          <p:cNvGraphicFramePr>
            <a:graphicFrameLocks noGrp="1"/>
          </p:cNvGraphicFramePr>
          <p:nvPr>
            <p:ph type="pic" idx="1"/>
          </p:nvPr>
        </p:nvGraphicFramePr>
        <p:xfrm>
          <a:off x="179388" y="150813"/>
          <a:ext cx="8699500" cy="6340475"/>
        </p:xfrm>
        <a:graphic>
          <a:graphicData uri="http://schemas.openxmlformats.org/drawingml/2006/table">
            <a:tbl>
              <a:tblPr/>
              <a:tblGrid>
                <a:gridCol w="673100"/>
                <a:gridCol w="838200"/>
                <a:gridCol w="1049337"/>
                <a:gridCol w="5033963"/>
                <a:gridCol w="1104900"/>
              </a:tblGrid>
              <a:tr h="6264275">
                <a:tc>
                  <a:txBody>
                    <a:bodyPr/>
                    <a:lstStyle/>
                    <a:p>
                      <a:pPr marL="0" marR="0" lvl="0" indent="0" algn="l" defTabSz="914400" rtl="0" eaLnBrk="1" fontAlgn="base" latinLnBrk="0" hangingPunct="1">
                        <a:lnSpc>
                          <a:spcPct val="150000"/>
                        </a:lnSpc>
                        <a:spcBef>
                          <a:spcPct val="0"/>
                        </a:spcBef>
                        <a:spcAft>
                          <a:spcPct val="0"/>
                        </a:spcAft>
                        <a:buClrTx/>
                        <a:buSzTx/>
                        <a:buFontTx/>
                        <a:buNone/>
                        <a:tabLst/>
                      </a:pP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chemeClr val="tx1"/>
                          </a:solidFill>
                          <a:effectLst/>
                          <a:latin typeface="Times New Roman" pitchFamily="18" charset="0"/>
                          <a:cs typeface="Times New Roman" pitchFamily="18" charset="0"/>
                        </a:rPr>
                        <a:t>Безо-</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chemeClr val="tx1"/>
                          </a:solidFill>
                          <a:effectLst/>
                          <a:latin typeface="Times New Roman" pitchFamily="18" charset="0"/>
                          <a:cs typeface="Times New Roman" pitchFamily="18" charset="0"/>
                        </a:rPr>
                        <a:t>пас-</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chemeClr val="tx1"/>
                          </a:solidFill>
                          <a:effectLst/>
                          <a:latin typeface="Times New Roman" pitchFamily="18" charset="0"/>
                          <a:cs typeface="Times New Roman" pitchFamily="18" charset="0"/>
                        </a:rPr>
                        <a:t>ность</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chemeClr val="tx1"/>
                          </a:solidFill>
                          <a:effectLst/>
                          <a:latin typeface="Times New Roman" pitchFamily="18" charset="0"/>
                          <a:cs typeface="Times New Roman" pitchFamily="18" charset="0"/>
                        </a:rPr>
                        <a:t>при по-</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chemeClr val="tx1"/>
                          </a:solidFill>
                          <a:effectLst/>
                          <a:latin typeface="Times New Roman" pitchFamily="18" charset="0"/>
                          <a:cs typeface="Times New Roman" pitchFamily="18" charset="0"/>
                        </a:rPr>
                        <a:t>жаре</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3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3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3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3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3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3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chemeClr val="tx1"/>
                          </a:solidFill>
                          <a:effectLst/>
                          <a:latin typeface="Times New Roman" pitchFamily="18" charset="0"/>
                          <a:cs typeface="Times New Roman" pitchFamily="18" charset="0"/>
                        </a:rPr>
                        <a:t>Мое</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chemeClr val="tx1"/>
                          </a:solidFill>
                          <a:effectLst/>
                          <a:latin typeface="Times New Roman" pitchFamily="18" charset="0"/>
                          <a:cs typeface="Times New Roman" pitchFamily="18" charset="0"/>
                        </a:rPr>
                        <a:t>тело,</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chemeClr val="tx1"/>
                          </a:solidFill>
                          <a:effectLst/>
                          <a:latin typeface="Times New Roman" pitchFamily="18" charset="0"/>
                          <a:cs typeface="Times New Roman" pitchFamily="18" charset="0"/>
                        </a:rPr>
                        <a:t>Мое </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chemeClr val="tx1"/>
                          </a:solidFill>
                          <a:effectLst/>
                          <a:latin typeface="Times New Roman" pitchFamily="18" charset="0"/>
                          <a:cs typeface="Times New Roman" pitchFamily="18" charset="0"/>
                        </a:rPr>
                        <a:t>здо-</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chemeClr val="tx1"/>
                          </a:solidFill>
                          <a:effectLst/>
                          <a:latin typeface="Times New Roman" pitchFamily="18" charset="0"/>
                          <a:cs typeface="Times New Roman" pitchFamily="18" charset="0"/>
                        </a:rPr>
                        <a:t>ровье</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2922" marR="6292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50000"/>
                        </a:lnSpc>
                        <a:spcBef>
                          <a:spcPct val="0"/>
                        </a:spcBef>
                        <a:spcAft>
                          <a:spcPct val="0"/>
                        </a:spcAft>
                        <a:buClrTx/>
                        <a:buSzTx/>
                        <a:buFontTx/>
                        <a:buNone/>
                        <a:tabLst/>
                      </a:pPr>
                      <a:r>
                        <a:rPr kumimoji="0" lang="ru-RU" sz="1300" b="1" i="0" u="none" strike="noStrike" cap="none" normalizeH="0" baseline="0" smtClean="0">
                          <a:ln>
                            <a:noFill/>
                          </a:ln>
                          <a:solidFill>
                            <a:schemeClr val="tx1"/>
                          </a:solidFill>
                          <a:effectLst/>
                          <a:latin typeface="Times New Roman" pitchFamily="18" charset="0"/>
                          <a:cs typeface="Times New Roman" pitchFamily="18" charset="0"/>
                        </a:rPr>
                        <a:t>Декабрь</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0" lang="ru-RU" sz="13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0" lang="ru-RU" sz="13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0" lang="ru-RU" sz="13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0" lang="ru-RU" sz="13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0" lang="ru-RU" sz="13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0" lang="ru-RU" sz="13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0" lang="ru-RU" sz="13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0" lang="ru-RU" sz="13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0" lang="ru-RU" sz="13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0" lang="ru-RU" sz="13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0" lang="ru-RU" sz="13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0" lang="ru-RU" sz="13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50000"/>
                        </a:lnSpc>
                        <a:spcBef>
                          <a:spcPct val="0"/>
                        </a:spcBef>
                        <a:spcAft>
                          <a:spcPct val="0"/>
                        </a:spcAft>
                        <a:buClrTx/>
                        <a:buSzTx/>
                        <a:buFontTx/>
                        <a:buNone/>
                        <a:tabLst/>
                      </a:pPr>
                      <a:r>
                        <a:rPr kumimoji="0" lang="ru-RU" sz="1300" b="1" i="0" u="none" strike="noStrike" cap="none" normalizeH="0" baseline="0" smtClean="0">
                          <a:ln>
                            <a:noFill/>
                          </a:ln>
                          <a:solidFill>
                            <a:schemeClr val="tx1"/>
                          </a:solidFill>
                          <a:effectLst/>
                          <a:latin typeface="Times New Roman" pitchFamily="18" charset="0"/>
                          <a:cs typeface="Times New Roman" pitchFamily="18" charset="0"/>
                        </a:rPr>
                        <a:t>Январь</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2922" marR="6292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3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«Большая </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беда от ма-</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ленькой спички»</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«Пожарный-</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профессия</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героическа»</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«Один дома»</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3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3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3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3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3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«Что такое</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вирус гриппа,</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как убере-</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чься от брон-</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хита»</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«Самые боль-</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шие опас-</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ности» или</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«Самое боль-</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шое зло»</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(курение,</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алкоголь,</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наркотики)</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2922" marR="6292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 Закреплять и уточнять знания детей о возникновении пожаре, его</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последствий</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 Показать значимость профессии пожарного.</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 Воспитывать уважительное отношение к людям этой профессии.</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 Уточнить правила поведения при пожаре.</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 Формировать навыки пользования телефоном.</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Знакомить с предметами необходимыми для тушения пожара.</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 Обобщать знания детей о профилактике и причинах простудных заболеваний.</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 Установление причинно-следственных связей</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 Поговорим с детьми о вреде курения, алкоголя, наркотиков.</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 Формировать отрицательное отношение к этим привычкам.</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 </a:t>
                      </a:r>
                    </a:p>
                  </a:txBody>
                  <a:tcPr marL="62922" marR="6292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3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Интеллект-й</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ринг</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У нас в гостях</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Читаем детям</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(«Пожар»,</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«Рассказ о неизвестном </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герое…»)</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Выставки</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рисунков на</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тему «Шалости</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с огнем»</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А знаете ли вы,</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Что…</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Интеллект-й</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ринг</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Выставка</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рисунков </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(УРВ)</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Выпуск жур-</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налов (УРВ)</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Просмотр</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Видеофиль-мов</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А знаете ли </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вы, что…</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А у нас в гос-</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тях</a:t>
                      </a: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2922" marR="6292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2545" name="Текст 6"/>
          <p:cNvSpPr>
            <a:spLocks noGrp="1"/>
          </p:cNvSpPr>
          <p:nvPr>
            <p:ph type="body" sz="half" idx="2"/>
          </p:nvPr>
        </p:nvSpPr>
        <p:spPr/>
        <p:txBody>
          <a:bodyPr/>
          <a:lstStyle/>
          <a:p>
            <a:endParaRPr lang="ru-RU"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Заголовок 4"/>
          <p:cNvSpPr>
            <a:spLocks noGrp="1"/>
          </p:cNvSpPr>
          <p:nvPr>
            <p:ph type="title"/>
          </p:nvPr>
        </p:nvSpPr>
        <p:spPr/>
        <p:txBody>
          <a:bodyPr/>
          <a:lstStyle/>
          <a:p>
            <a:endParaRPr lang="ru-RU" smtClean="0"/>
          </a:p>
        </p:txBody>
      </p:sp>
      <p:graphicFrame>
        <p:nvGraphicFramePr>
          <p:cNvPr id="8" name="Рисунок 7"/>
          <p:cNvGraphicFramePr>
            <a:graphicFrameLocks noGrp="1"/>
          </p:cNvGraphicFramePr>
          <p:nvPr>
            <p:ph type="pic" idx="1"/>
          </p:nvPr>
        </p:nvGraphicFramePr>
        <p:xfrm>
          <a:off x="0" y="188640"/>
          <a:ext cx="8964613" cy="6480720"/>
        </p:xfrm>
        <a:graphic>
          <a:graphicData uri="http://schemas.openxmlformats.org/drawingml/2006/table">
            <a:tbl>
              <a:tblPr/>
              <a:tblGrid>
                <a:gridCol w="651537"/>
                <a:gridCol w="580601"/>
                <a:gridCol w="3213061"/>
                <a:gridCol w="3754150"/>
                <a:gridCol w="765264"/>
              </a:tblGrid>
              <a:tr h="1531713">
                <a:tc rowSpan="2">
                  <a:txBody>
                    <a:bodyPr/>
                    <a:lstStyle/>
                    <a:p>
                      <a:pPr>
                        <a:lnSpc>
                          <a:spcPct val="150000"/>
                        </a:lnSpc>
                        <a:spcAft>
                          <a:spcPts val="0"/>
                        </a:spcAft>
                      </a:pPr>
                      <a:endParaRPr lang="ru-RU" sz="700" dirty="0">
                        <a:latin typeface="Times New Roman"/>
                        <a:ea typeface="Times New Roman"/>
                      </a:endParaRPr>
                    </a:p>
                    <a:p>
                      <a:pPr>
                        <a:spcAft>
                          <a:spcPts val="0"/>
                        </a:spcAft>
                      </a:pPr>
                      <a:r>
                        <a:rPr lang="ru-RU" sz="1600" b="1" dirty="0">
                          <a:latin typeface="Times New Roman"/>
                          <a:ea typeface="Times New Roman"/>
                        </a:rPr>
                        <a:t>Безо-</a:t>
                      </a:r>
                      <a:endParaRPr lang="ru-RU" sz="1600" dirty="0">
                        <a:latin typeface="Times New Roman"/>
                        <a:ea typeface="Times New Roman"/>
                      </a:endParaRPr>
                    </a:p>
                    <a:p>
                      <a:pPr>
                        <a:spcAft>
                          <a:spcPts val="0"/>
                        </a:spcAft>
                      </a:pPr>
                      <a:r>
                        <a:rPr lang="ru-RU" sz="1600" b="1" dirty="0">
                          <a:latin typeface="Times New Roman"/>
                          <a:ea typeface="Times New Roman"/>
                        </a:rPr>
                        <a:t>пас-</a:t>
                      </a:r>
                      <a:endParaRPr lang="ru-RU" sz="1600" dirty="0">
                        <a:latin typeface="Times New Roman"/>
                        <a:ea typeface="Times New Roman"/>
                      </a:endParaRPr>
                    </a:p>
                    <a:p>
                      <a:pPr>
                        <a:spcAft>
                          <a:spcPts val="0"/>
                        </a:spcAft>
                      </a:pPr>
                      <a:r>
                        <a:rPr lang="ru-RU" sz="1600" b="1" dirty="0" err="1">
                          <a:latin typeface="Times New Roman"/>
                          <a:ea typeface="Times New Roman"/>
                        </a:rPr>
                        <a:t>ность</a:t>
                      </a:r>
                      <a:r>
                        <a:rPr lang="ru-RU" sz="1600" b="1" dirty="0">
                          <a:latin typeface="Times New Roman"/>
                          <a:ea typeface="Times New Roman"/>
                        </a:rPr>
                        <a:t> </a:t>
                      </a:r>
                      <a:endParaRPr lang="ru-RU" sz="1600" dirty="0">
                        <a:latin typeface="Times New Roman"/>
                        <a:ea typeface="Times New Roman"/>
                      </a:endParaRPr>
                    </a:p>
                    <a:p>
                      <a:pPr>
                        <a:spcAft>
                          <a:spcPts val="0"/>
                        </a:spcAft>
                      </a:pPr>
                      <a:r>
                        <a:rPr lang="ru-RU" sz="1600" b="1" dirty="0">
                          <a:latin typeface="Times New Roman"/>
                          <a:ea typeface="Times New Roman"/>
                        </a:rPr>
                        <a:t>в быту</a:t>
                      </a:r>
                      <a:endParaRPr lang="ru-RU" sz="1600" dirty="0">
                        <a:latin typeface="Times New Roman"/>
                        <a:ea typeface="Times New Roman"/>
                      </a:endParaRPr>
                    </a:p>
                  </a:txBody>
                  <a:tcPr marL="42323" marR="423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50000"/>
                        </a:lnSpc>
                        <a:spcAft>
                          <a:spcPts val="0"/>
                        </a:spcAft>
                      </a:pPr>
                      <a:endParaRPr lang="ru-RU" sz="700" dirty="0">
                        <a:latin typeface="Times New Roman"/>
                        <a:ea typeface="Times New Roman"/>
                      </a:endParaRPr>
                    </a:p>
                    <a:p>
                      <a:pPr algn="ctr">
                        <a:lnSpc>
                          <a:spcPct val="150000"/>
                        </a:lnSpc>
                        <a:spcAft>
                          <a:spcPts val="0"/>
                        </a:spcAft>
                      </a:pPr>
                      <a:r>
                        <a:rPr lang="ru-RU" sz="1600" b="1" dirty="0">
                          <a:latin typeface="Times New Roman"/>
                          <a:ea typeface="Times New Roman"/>
                        </a:rPr>
                        <a:t>Февраль</a:t>
                      </a:r>
                      <a:endParaRPr lang="ru-RU" sz="1600" dirty="0">
                        <a:latin typeface="Times New Roman"/>
                        <a:ea typeface="Times New Roman"/>
                      </a:endParaRPr>
                    </a:p>
                  </a:txBody>
                  <a:tcPr marL="42323" marR="42323"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900" dirty="0">
                        <a:latin typeface="Times New Roman"/>
                        <a:ea typeface="Times New Roman"/>
                      </a:endParaRPr>
                    </a:p>
                    <a:p>
                      <a:pPr>
                        <a:spcAft>
                          <a:spcPts val="0"/>
                        </a:spcAft>
                      </a:pPr>
                      <a:r>
                        <a:rPr lang="ru-RU" sz="900" dirty="0">
                          <a:latin typeface="Times New Roman"/>
                          <a:ea typeface="Times New Roman"/>
                        </a:rPr>
                        <a:t>«</a:t>
                      </a:r>
                      <a:r>
                        <a:rPr lang="ru-RU" sz="2400" dirty="0">
                          <a:latin typeface="Times New Roman"/>
                          <a:ea typeface="Times New Roman"/>
                        </a:rPr>
                        <a:t>Плохие </a:t>
                      </a:r>
                      <a:r>
                        <a:rPr lang="ru-RU" sz="2400" dirty="0" smtClean="0">
                          <a:latin typeface="Times New Roman"/>
                          <a:ea typeface="Times New Roman"/>
                        </a:rPr>
                        <a:t>привычки хороших </a:t>
                      </a:r>
                      <a:r>
                        <a:rPr lang="ru-RU" sz="2400" dirty="0">
                          <a:latin typeface="Times New Roman"/>
                          <a:ea typeface="Times New Roman"/>
                        </a:rPr>
                        <a:t>детей»</a:t>
                      </a:r>
                    </a:p>
                  </a:txBody>
                  <a:tcPr marL="42323" marR="423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200" dirty="0">
                        <a:latin typeface="Times New Roman"/>
                        <a:ea typeface="Times New Roman"/>
                      </a:endParaRPr>
                    </a:p>
                    <a:p>
                      <a:pPr>
                        <a:spcAft>
                          <a:spcPts val="0"/>
                        </a:spcAft>
                      </a:pPr>
                      <a:r>
                        <a:rPr lang="ru-RU" sz="1200" dirty="0">
                          <a:latin typeface="Times New Roman"/>
                          <a:ea typeface="Times New Roman"/>
                        </a:rPr>
                        <a:t>- Формировать представление детей о вредных привычках: </a:t>
                      </a:r>
                      <a:r>
                        <a:rPr lang="ru-RU" sz="1200" dirty="0" smtClean="0">
                          <a:latin typeface="Times New Roman"/>
                          <a:ea typeface="Times New Roman"/>
                        </a:rPr>
                        <a:t>неправильной </a:t>
                      </a:r>
                      <a:r>
                        <a:rPr lang="ru-RU" sz="1200" dirty="0">
                          <a:latin typeface="Times New Roman"/>
                          <a:ea typeface="Times New Roman"/>
                        </a:rPr>
                        <a:t>осанке, неподстриженных ногтях, дети грызут ногти, </a:t>
                      </a:r>
                      <a:r>
                        <a:rPr lang="ru-RU" sz="1200" dirty="0" smtClean="0">
                          <a:latin typeface="Times New Roman"/>
                          <a:ea typeface="Times New Roman"/>
                        </a:rPr>
                        <a:t>злоупотребление </a:t>
                      </a:r>
                      <a:r>
                        <a:rPr lang="ru-RU" sz="1200" dirty="0">
                          <a:latin typeface="Times New Roman"/>
                          <a:ea typeface="Times New Roman"/>
                        </a:rPr>
                        <a:t>чипсами, газировкой и т.п.</a:t>
                      </a:r>
                    </a:p>
                    <a:p>
                      <a:pPr>
                        <a:spcAft>
                          <a:spcPts val="0"/>
                        </a:spcAft>
                      </a:pPr>
                      <a:r>
                        <a:rPr lang="ru-RU" sz="1200" dirty="0">
                          <a:latin typeface="Times New Roman"/>
                          <a:ea typeface="Times New Roman"/>
                        </a:rPr>
                        <a:t>- Дать детям знания о вреде любимого телефона.</a:t>
                      </a:r>
                    </a:p>
                  </a:txBody>
                  <a:tcPr marL="42323" marR="423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900" dirty="0">
                        <a:latin typeface="Times New Roman"/>
                        <a:ea typeface="Times New Roman"/>
                      </a:endParaRPr>
                    </a:p>
                    <a:p>
                      <a:pPr>
                        <a:spcAft>
                          <a:spcPts val="0"/>
                        </a:spcAft>
                      </a:pPr>
                      <a:r>
                        <a:rPr lang="ru-RU" sz="900" dirty="0">
                          <a:latin typeface="Times New Roman"/>
                          <a:ea typeface="Times New Roman"/>
                        </a:rPr>
                        <a:t>Выставки рисунков</a:t>
                      </a:r>
                      <a:endParaRPr lang="ru-RU" sz="700" dirty="0">
                        <a:latin typeface="Times New Roman"/>
                        <a:ea typeface="Times New Roman"/>
                      </a:endParaRPr>
                    </a:p>
                    <a:p>
                      <a:pPr>
                        <a:spcAft>
                          <a:spcPts val="0"/>
                        </a:spcAft>
                      </a:pPr>
                      <a:r>
                        <a:rPr lang="ru-RU" sz="900" dirty="0">
                          <a:latin typeface="Times New Roman"/>
                          <a:ea typeface="Times New Roman"/>
                        </a:rPr>
                        <a:t>А знаете ли вы,</a:t>
                      </a:r>
                      <a:endParaRPr lang="ru-RU" sz="700" dirty="0">
                        <a:latin typeface="Times New Roman"/>
                        <a:ea typeface="Times New Roman"/>
                      </a:endParaRPr>
                    </a:p>
                    <a:p>
                      <a:pPr>
                        <a:spcAft>
                          <a:spcPts val="0"/>
                        </a:spcAft>
                      </a:pPr>
                      <a:r>
                        <a:rPr lang="ru-RU" sz="900" dirty="0">
                          <a:latin typeface="Times New Roman"/>
                          <a:ea typeface="Times New Roman"/>
                        </a:rPr>
                        <a:t>что… УРВ</a:t>
                      </a:r>
                      <a:endParaRPr lang="ru-RU" sz="700" dirty="0">
                        <a:latin typeface="Times New Roman"/>
                        <a:ea typeface="Times New Roman"/>
                      </a:endParaRPr>
                    </a:p>
                    <a:p>
                      <a:pPr>
                        <a:spcAft>
                          <a:spcPts val="0"/>
                        </a:spcAft>
                      </a:pPr>
                      <a:r>
                        <a:rPr lang="ru-RU" sz="900" dirty="0">
                          <a:latin typeface="Times New Roman"/>
                          <a:ea typeface="Times New Roman"/>
                        </a:rPr>
                        <a:t>Создание кол-</a:t>
                      </a:r>
                      <a:endParaRPr lang="ru-RU" sz="700" dirty="0">
                        <a:latin typeface="Times New Roman"/>
                        <a:ea typeface="Times New Roman"/>
                      </a:endParaRPr>
                    </a:p>
                    <a:p>
                      <a:pPr>
                        <a:spcAft>
                          <a:spcPts val="0"/>
                        </a:spcAft>
                      </a:pPr>
                      <a:r>
                        <a:rPr lang="ru-RU" sz="900" dirty="0" smtClean="0">
                          <a:latin typeface="Times New Roman"/>
                          <a:ea typeface="Times New Roman"/>
                        </a:rPr>
                        <a:t>Лажа</a:t>
                      </a:r>
                    </a:p>
                    <a:p>
                      <a:pPr>
                        <a:spcAft>
                          <a:spcPts val="0"/>
                        </a:spcAft>
                      </a:pPr>
                      <a:endParaRPr lang="ru-RU" sz="700" dirty="0">
                        <a:latin typeface="Times New Roman"/>
                        <a:ea typeface="Times New Roman"/>
                      </a:endParaRPr>
                    </a:p>
                  </a:txBody>
                  <a:tcPr marL="42323" marR="423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4511">
                <a:tc vMerge="1">
                  <a:txBody>
                    <a:bodyPr/>
                    <a:lstStyle/>
                    <a:p>
                      <a:endParaRPr lang="ru-RU"/>
                    </a:p>
                  </a:txBody>
                  <a:tcPr/>
                </a:tc>
                <a:tc vMerge="1">
                  <a:txBody>
                    <a:bodyPr/>
                    <a:lstStyle/>
                    <a:p>
                      <a:endParaRPr lang="ru-RU"/>
                    </a:p>
                  </a:txBody>
                  <a:tcPr/>
                </a:tc>
                <a:tc>
                  <a:txBody>
                    <a:bodyPr/>
                    <a:lstStyle/>
                    <a:p>
                      <a:pPr>
                        <a:spcAft>
                          <a:spcPts val="0"/>
                        </a:spcAft>
                      </a:pPr>
                      <a:endParaRPr lang="ru-RU" sz="900" dirty="0">
                        <a:latin typeface="Times New Roman"/>
                        <a:ea typeface="Times New Roman"/>
                      </a:endParaRPr>
                    </a:p>
                    <a:p>
                      <a:pPr>
                        <a:spcAft>
                          <a:spcPts val="0"/>
                        </a:spcAft>
                      </a:pPr>
                      <a:r>
                        <a:rPr lang="ru-RU" sz="1600" dirty="0">
                          <a:latin typeface="Times New Roman"/>
                          <a:ea typeface="Times New Roman"/>
                        </a:rPr>
                        <a:t>«</a:t>
                      </a:r>
                      <a:r>
                        <a:rPr lang="ru-RU" sz="1800" dirty="0">
                          <a:latin typeface="Times New Roman"/>
                          <a:ea typeface="Times New Roman"/>
                        </a:rPr>
                        <a:t>TV- </a:t>
                      </a:r>
                      <a:r>
                        <a:rPr lang="ru-RU" sz="1800" dirty="0" smtClean="0">
                          <a:latin typeface="Times New Roman"/>
                          <a:ea typeface="Times New Roman"/>
                        </a:rPr>
                        <a:t>опасность </a:t>
                      </a:r>
                      <a:r>
                        <a:rPr lang="ru-RU" sz="1800" dirty="0">
                          <a:latin typeface="Times New Roman"/>
                          <a:ea typeface="Times New Roman"/>
                        </a:rPr>
                        <a:t>или</a:t>
                      </a:r>
                    </a:p>
                    <a:p>
                      <a:pPr>
                        <a:spcAft>
                          <a:spcPts val="0"/>
                        </a:spcAft>
                      </a:pPr>
                      <a:r>
                        <a:rPr lang="ru-RU" sz="1800" dirty="0">
                          <a:latin typeface="Times New Roman"/>
                          <a:ea typeface="Times New Roman"/>
                        </a:rPr>
                        <a:t>безопасность»</a:t>
                      </a:r>
                    </a:p>
                  </a:txBody>
                  <a:tcPr marL="42323" marR="423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200" dirty="0">
                        <a:latin typeface="Times New Roman"/>
                        <a:ea typeface="Times New Roman"/>
                      </a:endParaRPr>
                    </a:p>
                    <a:p>
                      <a:pPr>
                        <a:spcAft>
                          <a:spcPts val="0"/>
                        </a:spcAft>
                      </a:pPr>
                      <a:r>
                        <a:rPr lang="ru-RU" sz="1200" dirty="0">
                          <a:latin typeface="Times New Roman"/>
                          <a:ea typeface="Times New Roman"/>
                        </a:rPr>
                        <a:t>- Рассказать детям о физиологических основах и нормативах </a:t>
                      </a:r>
                      <a:r>
                        <a:rPr lang="ru-RU" sz="1200" dirty="0" smtClean="0">
                          <a:latin typeface="Times New Roman"/>
                          <a:ea typeface="Times New Roman"/>
                        </a:rPr>
                        <a:t>просмотра </a:t>
                      </a:r>
                      <a:r>
                        <a:rPr lang="ru-RU" sz="1200" dirty="0">
                          <a:latin typeface="Times New Roman"/>
                          <a:ea typeface="Times New Roman"/>
                        </a:rPr>
                        <a:t>телевизионных передач.</a:t>
                      </a:r>
                    </a:p>
                  </a:txBody>
                  <a:tcPr marL="42323" marR="423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900">
                        <a:latin typeface="Times New Roman"/>
                        <a:ea typeface="Times New Roman"/>
                      </a:endParaRPr>
                    </a:p>
                    <a:p>
                      <a:pPr>
                        <a:spcAft>
                          <a:spcPts val="0"/>
                        </a:spcAft>
                      </a:pPr>
                      <a:r>
                        <a:rPr lang="ru-RU" sz="900">
                          <a:latin typeface="Times New Roman"/>
                          <a:ea typeface="Times New Roman"/>
                        </a:rPr>
                        <a:t>А знаете ли вы,</a:t>
                      </a:r>
                      <a:endParaRPr lang="ru-RU" sz="700">
                        <a:latin typeface="Times New Roman"/>
                        <a:ea typeface="Times New Roman"/>
                      </a:endParaRPr>
                    </a:p>
                    <a:p>
                      <a:pPr>
                        <a:spcAft>
                          <a:spcPts val="0"/>
                        </a:spcAft>
                      </a:pPr>
                      <a:r>
                        <a:rPr lang="ru-RU" sz="900">
                          <a:latin typeface="Times New Roman"/>
                          <a:ea typeface="Times New Roman"/>
                        </a:rPr>
                        <a:t>что…</a:t>
                      </a:r>
                      <a:endParaRPr lang="ru-RU" sz="700">
                        <a:latin typeface="Times New Roman"/>
                        <a:ea typeface="Times New Roman"/>
                      </a:endParaRPr>
                    </a:p>
                  </a:txBody>
                  <a:tcPr marL="42323" marR="423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2815">
                <a:tc rowSpan="3">
                  <a:txBody>
                    <a:bodyPr/>
                    <a:lstStyle/>
                    <a:p>
                      <a:pPr>
                        <a:spcAft>
                          <a:spcPts val="0"/>
                        </a:spcAft>
                      </a:pPr>
                      <a:endParaRPr lang="ru-RU" sz="1600" dirty="0">
                        <a:latin typeface="Times New Roman"/>
                        <a:ea typeface="Times New Roman"/>
                      </a:endParaRPr>
                    </a:p>
                    <a:p>
                      <a:pPr>
                        <a:spcAft>
                          <a:spcPts val="0"/>
                        </a:spcAft>
                      </a:pPr>
                      <a:r>
                        <a:rPr lang="ru-RU" sz="1600" b="1" dirty="0">
                          <a:latin typeface="Times New Roman"/>
                          <a:ea typeface="Times New Roman"/>
                        </a:rPr>
                        <a:t>Безо-</a:t>
                      </a:r>
                      <a:endParaRPr lang="ru-RU" sz="1600" dirty="0">
                        <a:latin typeface="Times New Roman"/>
                        <a:ea typeface="Times New Roman"/>
                      </a:endParaRPr>
                    </a:p>
                    <a:p>
                      <a:pPr>
                        <a:spcAft>
                          <a:spcPts val="0"/>
                        </a:spcAft>
                      </a:pPr>
                      <a:r>
                        <a:rPr lang="ru-RU" sz="1600" b="1" dirty="0">
                          <a:latin typeface="Times New Roman"/>
                          <a:ea typeface="Times New Roman"/>
                        </a:rPr>
                        <a:t>пас-</a:t>
                      </a:r>
                      <a:endParaRPr lang="ru-RU" sz="1600" dirty="0">
                        <a:latin typeface="Times New Roman"/>
                        <a:ea typeface="Times New Roman"/>
                      </a:endParaRPr>
                    </a:p>
                    <a:p>
                      <a:pPr>
                        <a:spcAft>
                          <a:spcPts val="0"/>
                        </a:spcAft>
                      </a:pPr>
                      <a:r>
                        <a:rPr lang="ru-RU" sz="1600" b="1" dirty="0" err="1">
                          <a:latin typeface="Times New Roman"/>
                          <a:ea typeface="Times New Roman"/>
                        </a:rPr>
                        <a:t>ность</a:t>
                      </a:r>
                      <a:r>
                        <a:rPr lang="ru-RU" sz="1600" b="1" dirty="0">
                          <a:latin typeface="Times New Roman"/>
                          <a:ea typeface="Times New Roman"/>
                        </a:rPr>
                        <a:t> </a:t>
                      </a:r>
                      <a:endParaRPr lang="ru-RU" sz="1600" dirty="0">
                        <a:latin typeface="Times New Roman"/>
                        <a:ea typeface="Times New Roman"/>
                      </a:endParaRPr>
                    </a:p>
                    <a:p>
                      <a:pPr>
                        <a:spcAft>
                          <a:spcPts val="0"/>
                        </a:spcAft>
                      </a:pPr>
                      <a:r>
                        <a:rPr lang="ru-RU" sz="1600" b="1" dirty="0">
                          <a:latin typeface="Times New Roman"/>
                          <a:ea typeface="Times New Roman"/>
                        </a:rPr>
                        <a:t>в при-</a:t>
                      </a:r>
                      <a:endParaRPr lang="ru-RU" sz="1600" dirty="0">
                        <a:latin typeface="Times New Roman"/>
                        <a:ea typeface="Times New Roman"/>
                      </a:endParaRPr>
                    </a:p>
                    <a:p>
                      <a:pPr>
                        <a:spcAft>
                          <a:spcPts val="0"/>
                        </a:spcAft>
                      </a:pPr>
                      <a:r>
                        <a:rPr lang="ru-RU" sz="1600" b="1" dirty="0">
                          <a:latin typeface="Times New Roman"/>
                          <a:ea typeface="Times New Roman"/>
                        </a:rPr>
                        <a:t>роде</a:t>
                      </a:r>
                      <a:endParaRPr lang="ru-RU" sz="1600" dirty="0">
                        <a:latin typeface="Times New Roman"/>
                        <a:ea typeface="Times New Roman"/>
                      </a:endParaRPr>
                    </a:p>
                  </a:txBody>
                  <a:tcPr marL="42323" marR="423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spcAft>
                          <a:spcPts val="0"/>
                        </a:spcAft>
                      </a:pPr>
                      <a:endParaRPr lang="ru-RU" sz="700" dirty="0">
                        <a:latin typeface="Times New Roman"/>
                        <a:ea typeface="Times New Roman"/>
                      </a:endParaRPr>
                    </a:p>
                    <a:p>
                      <a:pPr algn="ctr">
                        <a:spcAft>
                          <a:spcPts val="0"/>
                        </a:spcAft>
                      </a:pPr>
                      <a:r>
                        <a:rPr lang="ru-RU" sz="1400" b="1" dirty="0">
                          <a:latin typeface="Times New Roman"/>
                          <a:ea typeface="Times New Roman"/>
                        </a:rPr>
                        <a:t>Март</a:t>
                      </a:r>
                      <a:endParaRPr lang="ru-RU" sz="1400" dirty="0">
                        <a:latin typeface="Times New Roman"/>
                        <a:ea typeface="Times New Roman"/>
                      </a:endParaRPr>
                    </a:p>
                  </a:txBody>
                  <a:tcPr marL="42323" marR="42323"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900" dirty="0">
                        <a:latin typeface="Times New Roman"/>
                        <a:ea typeface="Times New Roman"/>
                      </a:endParaRPr>
                    </a:p>
                    <a:p>
                      <a:pPr>
                        <a:spcAft>
                          <a:spcPts val="0"/>
                        </a:spcAft>
                      </a:pPr>
                      <a:r>
                        <a:rPr lang="ru-RU" sz="900" dirty="0">
                          <a:latin typeface="Times New Roman"/>
                          <a:ea typeface="Times New Roman"/>
                        </a:rPr>
                        <a:t>«</a:t>
                      </a:r>
                      <a:r>
                        <a:rPr lang="ru-RU" sz="2000" dirty="0">
                          <a:latin typeface="Times New Roman"/>
                          <a:ea typeface="Times New Roman"/>
                        </a:rPr>
                        <a:t>Как и </a:t>
                      </a:r>
                      <a:r>
                        <a:rPr lang="ru-RU" sz="2000" baseline="0" dirty="0" smtClean="0">
                          <a:latin typeface="Times New Roman"/>
                          <a:ea typeface="Times New Roman"/>
                        </a:rPr>
                        <a:t> </a:t>
                      </a:r>
                      <a:r>
                        <a:rPr lang="ru-RU" sz="2000" dirty="0" smtClean="0">
                          <a:latin typeface="Times New Roman"/>
                          <a:ea typeface="Times New Roman"/>
                        </a:rPr>
                        <a:t>Зачем люди </a:t>
                      </a:r>
                      <a:r>
                        <a:rPr lang="ru-RU" sz="2000" dirty="0" err="1" smtClean="0">
                          <a:latin typeface="Times New Roman"/>
                          <a:ea typeface="Times New Roman"/>
                        </a:rPr>
                        <a:t>отдыают</a:t>
                      </a:r>
                      <a:r>
                        <a:rPr lang="ru-RU" sz="2000" dirty="0">
                          <a:latin typeface="Times New Roman"/>
                          <a:ea typeface="Times New Roman"/>
                        </a:rPr>
                        <a:t>»</a:t>
                      </a:r>
                    </a:p>
                  </a:txBody>
                  <a:tcPr marL="42323" marR="423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200" dirty="0">
                        <a:latin typeface="Times New Roman"/>
                        <a:ea typeface="Times New Roman"/>
                      </a:endParaRPr>
                    </a:p>
                    <a:p>
                      <a:pPr>
                        <a:spcAft>
                          <a:spcPts val="0"/>
                        </a:spcAft>
                      </a:pPr>
                      <a:r>
                        <a:rPr lang="ru-RU" sz="1200" dirty="0">
                          <a:latin typeface="Times New Roman"/>
                          <a:ea typeface="Times New Roman"/>
                        </a:rPr>
                        <a:t>- Познакомить с понятием отдыха и показать его необходимость, раскрыть возможное содержание активного отдыха, обучить способом организации самостоятельной деятельности.</a:t>
                      </a:r>
                    </a:p>
                  </a:txBody>
                  <a:tcPr marL="42323" marR="423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900">
                        <a:latin typeface="Times New Roman"/>
                        <a:ea typeface="Times New Roman"/>
                      </a:endParaRPr>
                    </a:p>
                    <a:p>
                      <a:pPr>
                        <a:spcAft>
                          <a:spcPts val="0"/>
                        </a:spcAft>
                      </a:pPr>
                      <a:r>
                        <a:rPr lang="ru-RU" sz="900">
                          <a:latin typeface="Times New Roman"/>
                          <a:ea typeface="Times New Roman"/>
                        </a:rPr>
                        <a:t>ОСД (план-е)</a:t>
                      </a:r>
                      <a:endParaRPr lang="ru-RU" sz="700">
                        <a:latin typeface="Times New Roman"/>
                        <a:ea typeface="Times New Roman"/>
                      </a:endParaRPr>
                    </a:p>
                    <a:p>
                      <a:pPr>
                        <a:spcAft>
                          <a:spcPts val="0"/>
                        </a:spcAft>
                      </a:pPr>
                      <a:r>
                        <a:rPr lang="ru-RU" sz="900">
                          <a:latin typeface="Times New Roman"/>
                          <a:ea typeface="Times New Roman"/>
                        </a:rPr>
                        <a:t>Дети и музыка</a:t>
                      </a:r>
                      <a:endParaRPr lang="ru-RU" sz="700">
                        <a:latin typeface="Times New Roman"/>
                        <a:ea typeface="Times New Roman"/>
                      </a:endParaRPr>
                    </a:p>
                    <a:p>
                      <a:pPr>
                        <a:spcAft>
                          <a:spcPts val="0"/>
                        </a:spcAft>
                      </a:pPr>
                      <a:r>
                        <a:rPr lang="ru-RU" sz="900">
                          <a:latin typeface="Times New Roman"/>
                          <a:ea typeface="Times New Roman"/>
                        </a:rPr>
                        <a:t>Спорт и дети</a:t>
                      </a:r>
                      <a:endParaRPr lang="ru-RU" sz="700">
                        <a:latin typeface="Times New Roman"/>
                        <a:ea typeface="Times New Roman"/>
                      </a:endParaRPr>
                    </a:p>
                    <a:p>
                      <a:pPr>
                        <a:spcAft>
                          <a:spcPts val="0"/>
                        </a:spcAft>
                      </a:pPr>
                      <a:r>
                        <a:rPr lang="ru-RU" sz="900">
                          <a:latin typeface="Times New Roman"/>
                          <a:ea typeface="Times New Roman"/>
                        </a:rPr>
                        <a:t>Досуги</a:t>
                      </a:r>
                      <a:endParaRPr lang="ru-RU" sz="700">
                        <a:latin typeface="Times New Roman"/>
                        <a:ea typeface="Times New Roman"/>
                      </a:endParaRPr>
                    </a:p>
                    <a:p>
                      <a:pPr>
                        <a:spcAft>
                          <a:spcPts val="0"/>
                        </a:spcAft>
                      </a:pPr>
                      <a:r>
                        <a:rPr lang="ru-RU" sz="900">
                          <a:latin typeface="Times New Roman"/>
                          <a:ea typeface="Times New Roman"/>
                        </a:rPr>
                        <a:t>А знаете ли вы,</a:t>
                      </a:r>
                      <a:endParaRPr lang="ru-RU" sz="700">
                        <a:latin typeface="Times New Roman"/>
                        <a:ea typeface="Times New Roman"/>
                      </a:endParaRPr>
                    </a:p>
                    <a:p>
                      <a:pPr>
                        <a:spcAft>
                          <a:spcPts val="0"/>
                        </a:spcAft>
                      </a:pPr>
                      <a:r>
                        <a:rPr lang="ru-RU" sz="900">
                          <a:latin typeface="Times New Roman"/>
                          <a:ea typeface="Times New Roman"/>
                        </a:rPr>
                        <a:t>что…</a:t>
                      </a:r>
                      <a:endParaRPr lang="ru-RU" sz="700">
                        <a:latin typeface="Times New Roman"/>
                        <a:ea typeface="Times New Roman"/>
                      </a:endParaRPr>
                    </a:p>
                  </a:txBody>
                  <a:tcPr marL="42323" marR="423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8542">
                <a:tc vMerge="1">
                  <a:txBody>
                    <a:bodyPr/>
                    <a:lstStyle/>
                    <a:p>
                      <a:endParaRPr lang="ru-RU"/>
                    </a:p>
                  </a:txBody>
                  <a:tcPr/>
                </a:tc>
                <a:tc vMerge="1">
                  <a:txBody>
                    <a:bodyPr/>
                    <a:lstStyle/>
                    <a:p>
                      <a:endParaRPr lang="ru-RU"/>
                    </a:p>
                  </a:txBody>
                  <a:tcPr/>
                </a:tc>
                <a:tc>
                  <a:txBody>
                    <a:bodyPr/>
                    <a:lstStyle/>
                    <a:p>
                      <a:pPr>
                        <a:spcAft>
                          <a:spcPts val="0"/>
                        </a:spcAft>
                      </a:pPr>
                      <a:r>
                        <a:rPr lang="ru-RU" sz="900" dirty="0">
                          <a:latin typeface="Times New Roman"/>
                          <a:ea typeface="Times New Roman"/>
                        </a:rPr>
                        <a:t>«</a:t>
                      </a:r>
                      <a:r>
                        <a:rPr lang="ru-RU" sz="2000" dirty="0">
                          <a:latin typeface="Times New Roman"/>
                          <a:ea typeface="Times New Roman"/>
                        </a:rPr>
                        <a:t>Собака- </a:t>
                      </a:r>
                      <a:r>
                        <a:rPr lang="ru-RU" sz="2000" dirty="0" smtClean="0">
                          <a:latin typeface="Times New Roman"/>
                          <a:ea typeface="Times New Roman"/>
                        </a:rPr>
                        <a:t>друг</a:t>
                      </a:r>
                      <a:r>
                        <a:rPr lang="ru-RU" sz="2000" baseline="0" dirty="0" smtClean="0">
                          <a:latin typeface="Times New Roman"/>
                          <a:ea typeface="Times New Roman"/>
                        </a:rPr>
                        <a:t> </a:t>
                      </a:r>
                      <a:r>
                        <a:rPr lang="ru-RU" sz="2000" dirty="0" smtClean="0">
                          <a:latin typeface="Times New Roman"/>
                          <a:ea typeface="Times New Roman"/>
                        </a:rPr>
                        <a:t>человека</a:t>
                      </a:r>
                      <a:r>
                        <a:rPr lang="ru-RU" sz="2000" dirty="0">
                          <a:latin typeface="Times New Roman"/>
                          <a:ea typeface="Times New Roman"/>
                        </a:rPr>
                        <a:t>?</a:t>
                      </a:r>
                    </a:p>
                  </a:txBody>
                  <a:tcPr marL="42323" marR="423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200" dirty="0">
                          <a:latin typeface="Times New Roman"/>
                          <a:ea typeface="Times New Roman"/>
                        </a:rPr>
                        <a:t>- Познакомить детей, чем опасны контакты с больными (либо незнакомыми) животными.</a:t>
                      </a:r>
                    </a:p>
                    <a:p>
                      <a:pPr>
                        <a:spcAft>
                          <a:spcPts val="0"/>
                        </a:spcAft>
                      </a:pPr>
                      <a:r>
                        <a:rPr lang="ru-RU" sz="1200" dirty="0">
                          <a:latin typeface="Times New Roman"/>
                          <a:ea typeface="Times New Roman"/>
                        </a:rPr>
                        <a:t>- Объяснить особенности поведения животных.</a:t>
                      </a:r>
                    </a:p>
                    <a:p>
                      <a:pPr>
                        <a:spcAft>
                          <a:spcPts val="0"/>
                        </a:spcAft>
                      </a:pPr>
                      <a:r>
                        <a:rPr lang="ru-RU" sz="1200" dirty="0">
                          <a:latin typeface="Times New Roman"/>
                          <a:ea typeface="Times New Roman"/>
                        </a:rPr>
                        <a:t>- Дополнить знания детей о защитных реакциях животных (цвет, </a:t>
                      </a:r>
                      <a:r>
                        <a:rPr lang="ru-RU" sz="1200" dirty="0" smtClean="0">
                          <a:latin typeface="Times New Roman"/>
                          <a:ea typeface="Times New Roman"/>
                        </a:rPr>
                        <a:t>звуки </a:t>
                      </a:r>
                      <a:r>
                        <a:rPr lang="ru-RU" sz="1200" dirty="0">
                          <a:latin typeface="Times New Roman"/>
                          <a:ea typeface="Times New Roman"/>
                        </a:rPr>
                        <a:t>и т.д.)</a:t>
                      </a:r>
                    </a:p>
                  </a:txBody>
                  <a:tcPr marL="42323" marR="423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900">
                          <a:latin typeface="Times New Roman"/>
                          <a:ea typeface="Times New Roman"/>
                        </a:rPr>
                        <a:t>А знаете ли вы,</a:t>
                      </a:r>
                      <a:endParaRPr lang="ru-RU" sz="700">
                        <a:latin typeface="Times New Roman"/>
                        <a:ea typeface="Times New Roman"/>
                      </a:endParaRPr>
                    </a:p>
                    <a:p>
                      <a:pPr>
                        <a:spcAft>
                          <a:spcPts val="0"/>
                        </a:spcAft>
                      </a:pPr>
                      <a:r>
                        <a:rPr lang="ru-RU" sz="900">
                          <a:latin typeface="Times New Roman"/>
                          <a:ea typeface="Times New Roman"/>
                        </a:rPr>
                        <a:t>что…</a:t>
                      </a:r>
                      <a:endParaRPr lang="ru-RU" sz="700">
                        <a:latin typeface="Times New Roman"/>
                        <a:ea typeface="Times New Roman"/>
                      </a:endParaRPr>
                    </a:p>
                    <a:p>
                      <a:pPr>
                        <a:spcAft>
                          <a:spcPts val="0"/>
                        </a:spcAft>
                      </a:pPr>
                      <a:r>
                        <a:rPr lang="ru-RU" sz="900">
                          <a:latin typeface="Times New Roman"/>
                          <a:ea typeface="Times New Roman"/>
                        </a:rPr>
                        <a:t>У нас в гос-</a:t>
                      </a:r>
                      <a:endParaRPr lang="ru-RU" sz="700">
                        <a:latin typeface="Times New Roman"/>
                        <a:ea typeface="Times New Roman"/>
                      </a:endParaRPr>
                    </a:p>
                    <a:p>
                      <a:pPr>
                        <a:spcAft>
                          <a:spcPts val="0"/>
                        </a:spcAft>
                      </a:pPr>
                      <a:r>
                        <a:rPr lang="ru-RU" sz="900">
                          <a:latin typeface="Times New Roman"/>
                          <a:ea typeface="Times New Roman"/>
                        </a:rPr>
                        <a:t>тях</a:t>
                      </a:r>
                      <a:endParaRPr lang="ru-RU" sz="700">
                        <a:latin typeface="Times New Roman"/>
                        <a:ea typeface="Times New Roman"/>
                      </a:endParaRPr>
                    </a:p>
                  </a:txBody>
                  <a:tcPr marL="42323" marR="423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3139">
                <a:tc vMerge="1">
                  <a:txBody>
                    <a:bodyPr/>
                    <a:lstStyle/>
                    <a:p>
                      <a:endParaRPr lang="ru-RU"/>
                    </a:p>
                  </a:txBody>
                  <a:tcPr/>
                </a:tc>
                <a:tc vMerge="1">
                  <a:txBody>
                    <a:bodyPr/>
                    <a:lstStyle/>
                    <a:p>
                      <a:endParaRPr lang="ru-RU"/>
                    </a:p>
                  </a:txBody>
                  <a:tcPr/>
                </a:tc>
                <a:tc>
                  <a:txBody>
                    <a:bodyPr/>
                    <a:lstStyle/>
                    <a:p>
                      <a:pPr>
                        <a:spcAft>
                          <a:spcPts val="0"/>
                        </a:spcAft>
                      </a:pPr>
                      <a:r>
                        <a:rPr lang="ru-RU" sz="900" dirty="0">
                          <a:latin typeface="Times New Roman"/>
                          <a:ea typeface="Times New Roman"/>
                        </a:rPr>
                        <a:t>«</a:t>
                      </a:r>
                      <a:r>
                        <a:rPr lang="ru-RU" sz="2000" dirty="0">
                          <a:latin typeface="Times New Roman"/>
                          <a:ea typeface="Times New Roman"/>
                        </a:rPr>
                        <a:t>Лесные опасности</a:t>
                      </a:r>
                      <a:r>
                        <a:rPr lang="ru-RU" sz="2000" dirty="0" smtClean="0">
                          <a:latin typeface="Times New Roman"/>
                          <a:ea typeface="Times New Roman"/>
                        </a:rPr>
                        <a:t>»</a:t>
                      </a:r>
                      <a:r>
                        <a:rPr lang="ru-RU" sz="2000" baseline="0" dirty="0" smtClean="0">
                          <a:latin typeface="Times New Roman"/>
                          <a:ea typeface="Times New Roman"/>
                        </a:rPr>
                        <a:t> </a:t>
                      </a:r>
                      <a:r>
                        <a:rPr lang="ru-RU" sz="2000" dirty="0" smtClean="0">
                          <a:latin typeface="Times New Roman"/>
                          <a:ea typeface="Times New Roman"/>
                        </a:rPr>
                        <a:t>(</a:t>
                      </a:r>
                      <a:r>
                        <a:rPr lang="ru-RU" sz="2000" dirty="0">
                          <a:latin typeface="Times New Roman"/>
                          <a:ea typeface="Times New Roman"/>
                        </a:rPr>
                        <a:t>грибы, </a:t>
                      </a:r>
                      <a:r>
                        <a:rPr lang="ru-RU" sz="2000" dirty="0" smtClean="0">
                          <a:latin typeface="Times New Roman"/>
                          <a:ea typeface="Times New Roman"/>
                        </a:rPr>
                        <a:t>ягоды, змеи</a:t>
                      </a:r>
                      <a:r>
                        <a:rPr lang="ru-RU" sz="2000" dirty="0">
                          <a:latin typeface="Times New Roman"/>
                          <a:ea typeface="Times New Roman"/>
                        </a:rPr>
                        <a:t>, </a:t>
                      </a:r>
                      <a:r>
                        <a:rPr lang="ru-RU" sz="2000" dirty="0" smtClean="0">
                          <a:latin typeface="Times New Roman"/>
                          <a:ea typeface="Times New Roman"/>
                        </a:rPr>
                        <a:t> </a:t>
                      </a:r>
                      <a:r>
                        <a:rPr lang="ru-RU" sz="2000" dirty="0" err="1" smtClean="0">
                          <a:latin typeface="Times New Roman"/>
                          <a:ea typeface="Times New Roman"/>
                        </a:rPr>
                        <a:t>клеещи</a:t>
                      </a:r>
                      <a:r>
                        <a:rPr lang="ru-RU" sz="2000" dirty="0" smtClean="0">
                          <a:latin typeface="Times New Roman"/>
                          <a:ea typeface="Times New Roman"/>
                        </a:rPr>
                        <a:t> </a:t>
                      </a:r>
                      <a:r>
                        <a:rPr lang="ru-RU" sz="2000" dirty="0">
                          <a:latin typeface="Times New Roman"/>
                          <a:ea typeface="Times New Roman"/>
                        </a:rPr>
                        <a:t>и др.)</a:t>
                      </a:r>
                    </a:p>
                  </a:txBody>
                  <a:tcPr marL="42323" marR="423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200" dirty="0">
                          <a:latin typeface="Times New Roman"/>
                          <a:ea typeface="Times New Roman"/>
                        </a:rPr>
                        <a:t>- Приучать детей к осторожному обращению с объектами природы.</a:t>
                      </a:r>
                    </a:p>
                    <a:p>
                      <a:pPr>
                        <a:spcAft>
                          <a:spcPts val="0"/>
                        </a:spcAft>
                      </a:pPr>
                      <a:r>
                        <a:rPr lang="ru-RU" sz="1200" dirty="0">
                          <a:latin typeface="Times New Roman"/>
                          <a:ea typeface="Times New Roman"/>
                        </a:rPr>
                        <a:t>- Обратить внимание на отравления, их причины и следствие.</a:t>
                      </a:r>
                    </a:p>
                    <a:p>
                      <a:pPr>
                        <a:spcAft>
                          <a:spcPts val="0"/>
                        </a:spcAft>
                      </a:pPr>
                      <a:r>
                        <a:rPr lang="ru-RU" sz="1200" dirty="0">
                          <a:latin typeface="Times New Roman"/>
                          <a:ea typeface="Times New Roman"/>
                        </a:rPr>
                        <a:t>- рассказать об оказании первой помощи.</a:t>
                      </a:r>
                    </a:p>
                  </a:txBody>
                  <a:tcPr marL="42323" marR="423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900" dirty="0">
                          <a:latin typeface="Times New Roman"/>
                          <a:ea typeface="Times New Roman"/>
                        </a:rPr>
                        <a:t>А знаете ли вы,</a:t>
                      </a:r>
                      <a:endParaRPr lang="ru-RU" sz="700" dirty="0">
                        <a:latin typeface="Times New Roman"/>
                        <a:ea typeface="Times New Roman"/>
                      </a:endParaRPr>
                    </a:p>
                    <a:p>
                      <a:pPr>
                        <a:spcAft>
                          <a:spcPts val="0"/>
                        </a:spcAft>
                      </a:pPr>
                      <a:r>
                        <a:rPr lang="ru-RU" sz="900" dirty="0">
                          <a:latin typeface="Times New Roman"/>
                          <a:ea typeface="Times New Roman"/>
                        </a:rPr>
                        <a:t>что…</a:t>
                      </a:r>
                      <a:endParaRPr lang="ru-RU" sz="700" dirty="0">
                        <a:latin typeface="Times New Roman"/>
                        <a:ea typeface="Times New Roman"/>
                      </a:endParaRPr>
                    </a:p>
                    <a:p>
                      <a:pPr>
                        <a:spcAft>
                          <a:spcPts val="0"/>
                        </a:spcAft>
                      </a:pPr>
                      <a:r>
                        <a:rPr lang="ru-RU" sz="900" dirty="0">
                          <a:latin typeface="Times New Roman"/>
                          <a:ea typeface="Times New Roman"/>
                        </a:rPr>
                        <a:t>У нас в </a:t>
                      </a:r>
                      <a:r>
                        <a:rPr lang="ru-RU" sz="900" dirty="0" err="1">
                          <a:latin typeface="Times New Roman"/>
                          <a:ea typeface="Times New Roman"/>
                        </a:rPr>
                        <a:t>гос</a:t>
                      </a:r>
                      <a:r>
                        <a:rPr lang="ru-RU" sz="900" dirty="0">
                          <a:latin typeface="Times New Roman"/>
                          <a:ea typeface="Times New Roman"/>
                        </a:rPr>
                        <a:t>-</a:t>
                      </a:r>
                      <a:endParaRPr lang="ru-RU" sz="700" dirty="0">
                        <a:latin typeface="Times New Roman"/>
                        <a:ea typeface="Times New Roman"/>
                      </a:endParaRPr>
                    </a:p>
                    <a:p>
                      <a:pPr>
                        <a:spcAft>
                          <a:spcPts val="0"/>
                        </a:spcAft>
                      </a:pPr>
                      <a:r>
                        <a:rPr lang="ru-RU" sz="900" dirty="0" err="1">
                          <a:latin typeface="Times New Roman"/>
                          <a:ea typeface="Times New Roman"/>
                        </a:rPr>
                        <a:t>тях</a:t>
                      </a:r>
                      <a:endParaRPr lang="ru-RU" sz="700" dirty="0">
                        <a:latin typeface="Times New Roman"/>
                        <a:ea typeface="Times New Roman"/>
                      </a:endParaRPr>
                    </a:p>
                  </a:txBody>
                  <a:tcPr marL="42323" marR="423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Текст 6"/>
          <p:cNvSpPr>
            <a:spLocks noGrp="1"/>
          </p:cNvSpPr>
          <p:nvPr>
            <p:ph type="body" sz="half" idx="2"/>
          </p:nvPr>
        </p:nvSpPr>
        <p:spPr>
          <a:xfrm flipV="1">
            <a:off x="1792288" y="6597650"/>
            <a:ext cx="5486400" cy="46038"/>
          </a:xfrm>
        </p:spPr>
        <p:txBody>
          <a:bodyPr rtlCol="0">
            <a:normAutofit fontScale="25000" lnSpcReduction="20000"/>
          </a:bodyPr>
          <a:lstStyle/>
          <a:p>
            <a:pPr fontAlgn="auto">
              <a:spcAft>
                <a:spcPts val="0"/>
              </a:spcAft>
              <a:defRPr/>
            </a:pPr>
            <a:r>
              <a:rPr lang="ru-RU" dirty="0" smtClean="0"/>
              <a:t> </a:t>
            </a:r>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1792288" y="6308725"/>
            <a:ext cx="5486400" cy="360363"/>
          </a:xfrm>
        </p:spPr>
        <p:txBody>
          <a:bodyPr rtlCol="0">
            <a:normAutofit fontScale="90000"/>
          </a:bodyPr>
          <a:lstStyle/>
          <a:p>
            <a:pPr fontAlgn="auto">
              <a:spcAft>
                <a:spcPts val="0"/>
              </a:spcAft>
              <a:defRPr/>
            </a:pPr>
            <a:endParaRPr lang="ru-RU" dirty="0"/>
          </a:p>
        </p:txBody>
      </p:sp>
      <p:sp>
        <p:nvSpPr>
          <p:cNvPr id="7" name="Текст 6"/>
          <p:cNvSpPr>
            <a:spLocks noGrp="1"/>
          </p:cNvSpPr>
          <p:nvPr>
            <p:ph type="body" sz="half" idx="2"/>
          </p:nvPr>
        </p:nvSpPr>
        <p:spPr>
          <a:xfrm flipV="1">
            <a:off x="1792288" y="6669088"/>
            <a:ext cx="5486400" cy="46037"/>
          </a:xfrm>
        </p:spPr>
        <p:txBody>
          <a:bodyPr rtlCol="0">
            <a:normAutofit fontScale="25000" lnSpcReduction="20000"/>
          </a:bodyPr>
          <a:lstStyle/>
          <a:p>
            <a:pPr fontAlgn="auto">
              <a:spcAft>
                <a:spcPts val="0"/>
              </a:spcAft>
              <a:defRPr/>
            </a:pPr>
            <a:endParaRPr lang="ru-RU" dirty="0"/>
          </a:p>
        </p:txBody>
      </p:sp>
      <p:graphicFrame>
        <p:nvGraphicFramePr>
          <p:cNvPr id="12" name="Таблица 11"/>
          <p:cNvGraphicFramePr>
            <a:graphicFrameLocks noGrp="1"/>
          </p:cNvGraphicFramePr>
          <p:nvPr/>
        </p:nvGraphicFramePr>
        <p:xfrm>
          <a:off x="107504" y="476672"/>
          <a:ext cx="8856984" cy="5832648"/>
        </p:xfrm>
        <a:graphic>
          <a:graphicData uri="http://schemas.openxmlformats.org/drawingml/2006/table">
            <a:tbl>
              <a:tblPr/>
              <a:tblGrid>
                <a:gridCol w="504056"/>
                <a:gridCol w="442281"/>
                <a:gridCol w="1170583"/>
                <a:gridCol w="5618799"/>
                <a:gridCol w="1121265"/>
              </a:tblGrid>
              <a:tr h="5832648">
                <a:tc>
                  <a:txBody>
                    <a:bodyPr/>
                    <a:lstStyle/>
                    <a:p>
                      <a:pPr algn="ctr">
                        <a:spcAft>
                          <a:spcPts val="0"/>
                        </a:spcAft>
                      </a:pPr>
                      <a:r>
                        <a:rPr lang="ru-RU" sz="2000" b="1" dirty="0" smtClean="0">
                          <a:latin typeface="Times New Roman"/>
                          <a:ea typeface="Times New Roman"/>
                        </a:rPr>
                        <a:t>ПДД</a:t>
                      </a:r>
                      <a:endParaRPr lang="ru-RU" sz="2000" dirty="0">
                        <a:latin typeface="Times New Roman"/>
                        <a:ea typeface="Times New Roman"/>
                      </a:endParaRPr>
                    </a:p>
                  </a:txBody>
                  <a:tcPr marL="44526" marR="44526"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800" dirty="0">
                        <a:latin typeface="Times New Roman"/>
                        <a:ea typeface="Times New Roman"/>
                      </a:endParaRPr>
                    </a:p>
                    <a:p>
                      <a:pPr algn="ctr">
                        <a:spcAft>
                          <a:spcPts val="0"/>
                        </a:spcAft>
                      </a:pPr>
                      <a:r>
                        <a:rPr lang="ru-RU" sz="2000" b="1" dirty="0" smtClean="0">
                          <a:latin typeface="Times New Roman"/>
                          <a:ea typeface="Times New Roman"/>
                        </a:rPr>
                        <a:t> Май </a:t>
                      </a:r>
                      <a:endParaRPr lang="ru-RU" sz="2000" dirty="0">
                        <a:latin typeface="Times New Roman"/>
                        <a:ea typeface="Times New Roman"/>
                      </a:endParaRPr>
                    </a:p>
                  </a:txBody>
                  <a:tcPr marL="44526" marR="44526"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900" dirty="0">
                          <a:latin typeface="Times New Roman"/>
                          <a:ea typeface="Times New Roman"/>
                        </a:rPr>
                        <a:t> </a:t>
                      </a:r>
                      <a:endParaRPr lang="ru-RU" sz="800" dirty="0">
                        <a:latin typeface="Times New Roman"/>
                        <a:ea typeface="Times New Roman"/>
                      </a:endParaRPr>
                    </a:p>
                    <a:p>
                      <a:pPr algn="ctr">
                        <a:spcAft>
                          <a:spcPts val="0"/>
                        </a:spcAft>
                      </a:pPr>
                      <a:r>
                        <a:rPr lang="ru-RU" sz="2400" b="1" dirty="0" smtClean="0">
                          <a:latin typeface="Times New Roman"/>
                          <a:ea typeface="Times New Roman"/>
                        </a:rPr>
                        <a:t>Перекресток</a:t>
                      </a:r>
                      <a:endParaRPr lang="ru-RU" sz="2400" b="1" dirty="0">
                        <a:latin typeface="Times New Roman"/>
                        <a:ea typeface="Times New Roman"/>
                      </a:endParaRPr>
                    </a:p>
                    <a:p>
                      <a:pPr algn="ctr">
                        <a:spcAft>
                          <a:spcPts val="0"/>
                        </a:spcAft>
                      </a:pPr>
                      <a:r>
                        <a:rPr lang="ru-RU" sz="2400" b="1" dirty="0" smtClean="0">
                          <a:latin typeface="Times New Roman"/>
                          <a:ea typeface="Times New Roman"/>
                        </a:rPr>
                        <a:t>Загадок</a:t>
                      </a:r>
                      <a:endParaRPr lang="ru-RU" sz="2400" b="1" dirty="0">
                        <a:latin typeface="Times New Roman"/>
                        <a:ea typeface="Times New Roman"/>
                      </a:endParaRPr>
                    </a:p>
                  </a:txBody>
                  <a:tcPr marL="44526" marR="44526"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900" dirty="0">
                        <a:latin typeface="Times New Roman"/>
                        <a:ea typeface="Times New Roman"/>
                      </a:endParaRPr>
                    </a:p>
                    <a:p>
                      <a:pPr>
                        <a:spcAft>
                          <a:spcPts val="0"/>
                        </a:spcAft>
                      </a:pPr>
                      <a:r>
                        <a:rPr lang="ru-RU" sz="900" dirty="0">
                          <a:latin typeface="Times New Roman"/>
                          <a:ea typeface="Times New Roman"/>
                        </a:rPr>
                        <a:t>- </a:t>
                      </a:r>
                      <a:r>
                        <a:rPr lang="ru-RU" sz="2800" dirty="0">
                          <a:latin typeface="Times New Roman"/>
                          <a:ea typeface="Times New Roman"/>
                        </a:rPr>
                        <a:t>Совершенствовать умение детей загадывать и отгадывать загадки на темы ПДД, дать понятие перекрестка, регулировщика.</a:t>
                      </a:r>
                    </a:p>
                    <a:p>
                      <a:pPr>
                        <a:spcAft>
                          <a:spcPts val="0"/>
                        </a:spcAft>
                      </a:pPr>
                      <a:r>
                        <a:rPr lang="ru-RU" sz="2800" dirty="0">
                          <a:latin typeface="Times New Roman"/>
                          <a:ea typeface="Times New Roman"/>
                        </a:rPr>
                        <a:t>- Закреплять и уточнять знания о знаках и символах на дороге.</a:t>
                      </a:r>
                    </a:p>
                    <a:p>
                      <a:pPr>
                        <a:spcAft>
                          <a:spcPts val="0"/>
                        </a:spcAft>
                      </a:pPr>
                      <a:r>
                        <a:rPr lang="ru-RU" sz="2800" dirty="0">
                          <a:latin typeface="Times New Roman"/>
                          <a:ea typeface="Times New Roman"/>
                        </a:rPr>
                        <a:t>- Довести до детей понятие «тормозной путь» автомобиля и способствовать осознанию его при перебежке перед едущим </a:t>
                      </a:r>
                    </a:p>
                    <a:p>
                      <a:pPr>
                        <a:spcAft>
                          <a:spcPts val="0"/>
                        </a:spcAft>
                      </a:pPr>
                      <a:r>
                        <a:rPr lang="ru-RU" sz="2800" dirty="0">
                          <a:latin typeface="Times New Roman"/>
                          <a:ea typeface="Times New Roman"/>
                        </a:rPr>
                        <a:t>транспортом.</a:t>
                      </a:r>
                    </a:p>
                  </a:txBody>
                  <a:tcPr marL="44526" marR="44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900" dirty="0">
                        <a:latin typeface="Times New Roman"/>
                        <a:ea typeface="Times New Roman"/>
                      </a:endParaRPr>
                    </a:p>
                    <a:p>
                      <a:pPr>
                        <a:spcAft>
                          <a:spcPts val="0"/>
                        </a:spcAft>
                      </a:pPr>
                      <a:r>
                        <a:rPr lang="ru-RU" sz="2000" dirty="0" smtClean="0">
                          <a:latin typeface="Times New Roman"/>
                          <a:ea typeface="Times New Roman"/>
                        </a:rPr>
                        <a:t>УРВ </a:t>
                      </a:r>
                      <a:r>
                        <a:rPr lang="ru-RU" sz="2000" dirty="0">
                          <a:latin typeface="Times New Roman"/>
                          <a:ea typeface="Times New Roman"/>
                        </a:rPr>
                        <a:t>– </a:t>
                      </a:r>
                      <a:r>
                        <a:rPr lang="ru-RU" sz="2000" dirty="0" err="1">
                          <a:latin typeface="Times New Roman"/>
                          <a:ea typeface="Times New Roman"/>
                        </a:rPr>
                        <a:t>выстав</a:t>
                      </a:r>
                      <a:r>
                        <a:rPr lang="ru-RU" sz="2000" dirty="0">
                          <a:latin typeface="Times New Roman"/>
                          <a:ea typeface="Times New Roman"/>
                        </a:rPr>
                        <a:t>-</a:t>
                      </a:r>
                    </a:p>
                    <a:p>
                      <a:pPr>
                        <a:spcAft>
                          <a:spcPts val="0"/>
                        </a:spcAft>
                      </a:pPr>
                      <a:r>
                        <a:rPr lang="ru-RU" sz="2000" dirty="0" err="1">
                          <a:latin typeface="Times New Roman"/>
                          <a:ea typeface="Times New Roman"/>
                        </a:rPr>
                        <a:t>ка</a:t>
                      </a:r>
                      <a:r>
                        <a:rPr lang="ru-RU" sz="2000" dirty="0">
                          <a:latin typeface="Times New Roman"/>
                          <a:ea typeface="Times New Roman"/>
                        </a:rPr>
                        <a:t> </a:t>
                      </a:r>
                      <a:r>
                        <a:rPr lang="ru-RU" sz="2000" dirty="0" err="1" smtClean="0">
                          <a:latin typeface="Times New Roman"/>
                          <a:ea typeface="Times New Roman"/>
                        </a:rPr>
                        <a:t>рисун-ков</a:t>
                      </a:r>
                      <a:endParaRPr lang="ru-RU" sz="2000" dirty="0">
                        <a:latin typeface="Times New Roman"/>
                        <a:ea typeface="Times New Roman"/>
                      </a:endParaRPr>
                    </a:p>
                    <a:p>
                      <a:pPr>
                        <a:spcAft>
                          <a:spcPts val="0"/>
                        </a:spcAft>
                      </a:pPr>
                      <a:r>
                        <a:rPr lang="ru-RU" sz="2000" dirty="0">
                          <a:latin typeface="Times New Roman"/>
                          <a:ea typeface="Times New Roman"/>
                        </a:rPr>
                        <a:t>УРВ – </a:t>
                      </a:r>
                      <a:r>
                        <a:rPr lang="ru-RU" sz="2000" dirty="0" err="1">
                          <a:latin typeface="Times New Roman"/>
                          <a:ea typeface="Times New Roman"/>
                        </a:rPr>
                        <a:t>созда</a:t>
                      </a:r>
                      <a:r>
                        <a:rPr lang="ru-RU" sz="2000" dirty="0">
                          <a:latin typeface="Times New Roman"/>
                          <a:ea typeface="Times New Roman"/>
                        </a:rPr>
                        <a:t>-</a:t>
                      </a:r>
                    </a:p>
                    <a:p>
                      <a:pPr>
                        <a:spcAft>
                          <a:spcPts val="0"/>
                        </a:spcAft>
                      </a:pPr>
                      <a:r>
                        <a:rPr lang="ru-RU" sz="2000" dirty="0" err="1">
                          <a:latin typeface="Times New Roman"/>
                          <a:ea typeface="Times New Roman"/>
                        </a:rPr>
                        <a:t>ние</a:t>
                      </a:r>
                      <a:r>
                        <a:rPr lang="ru-RU" sz="2000" dirty="0">
                          <a:latin typeface="Times New Roman"/>
                          <a:ea typeface="Times New Roman"/>
                        </a:rPr>
                        <a:t> </a:t>
                      </a:r>
                      <a:r>
                        <a:rPr lang="ru-RU" sz="2000" dirty="0" smtClean="0">
                          <a:latin typeface="Times New Roman"/>
                          <a:ea typeface="Times New Roman"/>
                        </a:rPr>
                        <a:t>коллажа</a:t>
                      </a:r>
                      <a:endParaRPr lang="ru-RU" sz="2000" dirty="0">
                        <a:latin typeface="Times New Roman"/>
                        <a:ea typeface="Times New Roman"/>
                      </a:endParaRPr>
                    </a:p>
                    <a:p>
                      <a:pPr>
                        <a:spcAft>
                          <a:spcPts val="0"/>
                        </a:spcAft>
                      </a:pPr>
                      <a:r>
                        <a:rPr lang="ru-RU" sz="2000" dirty="0" err="1" smtClean="0">
                          <a:latin typeface="Times New Roman"/>
                          <a:ea typeface="Times New Roman"/>
                        </a:rPr>
                        <a:t>Интел-лекту-альный</a:t>
                      </a:r>
                      <a:endParaRPr lang="ru-RU" sz="2000" dirty="0">
                        <a:latin typeface="Times New Roman"/>
                        <a:ea typeface="Times New Roman"/>
                      </a:endParaRPr>
                    </a:p>
                    <a:p>
                      <a:pPr>
                        <a:spcAft>
                          <a:spcPts val="0"/>
                        </a:spcAft>
                      </a:pPr>
                      <a:r>
                        <a:rPr lang="ru-RU" sz="2000" dirty="0">
                          <a:latin typeface="Times New Roman"/>
                          <a:ea typeface="Times New Roman"/>
                        </a:rPr>
                        <a:t>Ринг</a:t>
                      </a:r>
                    </a:p>
                    <a:p>
                      <a:pPr>
                        <a:spcAft>
                          <a:spcPts val="0"/>
                        </a:spcAft>
                      </a:pPr>
                      <a:r>
                        <a:rPr lang="ru-RU" sz="2000" dirty="0">
                          <a:latin typeface="Times New Roman"/>
                          <a:ea typeface="Times New Roman"/>
                        </a:rPr>
                        <a:t>А знаете ли вы,</a:t>
                      </a:r>
                    </a:p>
                    <a:p>
                      <a:pPr>
                        <a:spcAft>
                          <a:spcPts val="0"/>
                        </a:spcAft>
                      </a:pPr>
                      <a:r>
                        <a:rPr lang="ru-RU" sz="2000" dirty="0">
                          <a:latin typeface="Times New Roman"/>
                          <a:ea typeface="Times New Roman"/>
                        </a:rPr>
                        <a:t>что…</a:t>
                      </a:r>
                    </a:p>
                  </a:txBody>
                  <a:tcPr marL="44526" marR="44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4581"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ru-RU"/>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9"/>
          <p:cNvSpPr>
            <a:spLocks noGrp="1"/>
          </p:cNvSpPr>
          <p:nvPr>
            <p:ph type="title"/>
          </p:nvPr>
        </p:nvSpPr>
        <p:spPr>
          <a:xfrm>
            <a:off x="1792288" y="5229225"/>
            <a:ext cx="5486400" cy="936625"/>
          </a:xfrm>
        </p:spPr>
        <p:txBody>
          <a:bodyPr/>
          <a:lstStyle/>
          <a:p>
            <a:endParaRPr lang="ru-RU" smtClean="0"/>
          </a:p>
        </p:txBody>
      </p:sp>
      <p:sp>
        <p:nvSpPr>
          <p:cNvPr id="12" name="Текст 11"/>
          <p:cNvSpPr>
            <a:spLocks noGrp="1"/>
          </p:cNvSpPr>
          <p:nvPr>
            <p:ph type="body" sz="half" idx="2"/>
          </p:nvPr>
        </p:nvSpPr>
        <p:spPr>
          <a:xfrm>
            <a:off x="251520" y="5373216"/>
            <a:ext cx="8712968" cy="1080120"/>
          </a:xfrm>
          <a:solidFill>
            <a:schemeClr val="accent3">
              <a:lumMod val="40000"/>
              <a:lumOff val="60000"/>
            </a:schemeClr>
          </a:solidFill>
        </p:spPr>
        <p:txBody>
          <a:bodyPr rtlCol="0">
            <a:prstTxWarp prst="textWave4">
              <a:avLst/>
            </a:prstTxWarp>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Aft>
                <a:spcPts val="0"/>
              </a:spcAft>
              <a:defRPr/>
            </a:pPr>
            <a:r>
              <a:rPr lang="ru-RU" sz="2800" b="1" i="1" spc="50" dirty="0" smtClean="0">
                <a:ln w="11430"/>
                <a:solidFill>
                  <a:srgbClr val="CC0099"/>
                </a:solidFill>
                <a:effectLst>
                  <a:outerShdw blurRad="76200" dist="50800" dir="5400000" algn="tl" rotWithShape="0">
                    <a:srgbClr val="000000">
                      <a:alpha val="65000"/>
                    </a:srgbClr>
                  </a:outerShdw>
                </a:effectLst>
              </a:rPr>
              <a:t>СПАСИБО  ЗА  ВНИМАНИЕ</a:t>
            </a:r>
            <a:endParaRPr lang="ru-RU" sz="2800" b="1" i="1" spc="50" dirty="0">
              <a:ln w="11430"/>
              <a:solidFill>
                <a:srgbClr val="CC0099"/>
              </a:solidFill>
              <a:effectLst>
                <a:outerShdw blurRad="76200" dist="50800" dir="5400000" algn="tl" rotWithShape="0">
                  <a:srgbClr val="000000">
                    <a:alpha val="65000"/>
                  </a:srgbClr>
                </a:outerShdw>
              </a:effectLst>
            </a:endParaRPr>
          </a:p>
        </p:txBody>
      </p:sp>
      <p:pic>
        <p:nvPicPr>
          <p:cNvPr id="25604" name="Рисунок 1"/>
          <p:cNvPicPr>
            <a:picLocks noGrp="1" noChangeAspect="1" noChangeArrowheads="1"/>
          </p:cNvPicPr>
          <p:nvPr>
            <p:ph type="pic" idx="1"/>
          </p:nvPr>
        </p:nvPicPr>
        <p:blipFill>
          <a:blip r:embed="rId2" cstate="email"/>
          <a:srcRect/>
          <a:stretch>
            <a:fillRect/>
          </a:stretch>
        </p:blipFill>
        <p:spPr>
          <a:xfrm>
            <a:off x="250825" y="260350"/>
            <a:ext cx="8713788" cy="5113338"/>
          </a:xfrm>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rtlCol="0">
            <a:normAutofit/>
          </a:bodyPr>
          <a:lstStyle/>
          <a:p>
            <a:pPr fontAlgn="auto">
              <a:spcAft>
                <a:spcPts val="0"/>
              </a:spcAft>
              <a:defRPr/>
            </a:pPr>
            <a:r>
              <a:rPr lang="ru-RU" dirty="0" smtClean="0"/>
              <a:t>По данным органов пожарной охраны каждый 6 – 7-ой пожар возникает из – за детских шалостей.</a:t>
            </a:r>
            <a:br>
              <a:rPr lang="ru-RU" dirty="0" smtClean="0"/>
            </a:br>
            <a:r>
              <a:rPr lang="ru-RU" dirty="0" smtClean="0"/>
              <a:t>60% пострадавших  - дети, 3/4 из них - дошкольники</a:t>
            </a:r>
            <a:endParaRPr lang="ru-RU"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6"/>
          <p:cNvSpPr>
            <a:spLocks noGrp="1"/>
          </p:cNvSpPr>
          <p:nvPr>
            <p:ph type="title"/>
          </p:nvPr>
        </p:nvSpPr>
        <p:spPr/>
        <p:txBody>
          <a:bodyPr/>
          <a:lstStyle/>
          <a:p>
            <a:endParaRPr lang="ru-RU" smtClean="0"/>
          </a:p>
        </p:txBody>
      </p:sp>
      <p:graphicFrame>
        <p:nvGraphicFramePr>
          <p:cNvPr id="6" name="Рисунок 5"/>
          <p:cNvGraphicFramePr>
            <a:graphicFrameLocks noGrp="1"/>
          </p:cNvGraphicFramePr>
          <p:nvPr>
            <p:ph type="pic" idx="1"/>
          </p:nvPr>
        </p:nvGraphicFramePr>
        <p:xfrm>
          <a:off x="179512" y="332656"/>
          <a:ext cx="8784976"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Текст 7"/>
          <p:cNvSpPr>
            <a:spLocks noGrp="1"/>
          </p:cNvSpPr>
          <p:nvPr>
            <p:ph type="body" sz="half" idx="2"/>
          </p:nvPr>
        </p:nvSpPr>
        <p:spPr>
          <a:xfrm flipV="1">
            <a:off x="2268538" y="6669088"/>
            <a:ext cx="5010150" cy="46037"/>
          </a:xfrm>
        </p:spPr>
        <p:txBody>
          <a:bodyPr rtlCol="0">
            <a:normAutofit fontScale="25000" lnSpcReduction="20000"/>
          </a:bodyPr>
          <a:lstStyle/>
          <a:p>
            <a:pPr fontAlgn="auto">
              <a:spcAft>
                <a:spcPts val="0"/>
              </a:spcAft>
              <a:defRPr/>
            </a:pPr>
            <a:endParaRPr lang="ru-RU"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4"/>
          <p:cNvSpPr>
            <a:spLocks noGrp="1"/>
          </p:cNvSpPr>
          <p:nvPr>
            <p:ph type="title"/>
          </p:nvPr>
        </p:nvSpPr>
        <p:spPr>
          <a:xfrm>
            <a:off x="0" y="0"/>
            <a:ext cx="9144000" cy="6858000"/>
          </a:xfrm>
        </p:spPr>
        <p:txBody>
          <a:bodyPr/>
          <a:lstStyle/>
          <a:p>
            <a:endParaRPr lang="ru-RU" smtClean="0"/>
          </a:p>
        </p:txBody>
      </p:sp>
      <p:sp>
        <p:nvSpPr>
          <p:cNvPr id="6" name="Блок-схема: перфолента 5"/>
          <p:cNvSpPr/>
          <p:nvPr/>
        </p:nvSpPr>
        <p:spPr>
          <a:xfrm>
            <a:off x="611560" y="332656"/>
            <a:ext cx="7920880" cy="1872208"/>
          </a:xfrm>
          <a:prstGeom prst="flowChartPunchedTape">
            <a:avLst/>
          </a:prstGeom>
        </p:spPr>
        <p:style>
          <a:lnRef idx="1">
            <a:schemeClr val="accent3"/>
          </a:lnRef>
          <a:fillRef idx="2">
            <a:schemeClr val="accent3"/>
          </a:fillRef>
          <a:effectRef idx="1">
            <a:schemeClr val="accent3"/>
          </a:effectRef>
          <a:fontRef idx="minor">
            <a:schemeClr val="dk1"/>
          </a:fontRef>
        </p:style>
        <p:txBody>
          <a:bodyPr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ru-RU" sz="40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Р О Л Ь    П Е Д А Г О Г О В</a:t>
            </a:r>
            <a:endParaRPr lang="ru-RU" sz="40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Вертикальный свиток 6"/>
          <p:cNvSpPr/>
          <p:nvPr/>
        </p:nvSpPr>
        <p:spPr>
          <a:xfrm>
            <a:off x="468313" y="2636838"/>
            <a:ext cx="3311525" cy="3744912"/>
          </a:xfrm>
          <a:prstGeom prst="verticalScroll">
            <a:avLst/>
          </a:prstGeom>
          <a:solidFill>
            <a:srgbClr val="FF66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400" b="1" i="1" dirty="0">
                <a:solidFill>
                  <a:schemeClr val="tx1"/>
                </a:solidFill>
              </a:rPr>
              <a:t>Организация педагогического процесса, сберегающего здоровье ребенка дошкольного возраста</a:t>
            </a:r>
            <a:endParaRPr lang="ru-RU" sz="2400" b="1" i="1" dirty="0">
              <a:solidFill>
                <a:schemeClr val="tx1"/>
              </a:solidFill>
            </a:endParaRPr>
          </a:p>
        </p:txBody>
      </p:sp>
      <p:sp>
        <p:nvSpPr>
          <p:cNvPr id="8" name="Вертикальный свиток 7"/>
          <p:cNvSpPr/>
          <p:nvPr/>
        </p:nvSpPr>
        <p:spPr>
          <a:xfrm>
            <a:off x="3419475" y="2708275"/>
            <a:ext cx="3455988" cy="3600450"/>
          </a:xfrm>
          <a:prstGeom prst="verticalScroll">
            <a:avLst/>
          </a:prstGeom>
          <a:solidFill>
            <a:srgbClr val="12DEF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800" b="1" i="1" dirty="0">
                <a:solidFill>
                  <a:schemeClr val="tx1"/>
                </a:solidFill>
              </a:rPr>
              <a:t>Воспитание ценностного отношения к здоровью</a:t>
            </a:r>
            <a:endParaRPr lang="ru-RU" sz="2800" b="1" i="1" dirty="0">
              <a:solidFill>
                <a:schemeClr val="tx1"/>
              </a:solidFill>
            </a:endParaRPr>
          </a:p>
        </p:txBody>
      </p:sp>
      <p:sp>
        <p:nvSpPr>
          <p:cNvPr id="9" name="Стрелка вправо 8"/>
          <p:cNvSpPr/>
          <p:nvPr/>
        </p:nvSpPr>
        <p:spPr>
          <a:xfrm>
            <a:off x="6804025" y="3500438"/>
            <a:ext cx="2089150" cy="2232025"/>
          </a:xfrm>
          <a:prstGeom prst="right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4400" b="1" i="1" dirty="0">
                <a:solidFill>
                  <a:schemeClr val="tx1"/>
                </a:solidFill>
              </a:rPr>
              <a:t>ОБЖ</a:t>
            </a:r>
            <a:endParaRPr lang="ru-RU" sz="4400" b="1" i="1" dirty="0">
              <a:solidFill>
                <a:schemeClr val="tx1"/>
              </a:solidFill>
            </a:endParaRPr>
          </a:p>
        </p:txBody>
      </p:sp>
    </p:spTree>
  </p:cSld>
  <p:clrMapOvr>
    <a:masterClrMapping/>
  </p:clrMapOvr>
  <p:transition>
    <p:wheel spokes="3"/>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fontAlgn="auto">
              <a:spcAft>
                <a:spcPts val="0"/>
              </a:spcAft>
              <a:defRPr/>
            </a:pPr>
            <a:r>
              <a:rPr lang="ru-RU" b="1" dirty="0" smtClean="0">
                <a:ln>
                  <a:solidFill>
                    <a:srgbClr val="FF0000"/>
                  </a:solidFill>
                </a:ln>
                <a:solidFill>
                  <a:schemeClr val="accent3"/>
                </a:solidFill>
              </a:rPr>
              <a:t>ЦЕЛИ  РАБОТЫ:</a:t>
            </a:r>
            <a:endParaRPr lang="ru-RU" b="1" dirty="0">
              <a:ln>
                <a:solidFill>
                  <a:srgbClr val="FF0000"/>
                </a:solidFill>
              </a:ln>
              <a:solidFill>
                <a:schemeClr val="accent3"/>
              </a:solidFill>
            </a:endParaRPr>
          </a:p>
        </p:txBody>
      </p:sp>
      <p:sp>
        <p:nvSpPr>
          <p:cNvPr id="7171" name="TextBox 2"/>
          <p:cNvSpPr txBox="1">
            <a:spLocks noChangeArrowheads="1"/>
          </p:cNvSpPr>
          <p:nvPr/>
        </p:nvSpPr>
        <p:spPr bwMode="auto">
          <a:xfrm>
            <a:off x="1403350" y="2205038"/>
            <a:ext cx="185738" cy="369887"/>
          </a:xfrm>
          <a:prstGeom prst="rect">
            <a:avLst/>
          </a:prstGeom>
          <a:noFill/>
          <a:ln w="9525">
            <a:noFill/>
            <a:miter lim="800000"/>
            <a:headEnd/>
            <a:tailEnd/>
          </a:ln>
        </p:spPr>
        <p:txBody>
          <a:bodyPr wrap="none">
            <a:spAutoFit/>
          </a:bodyPr>
          <a:lstStyle/>
          <a:p>
            <a:endParaRPr lang="ru-RU">
              <a:latin typeface="Calibri" pitchFamily="34" charset="0"/>
            </a:endParaRPr>
          </a:p>
        </p:txBody>
      </p:sp>
      <p:sp>
        <p:nvSpPr>
          <p:cNvPr id="7172" name="TextBox 4"/>
          <p:cNvSpPr txBox="1">
            <a:spLocks noChangeArrowheads="1"/>
          </p:cNvSpPr>
          <p:nvPr/>
        </p:nvSpPr>
        <p:spPr bwMode="auto">
          <a:xfrm>
            <a:off x="539750" y="1268413"/>
            <a:ext cx="7920038" cy="4832350"/>
          </a:xfrm>
          <a:prstGeom prst="rect">
            <a:avLst/>
          </a:prstGeom>
          <a:noFill/>
          <a:ln w="9525">
            <a:noFill/>
            <a:miter lim="800000"/>
            <a:headEnd/>
            <a:tailEnd/>
          </a:ln>
        </p:spPr>
        <p:txBody>
          <a:bodyPr>
            <a:spAutoFit/>
          </a:bodyPr>
          <a:lstStyle/>
          <a:p>
            <a:pPr algn="ctr">
              <a:buFont typeface="Wingdings" pitchFamily="2" charset="2"/>
              <a:buChar char="v"/>
            </a:pPr>
            <a:r>
              <a:rPr lang="ru-RU" sz="2800" b="1" i="1">
                <a:latin typeface="Calibri" pitchFamily="34" charset="0"/>
              </a:rPr>
              <a:t> Освоение знаний.</a:t>
            </a:r>
          </a:p>
          <a:p>
            <a:pPr algn="ctr">
              <a:buFont typeface="Wingdings" pitchFamily="2" charset="2"/>
              <a:buChar char="v"/>
            </a:pPr>
            <a:r>
              <a:rPr lang="ru-RU" sz="2800" b="1" i="1">
                <a:latin typeface="Calibri" pitchFamily="34" charset="0"/>
              </a:rPr>
              <a:t>Развитие качеств личности, необходимых для ведения здорового образа жизни, обеспечение безопасного поведения в опасных ситуациях.</a:t>
            </a:r>
          </a:p>
          <a:p>
            <a:pPr algn="ctr">
              <a:buFont typeface="Wingdings" pitchFamily="2" charset="2"/>
              <a:buChar char="v"/>
            </a:pPr>
            <a:r>
              <a:rPr lang="ru-RU" sz="2800" b="1" i="1">
                <a:latin typeface="Calibri" pitchFamily="34" charset="0"/>
              </a:rPr>
              <a:t>Воспитание чувства ответственности за личную безопасность, ценностного отношения к своему здоровью и жизни.</a:t>
            </a:r>
          </a:p>
          <a:p>
            <a:pPr algn="ctr">
              <a:buFont typeface="Wingdings" pitchFamily="2" charset="2"/>
              <a:buChar char="v"/>
            </a:pPr>
            <a:r>
              <a:rPr lang="ru-RU" sz="2800" b="1" i="1">
                <a:latin typeface="Calibri" pitchFamily="34" charset="0"/>
              </a:rPr>
              <a:t>Овладение умениями предвидеть потенциальные опасности и правильно действовать в случае их наступления.</a:t>
            </a:r>
          </a:p>
        </p:txBody>
      </p:sp>
    </p:spTree>
  </p:cSld>
  <p:clrMapOvr>
    <a:masterClrMapping/>
  </p:clrMapOvr>
  <p:transition>
    <p:strips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a:xfrm>
            <a:off x="457200" y="274638"/>
            <a:ext cx="8229600" cy="1785937"/>
          </a:xfrm>
        </p:spPr>
        <p:txBody>
          <a:bodyPr/>
          <a:lstStyle/>
          <a:p>
            <a:r>
              <a:rPr lang="ru-RU" sz="4000" b="1" i="1" smtClean="0"/>
              <a:t>Й)</a:t>
            </a:r>
          </a:p>
        </p:txBody>
      </p:sp>
      <p:sp>
        <p:nvSpPr>
          <p:cNvPr id="3" name="Блок-схема: перфолента 2"/>
          <p:cNvSpPr/>
          <p:nvPr/>
        </p:nvSpPr>
        <p:spPr>
          <a:xfrm>
            <a:off x="539552" y="188640"/>
            <a:ext cx="8136904" cy="1872208"/>
          </a:xfrm>
          <a:prstGeom prst="flowChartPunchedTape">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4000" b="1" i="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Р АЗ Д Е Л Ы      О Б Ж:</a:t>
            </a:r>
            <a:endParaRPr lang="ru-RU" sz="4000" b="1" i="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8196" name="TextBox 3"/>
          <p:cNvSpPr txBox="1">
            <a:spLocks noChangeArrowheads="1"/>
          </p:cNvSpPr>
          <p:nvPr/>
        </p:nvSpPr>
        <p:spPr bwMode="auto">
          <a:xfrm>
            <a:off x="1116013" y="2060575"/>
            <a:ext cx="7704137" cy="18262600"/>
          </a:xfrm>
          <a:prstGeom prst="rect">
            <a:avLst/>
          </a:prstGeom>
          <a:noFill/>
          <a:ln w="9525">
            <a:noFill/>
            <a:miter lim="800000"/>
            <a:headEnd/>
            <a:tailEnd/>
          </a:ln>
        </p:spPr>
        <p:txBody>
          <a:bodyPr>
            <a:spAutoFit/>
          </a:bodyPr>
          <a:lstStyle/>
          <a:p>
            <a:pPr algn="just">
              <a:buFont typeface="Wingdings" pitchFamily="2" charset="2"/>
              <a:buChar char="v"/>
            </a:pPr>
            <a:r>
              <a:rPr lang="ru-RU" sz="2800" b="1">
                <a:latin typeface="Calibri" pitchFamily="34" charset="0"/>
              </a:rPr>
              <a:t> ПДД                                            (сентябрь, май)</a:t>
            </a:r>
          </a:p>
          <a:p>
            <a:pPr algn="just">
              <a:buFont typeface="Wingdings" pitchFamily="2" charset="2"/>
              <a:buChar char="v"/>
            </a:pPr>
            <a:r>
              <a:rPr lang="ru-RU" sz="2800" b="1">
                <a:latin typeface="Calibri" pitchFamily="34" charset="0"/>
              </a:rPr>
              <a:t>Опасные случайности            (октябрь)</a:t>
            </a:r>
            <a:endParaRPr lang="ru-RU" sz="2800">
              <a:latin typeface="Calibri" pitchFamily="34" charset="0"/>
            </a:endParaRPr>
          </a:p>
          <a:p>
            <a:pPr algn="just">
              <a:buFont typeface="Wingdings" pitchFamily="2" charset="2"/>
              <a:buChar char="v"/>
            </a:pPr>
            <a:r>
              <a:rPr lang="ru-RU" sz="2800" b="1">
                <a:latin typeface="Calibri" pitchFamily="34" charset="0"/>
              </a:rPr>
              <a:t>Опасные предметы                (октябрь)</a:t>
            </a:r>
          </a:p>
          <a:p>
            <a:pPr algn="just">
              <a:buFont typeface="Wingdings" pitchFamily="2" charset="2"/>
              <a:buChar char="v"/>
            </a:pPr>
            <a:r>
              <a:rPr lang="ru-RU" sz="2800" b="1">
                <a:latin typeface="Calibri" pitchFamily="34" charset="0"/>
              </a:rPr>
              <a:t> Безопасность в социуме      ( ноябрь)</a:t>
            </a:r>
          </a:p>
          <a:p>
            <a:pPr algn="just">
              <a:buFont typeface="Wingdings" pitchFamily="2" charset="2"/>
              <a:buChar char="v"/>
            </a:pPr>
            <a:r>
              <a:rPr lang="ru-RU" sz="2800" b="1">
                <a:latin typeface="Calibri" pitchFamily="34" charset="0"/>
              </a:rPr>
              <a:t> Безопасность при пожаре   (декабрь)</a:t>
            </a:r>
            <a:endParaRPr lang="ru-RU" sz="2800">
              <a:latin typeface="Calibri" pitchFamily="34" charset="0"/>
            </a:endParaRPr>
          </a:p>
          <a:p>
            <a:pPr algn="just">
              <a:buFont typeface="Wingdings" pitchFamily="2" charset="2"/>
              <a:buChar char="v"/>
            </a:pPr>
            <a:r>
              <a:rPr lang="ru-RU" sz="2800" b="1">
                <a:latin typeface="Calibri" pitchFamily="34" charset="0"/>
              </a:rPr>
              <a:t>Мое тело                                    ( январь)</a:t>
            </a:r>
          </a:p>
          <a:p>
            <a:pPr algn="just">
              <a:buFont typeface="Wingdings" pitchFamily="2" charset="2"/>
              <a:buChar char="v"/>
            </a:pPr>
            <a:r>
              <a:rPr lang="ru-RU" sz="2800" b="1">
                <a:latin typeface="Calibri" pitchFamily="34" charset="0"/>
              </a:rPr>
              <a:t> Мое здоровье                          (январь)</a:t>
            </a:r>
          </a:p>
          <a:p>
            <a:pPr algn="just">
              <a:buFont typeface="Wingdings" pitchFamily="2" charset="2"/>
              <a:buChar char="v"/>
            </a:pPr>
            <a:r>
              <a:rPr lang="ru-RU" sz="2800" b="1">
                <a:latin typeface="Calibri" pitchFamily="34" charset="0"/>
              </a:rPr>
              <a:t> Безопасность в быту              (февраль)</a:t>
            </a:r>
          </a:p>
          <a:p>
            <a:pPr algn="just">
              <a:buFont typeface="Wingdings" pitchFamily="2" charset="2"/>
              <a:buChar char="v"/>
            </a:pPr>
            <a:r>
              <a:rPr lang="ru-RU" sz="2800" b="1">
                <a:latin typeface="Calibri" pitchFamily="34" charset="0"/>
              </a:rPr>
              <a:t> Безопасность в природе       ( март)</a:t>
            </a:r>
          </a:p>
          <a:p>
            <a:pPr algn="just">
              <a:buFont typeface="Wingdings" pitchFamily="2" charset="2"/>
              <a:buChar char="v"/>
            </a:pPr>
            <a:r>
              <a:rPr lang="ru-RU" sz="2800" b="1">
                <a:latin typeface="Calibri" pitchFamily="34" charset="0"/>
              </a:rPr>
              <a:t>Безопасность на воде             (апрель)</a:t>
            </a:r>
          </a:p>
          <a:p>
            <a:pPr>
              <a:buFont typeface="Wingdings" pitchFamily="2" charset="2"/>
              <a:buChar char="v"/>
            </a:pPr>
            <a:endParaRPr lang="ru-RU" sz="2800">
              <a:latin typeface="Calibri" pitchFamily="34" charset="0"/>
            </a:endParaRPr>
          </a:p>
          <a:p>
            <a:r>
              <a:rPr lang="ru-RU" sz="2800" b="1">
                <a:latin typeface="Calibri" pitchFamily="34" charset="0"/>
              </a:rPr>
              <a:t> </a:t>
            </a:r>
            <a:endParaRPr lang="ru-RU" sz="2800">
              <a:latin typeface="Calibri" pitchFamily="34" charset="0"/>
            </a:endParaRPr>
          </a:p>
          <a:p>
            <a:r>
              <a:rPr lang="ru-RU" sz="2800" b="1">
                <a:latin typeface="Calibri" pitchFamily="34" charset="0"/>
              </a:rPr>
              <a:t> </a:t>
            </a:r>
            <a:endParaRPr lang="ru-RU" sz="2800">
              <a:latin typeface="Calibri" pitchFamily="34" charset="0"/>
            </a:endParaRPr>
          </a:p>
          <a:p>
            <a:r>
              <a:rPr lang="ru-RU" sz="2800" b="1">
                <a:latin typeface="Calibri" pitchFamily="34" charset="0"/>
              </a:rPr>
              <a:t> </a:t>
            </a:r>
            <a:endParaRPr lang="ru-RU" sz="2800">
              <a:latin typeface="Calibri" pitchFamily="34" charset="0"/>
            </a:endParaRPr>
          </a:p>
          <a:p>
            <a:r>
              <a:rPr lang="ru-RU" sz="2800" b="1">
                <a:latin typeface="Calibri" pitchFamily="34" charset="0"/>
              </a:rPr>
              <a:t> </a:t>
            </a:r>
            <a:endParaRPr lang="ru-RU" sz="2800">
              <a:latin typeface="Calibri" pitchFamily="34" charset="0"/>
            </a:endParaRPr>
          </a:p>
          <a:p>
            <a:r>
              <a:rPr lang="ru-RU" sz="2800" b="1">
                <a:latin typeface="Calibri" pitchFamily="34" charset="0"/>
              </a:rPr>
              <a:t> </a:t>
            </a:r>
            <a:endParaRPr lang="ru-RU" sz="2800">
              <a:latin typeface="Calibri" pitchFamily="34" charset="0"/>
            </a:endParaRPr>
          </a:p>
          <a:p>
            <a:r>
              <a:rPr lang="ru-RU" sz="2800" b="1">
                <a:latin typeface="Calibri" pitchFamily="34" charset="0"/>
              </a:rPr>
              <a:t> </a:t>
            </a:r>
            <a:endParaRPr lang="ru-RU" sz="2800">
              <a:latin typeface="Calibri" pitchFamily="34" charset="0"/>
            </a:endParaRPr>
          </a:p>
          <a:p>
            <a:r>
              <a:rPr lang="ru-RU" sz="2800" b="1">
                <a:latin typeface="Calibri" pitchFamily="34" charset="0"/>
              </a:rPr>
              <a:t> </a:t>
            </a:r>
            <a:endParaRPr lang="ru-RU" sz="2800">
              <a:latin typeface="Calibri" pitchFamily="34" charset="0"/>
            </a:endParaRPr>
          </a:p>
          <a:p>
            <a:r>
              <a:rPr lang="ru-RU" sz="2800" b="1">
                <a:latin typeface="Calibri" pitchFamily="34" charset="0"/>
              </a:rPr>
              <a:t> </a:t>
            </a:r>
            <a:endParaRPr lang="ru-RU" sz="2800">
              <a:latin typeface="Calibri" pitchFamily="34" charset="0"/>
            </a:endParaRPr>
          </a:p>
          <a:p>
            <a:r>
              <a:rPr lang="ru-RU" sz="2800" b="1">
                <a:latin typeface="Calibri" pitchFamily="34" charset="0"/>
              </a:rPr>
              <a:t> </a:t>
            </a:r>
            <a:endParaRPr lang="ru-RU" sz="2800">
              <a:latin typeface="Calibri" pitchFamily="34" charset="0"/>
            </a:endParaRPr>
          </a:p>
          <a:p>
            <a:r>
              <a:rPr lang="ru-RU" sz="2800" b="1">
                <a:latin typeface="Calibri" pitchFamily="34" charset="0"/>
              </a:rPr>
              <a:t> </a:t>
            </a:r>
            <a:endParaRPr lang="ru-RU" sz="2800">
              <a:latin typeface="Calibri" pitchFamily="34" charset="0"/>
            </a:endParaRPr>
          </a:p>
          <a:p>
            <a:r>
              <a:rPr lang="ru-RU" sz="2800" b="1">
                <a:latin typeface="Calibri" pitchFamily="34" charset="0"/>
              </a:rPr>
              <a:t> </a:t>
            </a:r>
            <a:endParaRPr lang="ru-RU" sz="2800">
              <a:latin typeface="Calibri" pitchFamily="34" charset="0"/>
            </a:endParaRPr>
          </a:p>
          <a:p>
            <a:r>
              <a:rPr lang="ru-RU" sz="2800" b="1">
                <a:latin typeface="Calibri" pitchFamily="34" charset="0"/>
              </a:rPr>
              <a:t> </a:t>
            </a:r>
            <a:endParaRPr lang="ru-RU" sz="2800">
              <a:latin typeface="Calibri" pitchFamily="34" charset="0"/>
            </a:endParaRPr>
          </a:p>
          <a:p>
            <a:r>
              <a:rPr lang="ru-RU" sz="2800" b="1">
                <a:latin typeface="Calibri" pitchFamily="34" charset="0"/>
              </a:rPr>
              <a:t> </a:t>
            </a:r>
            <a:endParaRPr lang="ru-RU" sz="2800">
              <a:latin typeface="Calibri" pitchFamily="34" charset="0"/>
            </a:endParaRPr>
          </a:p>
          <a:p>
            <a:r>
              <a:rPr lang="ru-RU" sz="2800" b="1">
                <a:latin typeface="Calibri" pitchFamily="34" charset="0"/>
              </a:rPr>
              <a:t> </a:t>
            </a:r>
            <a:endParaRPr lang="ru-RU" sz="2800">
              <a:latin typeface="Calibri" pitchFamily="34" charset="0"/>
            </a:endParaRPr>
          </a:p>
          <a:p>
            <a:r>
              <a:rPr lang="ru-RU" sz="2800" b="1">
                <a:latin typeface="Calibri" pitchFamily="34" charset="0"/>
              </a:rPr>
              <a:t> </a:t>
            </a:r>
            <a:endParaRPr lang="ru-RU" sz="2800">
              <a:latin typeface="Calibri" pitchFamily="34" charset="0"/>
            </a:endParaRPr>
          </a:p>
          <a:p>
            <a:r>
              <a:rPr lang="ru-RU" sz="2800" b="1">
                <a:latin typeface="Calibri" pitchFamily="34" charset="0"/>
              </a:rPr>
              <a:t> </a:t>
            </a:r>
            <a:endParaRPr lang="ru-RU" sz="2800">
              <a:latin typeface="Calibri" pitchFamily="34" charset="0"/>
            </a:endParaRPr>
          </a:p>
          <a:p>
            <a:r>
              <a:rPr lang="ru-RU" sz="2800" b="1">
                <a:latin typeface="Calibri" pitchFamily="34" charset="0"/>
              </a:rPr>
              <a:t> </a:t>
            </a:r>
            <a:endParaRPr lang="ru-RU" sz="2800">
              <a:latin typeface="Calibri" pitchFamily="34" charset="0"/>
            </a:endParaRPr>
          </a:p>
          <a:p>
            <a:r>
              <a:rPr lang="ru-RU" sz="2800" b="1">
                <a:latin typeface="Calibri" pitchFamily="34" charset="0"/>
              </a:rPr>
              <a:t> </a:t>
            </a:r>
            <a:endParaRPr lang="ru-RU" sz="2800">
              <a:latin typeface="Calibri" pitchFamily="34" charset="0"/>
            </a:endParaRPr>
          </a:p>
          <a:p>
            <a:r>
              <a:rPr lang="ru-RU" sz="2800" b="1">
                <a:latin typeface="Calibri" pitchFamily="34" charset="0"/>
              </a:rPr>
              <a:t> </a:t>
            </a:r>
            <a:endParaRPr lang="ru-RU" sz="2800">
              <a:latin typeface="Calibri" pitchFamily="34" charset="0"/>
            </a:endParaRPr>
          </a:p>
          <a:p>
            <a:r>
              <a:rPr lang="ru-RU" sz="2800" b="1">
                <a:latin typeface="Calibri" pitchFamily="34" charset="0"/>
              </a:rPr>
              <a:t> </a:t>
            </a:r>
            <a:endParaRPr lang="ru-RU" sz="2800">
              <a:latin typeface="Calibri" pitchFamily="34" charset="0"/>
            </a:endParaRPr>
          </a:p>
          <a:p>
            <a:r>
              <a:rPr lang="ru-RU" sz="2800" b="1">
                <a:latin typeface="Calibri" pitchFamily="34" charset="0"/>
              </a:rPr>
              <a:t> </a:t>
            </a:r>
            <a:endParaRPr lang="ru-RU" sz="2800">
              <a:latin typeface="Calibri" pitchFamily="34" charset="0"/>
            </a:endParaRPr>
          </a:p>
          <a:p>
            <a:r>
              <a:rPr lang="ru-RU" sz="2800" b="1">
                <a:latin typeface="Calibri" pitchFamily="34" charset="0"/>
              </a:rPr>
              <a:t> </a:t>
            </a:r>
            <a:endParaRPr lang="ru-RU" sz="2800">
              <a:latin typeface="Calibri" pitchFamily="34" charset="0"/>
            </a:endParaRPr>
          </a:p>
          <a:p>
            <a:r>
              <a:rPr lang="ru-RU" sz="2800" b="1">
                <a:latin typeface="Calibri" pitchFamily="34" charset="0"/>
              </a:rPr>
              <a:t> </a:t>
            </a:r>
            <a:endParaRPr lang="ru-RU" sz="2800">
              <a:latin typeface="Calibri" pitchFamily="34" charset="0"/>
            </a:endParaRPr>
          </a:p>
          <a:p>
            <a:r>
              <a:rPr lang="ru-RU" sz="2800" b="1">
                <a:latin typeface="Calibri" pitchFamily="34" charset="0"/>
              </a:rPr>
              <a:t> </a:t>
            </a:r>
            <a:endParaRPr lang="ru-RU" sz="2800">
              <a:latin typeface="Calibri" pitchFamily="34" charset="0"/>
            </a:endParaRPr>
          </a:p>
          <a:p>
            <a:r>
              <a:rPr lang="ru-RU" sz="2800" b="1">
                <a:latin typeface="Calibri" pitchFamily="34" charset="0"/>
              </a:rPr>
              <a:t> </a:t>
            </a:r>
            <a:endParaRPr lang="ru-RU" sz="2800">
              <a:latin typeface="Calibri" pitchFamily="34" charset="0"/>
            </a:endParaRPr>
          </a:p>
          <a:p>
            <a:r>
              <a:rPr lang="ru-RU" sz="2800" b="1">
                <a:latin typeface="Calibri" pitchFamily="34" charset="0"/>
              </a:rPr>
              <a:t> </a:t>
            </a:r>
            <a:endParaRPr lang="ru-RU" sz="2800">
              <a:latin typeface="Calibri" pitchFamily="34" charset="0"/>
            </a:endParaRPr>
          </a:p>
          <a:p>
            <a:r>
              <a:rPr lang="ru-RU" sz="2800" b="1">
                <a:latin typeface="Calibri" pitchFamily="34" charset="0"/>
              </a:rPr>
              <a:t> </a:t>
            </a:r>
            <a:endParaRPr lang="ru-RU" sz="2800">
              <a:latin typeface="Calibri" pitchFamily="34" charset="0"/>
            </a:endParaRPr>
          </a:p>
          <a:p>
            <a:r>
              <a:rPr lang="ru-RU" sz="2800" b="1">
                <a:latin typeface="Calibri" pitchFamily="34" charset="0"/>
              </a:rPr>
              <a:t> </a:t>
            </a:r>
            <a:endParaRPr lang="ru-RU" sz="2800">
              <a:latin typeface="Calibri" pitchFamily="34" charset="0"/>
            </a:endParaRPr>
          </a:p>
          <a:p>
            <a:r>
              <a:rPr lang="ru-RU" sz="2800" b="1">
                <a:latin typeface="Calibri" pitchFamily="34" charset="0"/>
              </a:rPr>
              <a:t> </a:t>
            </a:r>
            <a:endParaRPr lang="ru-RU" sz="2800">
              <a:latin typeface="Calibri" pitchFamily="34" charset="0"/>
            </a:endParaRPr>
          </a:p>
          <a:p>
            <a:r>
              <a:rPr lang="ru-RU" sz="2800" b="1">
                <a:latin typeface="Calibri" pitchFamily="34" charset="0"/>
              </a:rPr>
              <a:t> </a:t>
            </a:r>
            <a:endParaRPr lang="ru-RU" sz="2800">
              <a:latin typeface="Calibri" pitchFamily="34" charset="0"/>
            </a:endParaRPr>
          </a:p>
          <a:p>
            <a:endParaRPr lang="ru-RU" sz="2800">
              <a:latin typeface="Calibri" pitchFamily="34" charset="0"/>
            </a:endParaRPr>
          </a:p>
        </p:txBody>
      </p:sp>
    </p:spTree>
  </p:cSld>
  <p:clrMapOvr>
    <a:masterClrMapping/>
  </p:clrMapOvr>
  <p:transition>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rtlCol="0">
            <a:normAutofit fontScale="90000"/>
          </a:bodyPr>
          <a:lstStyle/>
          <a:p>
            <a:pPr algn="l" fontAlgn="auto">
              <a:spcAft>
                <a:spcPts val="0"/>
              </a:spcAft>
              <a:defRPr/>
            </a:pPr>
            <a:r>
              <a:rPr lang="ru-RU" sz="2800" b="1" dirty="0" smtClean="0"/>
              <a:t> </a:t>
            </a:r>
            <a:br>
              <a:rPr lang="ru-RU" sz="2800" b="1" dirty="0" smtClean="0"/>
            </a:br>
            <a:r>
              <a:rPr lang="ru-RU" sz="2800" b="1" dirty="0" smtClean="0"/>
              <a:t/>
            </a:r>
            <a:br>
              <a:rPr lang="ru-RU" sz="2800" b="1" dirty="0" smtClean="0"/>
            </a:br>
            <a:r>
              <a:rPr lang="ru-RU" sz="2800" b="1" dirty="0" smtClean="0"/>
              <a:t/>
            </a:r>
            <a:br>
              <a:rPr lang="ru-RU" sz="2800" b="1" dirty="0" smtClean="0"/>
            </a:br>
            <a:r>
              <a:rPr lang="ru-RU" sz="2800" b="1" dirty="0" smtClean="0"/>
              <a:t>-Экскурсии,  пешие  прогулки</a:t>
            </a:r>
            <a:br>
              <a:rPr lang="ru-RU" sz="2800" b="1" dirty="0" smtClean="0"/>
            </a:br>
            <a:r>
              <a:rPr lang="ru-RU" sz="2800" b="1" dirty="0" smtClean="0"/>
              <a:t>-  Досуги, «Музыка и дети», «Спорт и дети»</a:t>
            </a:r>
            <a:r>
              <a:rPr lang="ru-RU" b="1" dirty="0" smtClean="0"/>
              <a:t/>
            </a:r>
            <a:br>
              <a:rPr lang="ru-RU" b="1" dirty="0" smtClean="0"/>
            </a:br>
            <a:r>
              <a:rPr lang="ru-RU" b="1" dirty="0" smtClean="0"/>
              <a:t>- </a:t>
            </a:r>
            <a:r>
              <a:rPr lang="ru-RU" sz="2800" b="1" dirty="0" smtClean="0"/>
              <a:t> «А знаете ли вы, что</a:t>
            </a:r>
            <a:r>
              <a:rPr lang="en-US" sz="2800" b="1" dirty="0" smtClean="0"/>
              <a:t>?</a:t>
            </a:r>
            <a:r>
              <a:rPr lang="ru-RU" sz="2800" b="1" dirty="0" smtClean="0"/>
              <a:t>..»</a:t>
            </a:r>
            <a:br>
              <a:rPr lang="ru-RU" sz="2800" b="1" dirty="0" smtClean="0"/>
            </a:br>
            <a:r>
              <a:rPr lang="ru-RU" sz="2800" b="1" dirty="0" smtClean="0"/>
              <a:t>- «Читаем каждый день»</a:t>
            </a:r>
            <a:r>
              <a:rPr lang="ru-RU" sz="2000" dirty="0" smtClean="0"/>
              <a:t> ( «Машенька и медведь», «Колобок», «Пожар», «Дядя Степа – милиционер», «Сестрица </a:t>
            </a:r>
            <a:r>
              <a:rPr lang="ru-RU" sz="2000" dirty="0" err="1" smtClean="0"/>
              <a:t>Аленушка</a:t>
            </a:r>
            <a:r>
              <a:rPr lang="ru-RU" sz="2000" dirty="0" smtClean="0"/>
              <a:t> и братец  Иванушка», «Кошкин дом»)</a:t>
            </a:r>
            <a:r>
              <a:rPr lang="ru-RU" sz="2800" b="1" dirty="0" smtClean="0"/>
              <a:t/>
            </a:r>
            <a:br>
              <a:rPr lang="ru-RU" sz="2800" b="1" dirty="0" smtClean="0"/>
            </a:br>
            <a:r>
              <a:rPr lang="ru-RU" sz="2800" b="1" dirty="0" smtClean="0"/>
              <a:t>- «Утро радостных встреч»</a:t>
            </a:r>
            <a:br>
              <a:rPr lang="ru-RU" sz="2800" b="1" dirty="0" smtClean="0"/>
            </a:br>
            <a:r>
              <a:rPr lang="ru-RU" sz="2800" b="1" dirty="0" smtClean="0"/>
              <a:t>- «Встреча с интересными людьми»</a:t>
            </a:r>
            <a:br>
              <a:rPr lang="ru-RU" sz="2800" b="1" dirty="0" smtClean="0"/>
            </a:br>
            <a:r>
              <a:rPr lang="ru-RU" sz="2800" b="1" dirty="0" smtClean="0"/>
              <a:t>- «Основы совместной деятельности – занятия по ОСД»</a:t>
            </a:r>
            <a:br>
              <a:rPr lang="ru-RU" sz="2800" b="1" dirty="0" smtClean="0"/>
            </a:br>
            <a:r>
              <a:rPr lang="ru-RU" sz="2800" b="1" dirty="0" smtClean="0"/>
              <a:t>- «Интеллектуальный ринг»</a:t>
            </a:r>
            <a:br>
              <a:rPr lang="ru-RU" sz="2800" b="1" dirty="0" smtClean="0"/>
            </a:br>
            <a:r>
              <a:rPr lang="ru-RU" sz="2800" b="1" dirty="0" smtClean="0"/>
              <a:t>- «Театр и дети»</a:t>
            </a:r>
            <a:br>
              <a:rPr lang="ru-RU" sz="2800" b="1" dirty="0" smtClean="0"/>
            </a:br>
            <a:r>
              <a:rPr lang="ru-RU" sz="2800" b="1" dirty="0" smtClean="0"/>
              <a:t>- «Неделя здоровья»</a:t>
            </a:r>
            <a:br>
              <a:rPr lang="ru-RU" sz="2800" b="1" dirty="0" smtClean="0"/>
            </a:br>
            <a:r>
              <a:rPr lang="ru-RU" sz="2800" b="1" dirty="0" smtClean="0"/>
              <a:t>- Выставки детского творчества и сотворчества с родителями</a:t>
            </a:r>
            <a:endParaRPr lang="ru-RU" sz="2800" dirty="0"/>
          </a:p>
        </p:txBody>
      </p:sp>
      <p:sp>
        <p:nvSpPr>
          <p:cNvPr id="4" name="Волна 3"/>
          <p:cNvSpPr/>
          <p:nvPr/>
        </p:nvSpPr>
        <p:spPr>
          <a:xfrm>
            <a:off x="179512" y="188640"/>
            <a:ext cx="8712968" cy="1440160"/>
          </a:xfrm>
          <a:prstGeom prst="wave">
            <a:avLst>
              <a:gd name="adj1" fmla="val 12500"/>
              <a:gd name="adj2" fmla="val 1110"/>
            </a:avLst>
          </a:prstGeom>
          <a:solidFill>
            <a:srgbClr val="00FFFF"/>
          </a:solidFill>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ru-RU" sz="2800" b="1" dirty="0">
                <a:ln w="11430">
                  <a:solidFill>
                    <a:schemeClr val="accent2">
                      <a:lumMod val="50000"/>
                    </a:schemeClr>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ПУТИ РЕАЛИЗАЦИИ  (ТРАДИЦИИ ПРОГРАММЫ «РАДУГА»):</a:t>
            </a:r>
            <a:endParaRPr lang="ru-RU" sz="2800" b="1" dirty="0">
              <a:ln w="11430">
                <a:solidFill>
                  <a:schemeClr val="accent2">
                    <a:lumMod val="50000"/>
                  </a:schemeClr>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plu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06690"/>
          </a:xfrm>
        </p:spPr>
        <p:style>
          <a:lnRef idx="1">
            <a:schemeClr val="accent3"/>
          </a:lnRef>
          <a:fillRef idx="2">
            <a:schemeClr val="accent3"/>
          </a:fillRef>
          <a:effectRef idx="1">
            <a:schemeClr val="accent3"/>
          </a:effectRef>
          <a:fontRef idx="minor">
            <a:schemeClr val="dk1"/>
          </a:fontRef>
        </p:style>
        <p:txBody>
          <a:bodyPr rtlCol="0">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l" fontAlgn="auto">
              <a:spcAft>
                <a:spcPts val="0"/>
              </a:spcAft>
              <a:defRPr/>
            </a:pPr>
            <a:r>
              <a:rPr lang="ru-RU"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ru-RU"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ru-RU"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ru-RU"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ru-RU"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Интересные темы – успешный путь к познанию:</a:t>
            </a:r>
            <a:br>
              <a:rPr lang="ru-RU"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ru-RU"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ru-RU"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ru-RU" sz="3100" b="1" spc="50" dirty="0" smtClean="0">
                <a:ln w="11430"/>
                <a:solidFill>
                  <a:schemeClr val="tx1"/>
                </a:solidFill>
                <a:effectLst>
                  <a:outerShdw blurRad="76200" dist="50800" dir="5400000" algn="tl" rotWithShape="0">
                    <a:srgbClr val="000000">
                      <a:alpha val="65000"/>
                    </a:srgbClr>
                  </a:outerShdw>
                </a:effectLst>
              </a:rPr>
              <a:t>- «Плохие привычки хороших детей»,</a:t>
            </a:r>
            <a:br>
              <a:rPr lang="ru-RU" sz="3100" b="1" spc="50" dirty="0" smtClean="0">
                <a:ln w="11430"/>
                <a:solidFill>
                  <a:schemeClr val="tx1"/>
                </a:solidFill>
                <a:effectLst>
                  <a:outerShdw blurRad="76200" dist="50800" dir="5400000" algn="tl" rotWithShape="0">
                    <a:srgbClr val="000000">
                      <a:alpha val="65000"/>
                    </a:srgbClr>
                  </a:outerShdw>
                </a:effectLst>
              </a:rPr>
            </a:br>
            <a:r>
              <a:rPr lang="ru-RU" sz="3100" b="1" spc="50" dirty="0" smtClean="0">
                <a:ln w="11430"/>
                <a:solidFill>
                  <a:schemeClr val="tx1"/>
                </a:solidFill>
                <a:effectLst>
                  <a:outerShdw blurRad="76200" dist="50800" dir="5400000" algn="tl" rotWithShape="0">
                    <a:srgbClr val="000000">
                      <a:alpha val="65000"/>
                    </a:srgbClr>
                  </a:outerShdw>
                </a:effectLst>
              </a:rPr>
              <a:t>- « Большая беда от маленькой спички»,</a:t>
            </a:r>
            <a:br>
              <a:rPr lang="ru-RU" sz="3100" b="1" spc="50" dirty="0" smtClean="0">
                <a:ln w="11430"/>
                <a:solidFill>
                  <a:schemeClr val="tx1"/>
                </a:solidFill>
                <a:effectLst>
                  <a:outerShdw blurRad="76200" dist="50800" dir="5400000" algn="tl" rotWithShape="0">
                    <a:srgbClr val="000000">
                      <a:alpha val="65000"/>
                    </a:srgbClr>
                  </a:outerShdw>
                </a:effectLst>
              </a:rPr>
            </a:br>
            <a:r>
              <a:rPr lang="ru-RU" sz="3100" b="1" spc="50" dirty="0" smtClean="0">
                <a:ln w="11430"/>
                <a:solidFill>
                  <a:schemeClr val="tx1"/>
                </a:solidFill>
                <a:effectLst>
                  <a:outerShdw blurRad="76200" dist="50800" dir="5400000" algn="tl" rotWithShape="0">
                    <a:srgbClr val="000000">
                      <a:alpha val="65000"/>
                    </a:srgbClr>
                  </a:outerShdw>
                </a:effectLst>
              </a:rPr>
              <a:t>- «Что такое вирус гриппа</a:t>
            </a:r>
            <a:r>
              <a:rPr lang="en-US" sz="3100" b="1" spc="50" dirty="0" smtClean="0">
                <a:ln w="11430"/>
                <a:solidFill>
                  <a:schemeClr val="tx1"/>
                </a:solidFill>
                <a:effectLst>
                  <a:outerShdw blurRad="76200" dist="50800" dir="5400000" algn="tl" rotWithShape="0">
                    <a:srgbClr val="000000">
                      <a:alpha val="65000"/>
                    </a:srgbClr>
                  </a:outerShdw>
                </a:effectLst>
              </a:rPr>
              <a:t>?</a:t>
            </a:r>
            <a:r>
              <a:rPr lang="ru-RU" sz="3100" b="1" spc="50" dirty="0" smtClean="0">
                <a:ln w="11430"/>
                <a:solidFill>
                  <a:schemeClr val="tx1"/>
                </a:solidFill>
                <a:effectLst>
                  <a:outerShdw blurRad="76200" dist="50800" dir="5400000" algn="tl" rotWithShape="0">
                    <a:srgbClr val="000000">
                      <a:alpha val="65000"/>
                    </a:srgbClr>
                  </a:outerShdw>
                </a:effectLst>
              </a:rPr>
              <a:t>»,</a:t>
            </a:r>
            <a:br>
              <a:rPr lang="ru-RU" sz="3100" b="1" spc="50" dirty="0" smtClean="0">
                <a:ln w="11430"/>
                <a:solidFill>
                  <a:schemeClr val="tx1"/>
                </a:solidFill>
                <a:effectLst>
                  <a:outerShdw blurRad="76200" dist="50800" dir="5400000" algn="tl" rotWithShape="0">
                    <a:srgbClr val="000000">
                      <a:alpha val="65000"/>
                    </a:srgbClr>
                  </a:outerShdw>
                </a:effectLst>
              </a:rPr>
            </a:br>
            <a:r>
              <a:rPr lang="ru-RU" sz="3100" b="1" spc="50" dirty="0" smtClean="0">
                <a:ln w="11430"/>
                <a:solidFill>
                  <a:schemeClr val="tx1"/>
                </a:solidFill>
                <a:effectLst>
                  <a:outerShdw blurRad="76200" dist="50800" dir="5400000" algn="tl" rotWithShape="0">
                    <a:srgbClr val="000000">
                      <a:alpha val="65000"/>
                    </a:srgbClr>
                  </a:outerShdw>
                </a:effectLst>
              </a:rPr>
              <a:t>- «Как сберечься от бронхита</a:t>
            </a:r>
            <a:r>
              <a:rPr lang="en-US" sz="3100" b="1" spc="50" dirty="0" smtClean="0">
                <a:ln w="11430"/>
                <a:solidFill>
                  <a:schemeClr val="tx1"/>
                </a:solidFill>
                <a:effectLst>
                  <a:outerShdw blurRad="76200" dist="50800" dir="5400000" algn="tl" rotWithShape="0">
                    <a:srgbClr val="000000">
                      <a:alpha val="65000"/>
                    </a:srgbClr>
                  </a:outerShdw>
                </a:effectLst>
              </a:rPr>
              <a:t>?</a:t>
            </a:r>
            <a:r>
              <a:rPr lang="ru-RU" sz="3100" b="1" spc="50" dirty="0" smtClean="0">
                <a:ln w="11430"/>
                <a:solidFill>
                  <a:schemeClr val="tx1"/>
                </a:solidFill>
                <a:effectLst>
                  <a:outerShdw blurRad="76200" dist="50800" dir="5400000" algn="tl" rotWithShape="0">
                    <a:srgbClr val="000000">
                      <a:alpha val="65000"/>
                    </a:srgbClr>
                  </a:outerShdw>
                </a:effectLst>
              </a:rPr>
              <a:t>»,</a:t>
            </a:r>
            <a:br>
              <a:rPr lang="ru-RU" sz="3100" b="1" spc="50" dirty="0" smtClean="0">
                <a:ln w="11430"/>
                <a:solidFill>
                  <a:schemeClr val="tx1"/>
                </a:solidFill>
                <a:effectLst>
                  <a:outerShdw blurRad="76200" dist="50800" dir="5400000" algn="tl" rotWithShape="0">
                    <a:srgbClr val="000000">
                      <a:alpha val="65000"/>
                    </a:srgbClr>
                  </a:outerShdw>
                </a:effectLst>
              </a:rPr>
            </a:br>
            <a:r>
              <a:rPr lang="ru-RU" sz="3100" b="1" spc="50" dirty="0" smtClean="0">
                <a:ln w="11430"/>
                <a:solidFill>
                  <a:schemeClr val="tx1"/>
                </a:solidFill>
                <a:effectLst>
                  <a:outerShdw blurRad="76200" dist="50800" dir="5400000" algn="tl" rotWithShape="0">
                    <a:srgbClr val="000000">
                      <a:alpha val="65000"/>
                    </a:srgbClr>
                  </a:outerShdw>
                </a:effectLst>
              </a:rPr>
              <a:t>- «Пожарный – профессия героическая»,</a:t>
            </a:r>
            <a:br>
              <a:rPr lang="ru-RU" sz="3100" b="1" spc="50" dirty="0" smtClean="0">
                <a:ln w="11430"/>
                <a:solidFill>
                  <a:schemeClr val="tx1"/>
                </a:solidFill>
                <a:effectLst>
                  <a:outerShdw blurRad="76200" dist="50800" dir="5400000" algn="tl" rotWithShape="0">
                    <a:srgbClr val="000000">
                      <a:alpha val="65000"/>
                    </a:srgbClr>
                  </a:outerShdw>
                </a:effectLst>
              </a:rPr>
            </a:br>
            <a:r>
              <a:rPr lang="ru-RU" sz="3100" b="1" spc="50" dirty="0" smtClean="0">
                <a:ln w="11430"/>
                <a:solidFill>
                  <a:schemeClr val="tx1"/>
                </a:solidFill>
                <a:effectLst>
                  <a:outerShdw blurRad="76200" dist="50800" dir="5400000" algn="tl" rotWithShape="0">
                    <a:srgbClr val="000000">
                      <a:alpha val="65000"/>
                    </a:srgbClr>
                  </a:outerShdw>
                </a:effectLst>
              </a:rPr>
              <a:t>- «Учимся видеть и слышать улицу»,</a:t>
            </a:r>
            <a:br>
              <a:rPr lang="ru-RU" sz="3100" b="1" spc="50" dirty="0" smtClean="0">
                <a:ln w="11430"/>
                <a:solidFill>
                  <a:schemeClr val="tx1"/>
                </a:solidFill>
                <a:effectLst>
                  <a:outerShdw blurRad="76200" dist="50800" dir="5400000" algn="tl" rotWithShape="0">
                    <a:srgbClr val="000000">
                      <a:alpha val="65000"/>
                    </a:srgbClr>
                  </a:outerShdw>
                </a:effectLst>
              </a:rPr>
            </a:br>
            <a:r>
              <a:rPr lang="ru-RU" sz="3100" b="1" spc="50" dirty="0" smtClean="0">
                <a:ln w="11430"/>
                <a:solidFill>
                  <a:schemeClr val="tx1"/>
                </a:solidFill>
                <a:effectLst>
                  <a:outerShdw blurRad="76200" dist="50800" dir="5400000" algn="tl" rotWithShape="0">
                    <a:srgbClr val="000000">
                      <a:alpha val="65000"/>
                    </a:srgbClr>
                  </a:outerShdw>
                </a:effectLst>
              </a:rPr>
              <a:t>- « Лесные опасности»,</a:t>
            </a:r>
            <a:br>
              <a:rPr lang="ru-RU" sz="3100" b="1" spc="50" dirty="0" smtClean="0">
                <a:ln w="11430"/>
                <a:solidFill>
                  <a:schemeClr val="tx1"/>
                </a:solidFill>
                <a:effectLst>
                  <a:outerShdw blurRad="76200" dist="50800" dir="5400000" algn="tl" rotWithShape="0">
                    <a:srgbClr val="000000">
                      <a:alpha val="65000"/>
                    </a:srgbClr>
                  </a:outerShdw>
                </a:effectLst>
              </a:rPr>
            </a:br>
            <a:r>
              <a:rPr lang="ru-RU" sz="3100" b="1" spc="50" dirty="0" smtClean="0">
                <a:ln w="11430"/>
                <a:solidFill>
                  <a:schemeClr val="tx1"/>
                </a:solidFill>
                <a:effectLst>
                  <a:outerShdw blurRad="76200" dist="50800" dir="5400000" algn="tl" rotWithShape="0">
                    <a:srgbClr val="000000">
                      <a:alpha val="65000"/>
                    </a:srgbClr>
                  </a:outerShdw>
                </a:effectLst>
              </a:rPr>
              <a:t>- «Собака – друг человека»,</a:t>
            </a:r>
            <a:br>
              <a:rPr lang="ru-RU" sz="3100" b="1" spc="50" dirty="0" smtClean="0">
                <a:ln w="11430"/>
                <a:solidFill>
                  <a:schemeClr val="tx1"/>
                </a:solidFill>
                <a:effectLst>
                  <a:outerShdw blurRad="76200" dist="50800" dir="5400000" algn="tl" rotWithShape="0">
                    <a:srgbClr val="000000">
                      <a:alpha val="65000"/>
                    </a:srgbClr>
                  </a:outerShdw>
                </a:effectLst>
              </a:rPr>
            </a:br>
            <a:r>
              <a:rPr lang="ru-RU" sz="3100" b="1" spc="50" dirty="0" smtClean="0">
                <a:ln w="11430"/>
                <a:solidFill>
                  <a:schemeClr val="tx1"/>
                </a:solidFill>
                <a:effectLst>
                  <a:outerShdw blurRad="76200" dist="50800" dir="5400000" algn="tl" rotWithShape="0">
                    <a:srgbClr val="000000">
                      <a:alpha val="65000"/>
                    </a:srgbClr>
                  </a:outerShdw>
                </a:effectLst>
              </a:rPr>
              <a:t>- «Собака бывает кусачей»,</a:t>
            </a:r>
            <a:br>
              <a:rPr lang="ru-RU" sz="3100" b="1" spc="50" dirty="0" smtClean="0">
                <a:ln w="11430"/>
                <a:solidFill>
                  <a:schemeClr val="tx1"/>
                </a:solidFill>
                <a:effectLst>
                  <a:outerShdw blurRad="76200" dist="50800" dir="5400000" algn="tl" rotWithShape="0">
                    <a:srgbClr val="000000">
                      <a:alpha val="65000"/>
                    </a:srgbClr>
                  </a:outerShdw>
                </a:effectLst>
              </a:rPr>
            </a:br>
            <a:r>
              <a:rPr lang="ru-RU" sz="3100" b="1" spc="50" dirty="0" smtClean="0">
                <a:ln w="11430"/>
                <a:solidFill>
                  <a:schemeClr val="tx1"/>
                </a:solidFill>
                <a:effectLst>
                  <a:outerShdw blurRad="76200" dist="50800" dir="5400000" algn="tl" rotWithShape="0">
                    <a:srgbClr val="000000">
                      <a:alpha val="65000"/>
                    </a:srgbClr>
                  </a:outerShdw>
                </a:effectLst>
              </a:rPr>
              <a:t>- «Полезный и опасный огонь» и др.</a:t>
            </a:r>
            <a:br>
              <a:rPr lang="ru-RU" sz="3100" b="1" spc="50" dirty="0" smtClean="0">
                <a:ln w="11430"/>
                <a:solidFill>
                  <a:schemeClr val="tx1"/>
                </a:solidFill>
                <a:effectLst>
                  <a:outerShdw blurRad="76200" dist="50800" dir="5400000" algn="tl" rotWithShape="0">
                    <a:srgbClr val="000000">
                      <a:alpha val="65000"/>
                    </a:srgbClr>
                  </a:outerShdw>
                </a:effectLst>
              </a:rPr>
            </a:br>
            <a:r>
              <a:rPr lang="ru-RU" sz="3100" b="1" spc="50" dirty="0" smtClean="0">
                <a:ln w="11430"/>
                <a:solidFill>
                  <a:schemeClr val="tx1"/>
                </a:solidFill>
                <a:effectLst>
                  <a:outerShdw blurRad="76200" dist="50800" dir="5400000" algn="tl" rotWithShape="0">
                    <a:srgbClr val="000000">
                      <a:alpha val="65000"/>
                    </a:srgbClr>
                  </a:outerShdw>
                </a:effectLst>
              </a:rPr>
              <a:t/>
            </a:r>
            <a:br>
              <a:rPr lang="ru-RU" sz="3100" b="1" spc="50" dirty="0" smtClean="0">
                <a:ln w="11430"/>
                <a:solidFill>
                  <a:schemeClr val="tx1"/>
                </a:solidFill>
                <a:effectLst>
                  <a:outerShdw blurRad="76200" dist="50800" dir="5400000" algn="tl" rotWithShape="0">
                    <a:srgbClr val="000000">
                      <a:alpha val="65000"/>
                    </a:srgbClr>
                  </a:outerShdw>
                </a:effectLst>
              </a:rPr>
            </a:br>
            <a:r>
              <a:rPr lang="ru-RU"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ru-RU"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p:strips dir="ru"/>
  </p:transition>
  <p:timing>
    <p:tnLst>
      <p:par>
        <p:cTn id="1" dur="indefinite" restart="never" nodeType="tmRoot"/>
      </p:par>
    </p:tnLst>
  </p:timing>
</p:sld>
</file>

<file path=ppt/theme/theme1.xml><?xml version="1.0" encoding="utf-8"?>
<a:theme xmlns:a="http://schemas.openxmlformats.org/drawingml/2006/main" name="Тема Office">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626</TotalTime>
  <Words>1106</Words>
  <Application>Microsoft Office PowerPoint</Application>
  <PresentationFormat>Экран (4:3)</PresentationFormat>
  <Paragraphs>337</Paragraphs>
  <Slides>24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24</vt:i4>
      </vt:variant>
    </vt:vector>
  </HeadingPairs>
  <TitlesOfParts>
    <vt:vector size="29" baseType="lpstr">
      <vt:lpstr>Calibri</vt:lpstr>
      <vt:lpstr>Arial</vt:lpstr>
      <vt:lpstr>Wingdings</vt:lpstr>
      <vt:lpstr>Times New Roman</vt:lpstr>
      <vt:lpstr>Тема Office</vt:lpstr>
      <vt:lpstr>Формирование основ безопасности жизнедеятельности детей дошкольного возраста в рамках традиций программы «Радуга» (Т.Н. Доронова и др.) Составитель: Гладких Ольга Владимировна, воспитатель  муниципального бюджетного дошкольного образовательного учреждения «Детский сад №87 «Моряночка»  комбинированного вида» г. Северодвинска, высшая квалификационная категория</vt:lpstr>
      <vt:lpstr>  По данным отечественных и зарубежных исследований здоровье человека зависит: - на 50% от собственного образа жизни; - на 20-25% от окружающей среды; - на 16-20% от наследственности; - на 10-15% от уровня развития здравоохранения в стране  </vt:lpstr>
      <vt:lpstr>По данным органов пожарной охраны каждый 6 – 7-ой пожар возникает из – за детских шалостей. 60% пострадавших  - дети, 3/4 из них - дошкольники</vt:lpstr>
      <vt:lpstr>Слайд 4</vt:lpstr>
      <vt:lpstr>Слайд 5</vt:lpstr>
      <vt:lpstr>ЦЕЛИ  РАБОТЫ:</vt:lpstr>
      <vt:lpstr>Й)</vt:lpstr>
      <vt:lpstr>    -Экскурсии,  пешие  прогулки -  Досуги, «Музыка и дети», «Спорт и дети» -  «А знаете ли вы, что?..» - «Читаем каждый день» ( «Машенька и медведь», «Колобок», «Пожар», «Дядя Степа – милиционер», «Сестрица Аленушка и братец  Иванушка», «Кошкин дом») - «Утро радостных встреч» - «Встреча с интересными людьми» - «Основы совместной деятельности – занятия по ОСД» - «Интеллектуальный ринг» - «Театр и дети» - «Неделя здоровья» - Выставки детского творчества и сотворчества с родителями</vt:lpstr>
      <vt:lpstr>  Интересные темы – успешный путь к познанию:  - «Плохие привычки хороших детей», - « Большая беда от маленькой спички», - «Что такое вирус гриппа?», - «Как сберечься от бронхита?», - «Пожарный – профессия героическая», - «Учимся видеть и слышать улицу», - « Лесные опасности», - «Собака – друг человека», - «Собака бывает кусачей», - «Полезный и опасный огонь» и др.   </vt:lpstr>
      <vt:lpstr>Центры безопасности</vt:lpstr>
      <vt:lpstr> Автоплощадки  по изучению ПДД</vt:lpstr>
      <vt:lpstr>Выпуск    журналов (участники: родители + дети + воспитатели)</vt:lpstr>
      <vt:lpstr>Слайд 13</vt:lpstr>
      <vt:lpstr> </vt:lpstr>
      <vt:lpstr>Вопросы для маленьких умников ВЕСЕЛОЕ АВТОМУЛЬТИ Назовите виды «транспорта», на которых путешествовали сказочные герои. 1.     На чем ехал Емеля к царю во дворец? (Печка).  2.     Любимый вид транспорта кота Леопольда? (Велосипед).  3.     Чем смазывал моторчик Карлсон? (Вареньем).  4.     Какой подарок сделали родители дяди Федора почтальону Печкину? (Велосипед).         5.     Во что превратила добрая фея тыкву для Золушки? (Карету).  6.     На чем летал Алладин? (Ковер-самолет).  7.     На чем катался Кай из сказки «Снежная королева»? (Санки).  8.     Личный транспорт Бабы Яги? (Ступа).</vt:lpstr>
      <vt:lpstr>Выставки и коллажи</vt:lpstr>
      <vt:lpstr>Дети и дорога</vt:lpstr>
      <vt:lpstr>Перспективное планирование по ОБЖ для старшего дошкольного возраста, реализуемое в традициях программы «РАДУГА»</vt:lpstr>
      <vt:lpstr>Слайд 19</vt:lpstr>
      <vt:lpstr>Слайд 20</vt:lpstr>
      <vt:lpstr>Слайд 21</vt:lpstr>
      <vt:lpstr>Слайд 22</vt:lpstr>
      <vt:lpstr>Слайд 23</vt:lpstr>
      <vt:lpstr>Слайд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Формирование основ безопасности жизнедеятельности детей дошкольного возраста в рамках программы «Радуга» Составитель: Гладких Ольга Владимировна, воспитатель  муниципального дошкольного образовательного учреждения «Детский сад №48 «Машенька»  комбинированного вида» г. Северодвинска, высшая квалификационная категория</dc:title>
  <dc:creator>Галина</dc:creator>
  <cp:lastModifiedBy>Дарёна</cp:lastModifiedBy>
  <cp:revision>70</cp:revision>
  <dcterms:created xsi:type="dcterms:W3CDTF">2010-11-17T13:26:56Z</dcterms:created>
  <dcterms:modified xsi:type="dcterms:W3CDTF">2012-07-18T16:20:47Z</dcterms:modified>
</cp:coreProperties>
</file>