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7"/>
  </p:notesMasterIdLst>
  <p:sldIdLst>
    <p:sldId id="257" r:id="rId2"/>
    <p:sldId id="258" r:id="rId3"/>
    <p:sldId id="272" r:id="rId4"/>
    <p:sldId id="273" r:id="rId5"/>
    <p:sldId id="274" r:id="rId6"/>
    <p:sldId id="275" r:id="rId7"/>
    <p:sldId id="276" r:id="rId8"/>
    <p:sldId id="281" r:id="rId9"/>
    <p:sldId id="278" r:id="rId10"/>
    <p:sldId id="279" r:id="rId11"/>
    <p:sldId id="277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CC00FF"/>
    <a:srgbClr val="FF00FF"/>
    <a:srgbClr val="FFCCFF"/>
    <a:srgbClr val="008000"/>
    <a:srgbClr val="990033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7416-83B9-46B8-8277-D8E4FA2C840F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302D5-A95B-4819-8EB0-AC479C25E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02D5-A95B-4819-8EB0-AC479C25E5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02D5-A95B-4819-8EB0-AC479C25E54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0B8BB-EE1A-4BF3-8971-B994BDC0C7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1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5FB95-6287-401E-9C46-5DC898B2FD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06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93F63-37EC-445B-8D60-7738F36A3F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33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D8BB6E-09E5-4FCD-B6ED-B50723EB4A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09B9-F047-49AD-84DB-47A9F2C5BD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3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B1AB1-D5A1-408B-8522-56E7D91136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4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FA810-1056-4C3C-B7D1-6DC57B2781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18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5C0E4-A80E-4D07-8127-51F8A6FBEF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16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EFE8C-C497-4F82-BC84-A74AA76A83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90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32882-A821-4BD5-8DBD-21EB0ED6FE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90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DCC3D-EEAF-4C3E-9B39-F2ADD911E2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20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BE910-9DDA-4B41-B86D-5E3F01C7AA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76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21767-E4D3-4FC5-BDC8-BC2F730C8D5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www.centre.smr.ru/win/artists/korovin/portret_korovin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3%D1%80%D0%B8%D0%BD%D1%81%D0%BA%D0%B8%D0%B9_%D0%B0%D0%B2%D1%82%D0%BE%D0%BF%D0%BE%D1%80%D1%82%D1%80%D0%B5%D1%8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mallbay.ru/artreness/da_vinci2.html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artreness/da_vinci07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mallbay.ru/artreness/da_vinci08.html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avlovsk-spb.ru/konstantin-konstantinovich-i-elizaveta-mavrikievna/126-kuindzhi-a-lunnaya-noch-na-dnepr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663825" y="188913"/>
            <a:ext cx="6337331" cy="18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00FF"/>
                </a:solidFill>
              </a:rPr>
              <a:t>	 «Великая поэзия нашего века – это наука с удивительным расцветом своих открытий!» </a:t>
            </a:r>
          </a:p>
          <a:p>
            <a:pPr algn="r"/>
            <a:r>
              <a:rPr lang="ru-RU" sz="2800" i="1" dirty="0" smtClean="0">
                <a:solidFill>
                  <a:srgbClr val="0000FF"/>
                </a:solidFill>
              </a:rPr>
              <a:t>Э. Золя </a:t>
            </a:r>
            <a:endParaRPr lang="ru-RU" sz="2800" i="1" dirty="0">
              <a:solidFill>
                <a:srgbClr val="0000FF"/>
              </a:solidFill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5435600" y="5157788"/>
            <a:ext cx="3313113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i="1" kern="10" dirty="0">
                <a:latin typeface="+mj-lt"/>
              </a:rPr>
              <a:t>Автор</a:t>
            </a:r>
            <a:r>
              <a:rPr lang="ru-RU" sz="1000" i="1" kern="10" dirty="0" smtClean="0">
                <a:latin typeface="+mj-lt"/>
              </a:rPr>
              <a:t>: </a:t>
            </a:r>
          </a:p>
          <a:p>
            <a:pPr algn="ctr"/>
            <a:r>
              <a:rPr lang="ru-RU" sz="1000" i="1" kern="10" dirty="0" err="1" smtClean="0">
                <a:latin typeface="+mj-lt"/>
              </a:rPr>
              <a:t>Левчукова</a:t>
            </a:r>
            <a:r>
              <a:rPr lang="ru-RU" sz="1000" i="1" kern="10" dirty="0" smtClean="0">
                <a:latin typeface="+mj-lt"/>
              </a:rPr>
              <a:t> Галина Викторовна,</a:t>
            </a:r>
            <a:endParaRPr lang="ru-RU" sz="1000" i="1" kern="10" dirty="0">
              <a:latin typeface="+mj-lt"/>
            </a:endParaRPr>
          </a:p>
          <a:p>
            <a:pPr algn="ctr"/>
            <a:r>
              <a:rPr lang="ru-RU" sz="1000" i="1" kern="10" dirty="0">
                <a:latin typeface="+mj-lt"/>
              </a:rPr>
              <a:t>                     учитель физики</a:t>
            </a:r>
          </a:p>
          <a:p>
            <a:pPr algn="ctr"/>
            <a:r>
              <a:rPr lang="ru-RU" sz="1000" i="1" kern="10" dirty="0">
                <a:latin typeface="+mj-lt"/>
              </a:rPr>
              <a:t>                     </a:t>
            </a:r>
            <a:r>
              <a:rPr lang="ru-RU" sz="1000" i="1" kern="10" dirty="0" smtClean="0">
                <a:latin typeface="+mj-lt"/>
              </a:rPr>
              <a:t>г. Кемерово</a:t>
            </a:r>
            <a:endParaRPr lang="ru-RU" sz="1000" i="1" kern="10" dirty="0">
              <a:latin typeface="+mj-lt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2420938"/>
            <a:ext cx="78581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b="1" i="1" dirty="0"/>
          </a:p>
        </p:txBody>
      </p:sp>
      <p:pic>
        <p:nvPicPr>
          <p:cNvPr id="3085" name="Picture 13" descr="детск_падение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2457450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900113" y="2708275"/>
            <a:ext cx="8029606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12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99001"/>
                      </a:srgbClr>
                    </a:gs>
                    <a:gs pos="25000">
                      <a:srgbClr val="0087E6">
                        <a:alpha val="99250"/>
                      </a:srgbClr>
                    </a:gs>
                    <a:gs pos="75000">
                      <a:srgbClr val="21D6E0">
                        <a:alpha val="99750"/>
                      </a:srgbClr>
                    </a:gs>
                    <a:gs pos="100000">
                      <a:srgbClr val="03D4A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ФИЗИКА  И ИСКУССТВО</a:t>
            </a:r>
            <a:endParaRPr lang="ru-RU" sz="1200" b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5CBF">
                      <a:alpha val="99001"/>
                    </a:srgbClr>
                  </a:gs>
                  <a:gs pos="25000">
                    <a:srgbClr val="0087E6">
                      <a:alpha val="99250"/>
                    </a:srgbClr>
                  </a:gs>
                  <a:gs pos="75000">
                    <a:srgbClr val="21D6E0">
                      <a:alpha val="99750"/>
                    </a:srgbClr>
                  </a:gs>
                  <a:gs pos="100000">
                    <a:srgbClr val="03D4A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92867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00FF"/>
                </a:solidFill>
              </a:rPr>
              <a:t>Сочетания различных цветов в картине называется </a:t>
            </a:r>
            <a:r>
              <a:rPr lang="ru-RU" b="1" i="1" dirty="0" smtClean="0">
                <a:solidFill>
                  <a:srgbClr val="0000FF"/>
                </a:solidFill>
              </a:rPr>
              <a:t>колоритом</a:t>
            </a:r>
            <a:r>
              <a:rPr lang="ru-RU" i="1" dirty="0" smtClean="0">
                <a:solidFill>
                  <a:srgbClr val="0000FF"/>
                </a:solidFill>
              </a:rPr>
              <a:t>. Прекрасными колористами были русские художники.</a:t>
            </a:r>
          </a:p>
          <a:p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35716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СВЕТ – источник вдохновения</a:t>
            </a:r>
            <a:endParaRPr lang="ru-RU" sz="3200" dirty="0"/>
          </a:p>
        </p:txBody>
      </p:sp>
      <p:pic>
        <p:nvPicPr>
          <p:cNvPr id="9218" name="Picture 2" descr="C:\Documents and Settings\Admin\Рабочий стол\презентация\_UtpoStreletshskoyKaz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256"/>
            <a:ext cx="3571868" cy="20681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635795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Утро стрелецкой казни</a:t>
            </a:r>
            <a:endParaRPr lang="ru-RU" dirty="0"/>
          </a:p>
        </p:txBody>
      </p:sp>
      <p:pic>
        <p:nvPicPr>
          <p:cNvPr id="9220" name="Рисунок 6" descr="Описание: Автопортре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714488"/>
            <a:ext cx="1714512" cy="234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3" descr="Описание: Портрет К. А. Коровина работы В. А. Серов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599221"/>
            <a:ext cx="1866904" cy="24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13" descr="Описание: Коровин - Гурзуф.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8176" y="4214818"/>
            <a:ext cx="32028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28860" y="335756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В.И.Суриков Автопортрет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321468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К.А. Коровин Автопортрет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86446" y="64886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Гурзуф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презентация\SAM_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58302">
            <a:off x="4843514" y="2691117"/>
            <a:ext cx="3286148" cy="2434488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презентация\gal839_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59738">
            <a:off x="362628" y="2480267"/>
            <a:ext cx="3619499" cy="2714624"/>
          </a:xfrm>
          <a:prstGeom prst="rect">
            <a:avLst/>
          </a:prstGeom>
          <a:noFill/>
        </p:spPr>
      </p:pic>
      <p:pic>
        <p:nvPicPr>
          <p:cNvPr id="8196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0"/>
            <a:ext cx="8001056" cy="252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dmin\Рабочий стол\презентация\e13f413f9735651093de70926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714356"/>
            <a:ext cx="2503190" cy="14081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357826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00FF"/>
                </a:solidFill>
              </a:rPr>
              <a:t>Установлено, что к зеленым лучам (</a:t>
            </a:r>
            <a:r>
              <a:rPr lang="el-GR" i="1" dirty="0" smtClean="0">
                <a:solidFill>
                  <a:srgbClr val="0000FF"/>
                </a:solidFill>
              </a:rPr>
              <a:t>λ</a:t>
            </a:r>
            <a:r>
              <a:rPr lang="ru-RU" i="1" dirty="0" smtClean="0">
                <a:solidFill>
                  <a:srgbClr val="0000FF"/>
                </a:solidFill>
              </a:rPr>
              <a:t>=556нм) глаз человека наиболее восприимчив. Световые потоки других цветов должны быть более интенсивными, чтобы глаз воспринимал одинаковые яркости. </a:t>
            </a:r>
            <a:endParaRPr lang="ru-RU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презентация\1304612906_albena-markova146_www.nevseoboi.com.u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724855" cy="3143272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презентация\5WA88uxqi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85728"/>
            <a:ext cx="3143273" cy="3143272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презентация\280007-2011-06-17-0_48f3_17bb14f4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523436"/>
            <a:ext cx="4703035" cy="3144066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\Рабочий стол\Цвет\Новая папка\2Centaureacyanus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500438"/>
            <a:ext cx="3167064" cy="316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Физика и скульптура</a:t>
            </a:r>
          </a:p>
        </p:txBody>
      </p:sp>
      <p:pic>
        <p:nvPicPr>
          <p:cNvPr id="11266" name="Picture 2" descr="C:\Documents and Settings\Admin\Рабочий стол\презентация\Bronze_Horseman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3053975" cy="4071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92867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Памятник Петру - І – «Медный всадник» в Санкт-Петербурге.  </a:t>
            </a:r>
            <a:r>
              <a:rPr lang="ru-RU" b="1" i="1" dirty="0" err="1" smtClean="0">
                <a:solidFill>
                  <a:srgbClr val="0000FF"/>
                </a:solidFill>
              </a:rPr>
              <a:t>Автор:Французский</a:t>
            </a:r>
            <a:r>
              <a:rPr lang="ru-RU" b="1" i="1" dirty="0" smtClean="0">
                <a:solidFill>
                  <a:srgbClr val="0000FF"/>
                </a:solidFill>
              </a:rPr>
              <a:t> скульптор </a:t>
            </a:r>
            <a:r>
              <a:rPr lang="ru-RU" b="1" i="1" dirty="0" err="1" smtClean="0">
                <a:solidFill>
                  <a:srgbClr val="0000FF"/>
                </a:solidFill>
              </a:rPr>
              <a:t>Этьен-Морис</a:t>
            </a:r>
            <a:r>
              <a:rPr lang="ru-RU" b="1" i="1" dirty="0" smtClean="0">
                <a:solidFill>
                  <a:srgbClr val="0000FF"/>
                </a:solidFill>
              </a:rPr>
              <a:t> Фальконе. </a:t>
            </a:r>
          </a:p>
        </p:txBody>
      </p:sp>
      <p:pic>
        <p:nvPicPr>
          <p:cNvPr id="11267" name="Picture 3" descr="C:\Documents and Settings\Admin\Рабочий стол\Цвет\Новая папка\Thunder_Ston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714488"/>
            <a:ext cx="3857652" cy="2287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4071942"/>
            <a:ext cx="500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Гром- камень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Вес  гром-камня100 000 пудов (пуд 16,4 кг)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1268" name="Picture 4" descr="C:\Documents and Settings\Admin\Рабочий стол\Цвет\Новая папка\Bronzew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786322"/>
            <a:ext cx="2937285" cy="18424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5929330"/>
            <a:ext cx="3929090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Вес "Медного всадника" –8 тонн, высота – 5 метров.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презентация\b9f1cf9803fb57bbb2f7a6647da71b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71546"/>
            <a:ext cx="3026530" cy="4323615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Цвет\Новая папка\274px-Rodina_mat_zov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3003326" cy="5500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35716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Ансамбль героям Сталинградской битвы 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Родина - Мать. Автор Евгений Вучетич</a:t>
            </a:r>
            <a:r>
              <a:rPr lang="ru-RU" i="1" dirty="0" smtClean="0">
                <a:solidFill>
                  <a:srgbClr val="0000FF"/>
                </a:solidFill>
              </a:rPr>
              <a:t>.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542926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00FF"/>
                </a:solidFill>
              </a:rPr>
              <a:t>Высота с фундаментом 101 м,</a:t>
            </a:r>
          </a:p>
          <a:p>
            <a:r>
              <a:rPr lang="ru-RU" i="1" dirty="0" smtClean="0">
                <a:solidFill>
                  <a:srgbClr val="0000FF"/>
                </a:solidFill>
              </a:rPr>
              <a:t>длина меча – 29 м.</a:t>
            </a:r>
          </a:p>
          <a:p>
            <a:r>
              <a:rPr lang="ru-RU" i="1" dirty="0" smtClean="0">
                <a:solidFill>
                  <a:srgbClr val="0000FF"/>
                </a:solidFill>
              </a:rPr>
              <a:t>Натянуто для устойчивости -77 канатов.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endParaRPr lang="ru-RU" i="1" dirty="0" smtClean="0">
              <a:solidFill>
                <a:srgbClr val="0000FF"/>
              </a:solidFill>
            </a:endParaRPr>
          </a:p>
          <a:p>
            <a:r>
              <a:rPr lang="ru-RU" i="1" dirty="0" smtClean="0">
                <a:solidFill>
                  <a:srgbClr val="0000FF"/>
                </a:solidFill>
              </a:rPr>
              <a:t>Сила натяжения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ru-RU" i="1" dirty="0" smtClean="0">
                <a:solidFill>
                  <a:srgbClr val="0000FF"/>
                </a:solidFill>
              </a:rPr>
              <a:t>-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ru-RU" i="1" dirty="0" smtClean="0">
                <a:solidFill>
                  <a:srgbClr val="0000FF"/>
                </a:solidFill>
              </a:rPr>
              <a:t>=650 кН !!!</a:t>
            </a:r>
            <a:endParaRPr lang="ru-RU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 l="12313" t="10448" r="9328" b="16418"/>
          <a:stretch>
            <a:fillRect/>
          </a:stretch>
        </p:blipFill>
        <p:spPr bwMode="auto">
          <a:xfrm>
            <a:off x="1928794" y="1643050"/>
            <a:ext cx="50006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28596" y="214290"/>
            <a:ext cx="164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ru-RU" sz="2400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ВЫВОД:</a:t>
            </a:r>
            <a:br>
              <a:rPr lang="ru-RU" sz="2400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142852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Представители искусства, его различных областей и направлений должны знать физические закономерности, которые успешно служат как мы только, что видели не только научно- техническому прогрессу, но и миру вдохновения, миру чувств.</a:t>
            </a: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96417">
            <a:off x="308796" y="3824310"/>
            <a:ext cx="1737765" cy="260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051020005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3689">
            <a:off x="6387640" y="4017723"/>
            <a:ext cx="2268511" cy="186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4282" y="2285992"/>
            <a:ext cx="8785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49000"/>
              </a:spcBef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9" name="Picture 5" descr="факты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DFDFDD"/>
              </a:clrFrom>
              <a:clrTo>
                <a:srgbClr val="DF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4290"/>
            <a:ext cx="171608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3240" y="214290"/>
            <a:ext cx="48577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Альберт Эйнштейн: 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   «Самое прекрасное, что мы можем испытать – это ощущение тайны. Она есть источник всякого подлинного искусства и науки». </a:t>
            </a:r>
            <a:endParaRPr lang="ru-RU" i="1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презентация\d7984897b70e6cf47cde550cd4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143116"/>
            <a:ext cx="4524407" cy="339330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0_1f576_f069c65b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143116"/>
            <a:ext cx="3498657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4" descr="Описание: Автопортрет Леонардо да Вин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4523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585789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3" tooltip="Туринский автопортрет"/>
              </a:rPr>
              <a:t>Автопортрет</a:t>
            </a:r>
            <a:r>
              <a:rPr lang="ru-RU" dirty="0" smtClean="0"/>
              <a:t> Леонардо да Винчи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142852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Леонардо да Винчи</a:t>
            </a:r>
          </a:p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0000FF"/>
                </a:solidFill>
              </a:rPr>
              <a:t>итальянский живописец, скульптор, архитектор, ученый и инженер. Основоположник художественной культуры Высокого Возрождения.</a:t>
            </a:r>
            <a:r>
              <a:rPr lang="ru-RU" sz="2000" b="1" i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2051" name="Рисунок 116" descr="Описание: Леонардо да Винчи Мона Лиза Джокон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00306"/>
            <a:ext cx="3643338" cy="33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57818" y="607220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5" tooltip="Леонардо да Винчи Мадонна в скалах"/>
              </a:rPr>
              <a:t>Мадонна в скалах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1483-1494, Лувр, Париж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17" descr="Описание: Леонардо да Винчи Цецилия Галлер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8436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14351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3" tooltip="Леонардо да Винчи Дама с горностаем Цецилия Галлеарани"/>
              </a:rPr>
              <a:t>Дама с горностаем</a:t>
            </a:r>
            <a:r>
              <a:rPr lang="ru-RU" dirty="0" smtClean="0"/>
              <a:t>, 1485-1490</a:t>
            </a:r>
            <a:br>
              <a:rPr lang="ru-RU" dirty="0" smtClean="0"/>
            </a:br>
            <a:r>
              <a:rPr lang="ru-RU" dirty="0" smtClean="0"/>
              <a:t>Национальный музей, Краков</a:t>
            </a:r>
            <a:endParaRPr lang="ru-RU" dirty="0"/>
          </a:p>
        </p:txBody>
      </p:sp>
      <p:pic>
        <p:nvPicPr>
          <p:cNvPr id="3075" name="Picture 3" descr="C:\Documents and Settings\Admin\Рабочий стол\презентация\leonardo_1475-78madonnabenoi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428736"/>
            <a:ext cx="2674494" cy="35668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521495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5" tooltip="Леонардо да Винчи Мадонна Бенуа"/>
              </a:rPr>
              <a:t>Мадонна Бенуа</a:t>
            </a:r>
            <a:r>
              <a:rPr lang="ru-RU" dirty="0" smtClean="0"/>
              <a:t>, 1478</a:t>
            </a:r>
            <a:br>
              <a:rPr lang="ru-RU" dirty="0" smtClean="0"/>
            </a:br>
            <a:r>
              <a:rPr lang="ru-RU" dirty="0" smtClean="0"/>
              <a:t>Эрмитаж, Санкт-Петербург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428604"/>
            <a:ext cx="66437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Леонардо да Винчи - ХУДОЖНИК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00042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Леонардо да Винчи - УЧЕНЫЙ</a:t>
            </a:r>
          </a:p>
        </p:txBody>
      </p:sp>
      <p:pic>
        <p:nvPicPr>
          <p:cNvPr id="4098" name="Picture 2" descr="C:\Documents and Settings\Admin\Рабочий стол\презентация\Leonardo_da_Vinci_parachute_04659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428736"/>
            <a:ext cx="1982405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8992" y="41433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Парашют</a:t>
            </a:r>
            <a:endParaRPr lang="ru-RU" dirty="0"/>
          </a:p>
        </p:txBody>
      </p:sp>
      <p:pic>
        <p:nvPicPr>
          <p:cNvPr id="4099" name="Picture 3" descr="C:\Documents and Settings\Admin\Рабочий стол\презентация\cms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417948">
            <a:off x="411237" y="1418831"/>
            <a:ext cx="2333624" cy="1573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400050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Летательный аппарат</a:t>
            </a:r>
            <a:endParaRPr lang="ru-RU" dirty="0"/>
          </a:p>
        </p:txBody>
      </p:sp>
      <p:pic>
        <p:nvPicPr>
          <p:cNvPr id="4100" name="Picture 4" descr="C:\Documents and Settings\Admin\Рабочий стол\презентация\0a68470d-650c-4b38-9742-f82ce34dac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11846">
            <a:off x="5786446" y="1428736"/>
            <a:ext cx="2969815" cy="22811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335756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Скорострельное оружие</a:t>
            </a:r>
            <a:endParaRPr lang="ru-RU" dirty="0"/>
          </a:p>
        </p:txBody>
      </p:sp>
      <p:pic>
        <p:nvPicPr>
          <p:cNvPr id="4101" name="Picture 5" descr="C:\Documents and Settings\Admin\Рабочий стол\презентация\Военный_барабан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352413">
            <a:off x="285720" y="4286256"/>
            <a:ext cx="2850874" cy="15716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1538" y="614364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Военный барабан</a:t>
            </a:r>
            <a:endParaRPr lang="ru-RU" dirty="0"/>
          </a:p>
        </p:txBody>
      </p:sp>
      <p:pic>
        <p:nvPicPr>
          <p:cNvPr id="12" name="Рисунок 101" descr="Описание: http://upload.wikimedia.org/wikipedia/commons/thumb/1/1b/%D0%9F%D1%80%D0%BE%D0%B6%D0%B5%D0%BA%D1%82%D0%BE%D1%80.jpg/120px-%D0%9F%D1%80%D0%BE%D0%B6%D0%B5%D0%BA%D1%82%D0%BE%D1%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79568">
            <a:off x="4984625" y="4695768"/>
            <a:ext cx="2282560" cy="15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86314" y="62150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Прожектор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9" descr="Описание: http://upload.wikimedia.org/wikipedia/commons/thumb/6/61/Leonardo_Amboise_Automobile.jpg/120px-Leonardo_Amboise_Automob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571768" cy="21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78" descr="Описание: http://upload.wikimedia.org/wikipedia/commons/thumb/3/37/Leonardo_da_Vinci_helicopter.jpg/120px-Leonardo_da_Vinci_helicop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929066"/>
            <a:ext cx="26127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77" descr="Описание: http://upload.wikimedia.org/wikipedia/commons/thumb/b/b5/Leonardo-Tank.jpg/120px-Leonardo-Ta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285860"/>
            <a:ext cx="3143272" cy="235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58578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Летательный аппарат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78619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Автомобиль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378619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Военная машина</a:t>
            </a:r>
            <a:endParaRPr lang="ru-RU" dirty="0"/>
          </a:p>
        </p:txBody>
      </p:sp>
      <p:pic>
        <p:nvPicPr>
          <p:cNvPr id="5125" name="Рисунок 102" descr="Описание: http://upload.wikimedia.org/wikipedia/commons/thumb/2/22/Da_Vinci_Vitruve_Luc_Viatour.jpg/88px-Da_Vinci_Vitruve_Luc_Viat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28604"/>
            <a:ext cx="1643074" cy="223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71802" y="271462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Витрувианский</a:t>
            </a:r>
            <a:r>
              <a:rPr lang="ru-RU" dirty="0" smtClean="0"/>
              <a:t> человек. </a:t>
            </a:r>
            <a:r>
              <a:rPr lang="ru-RU" b="1" dirty="0" smtClean="0"/>
              <a:t>Жизнь.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СВЕТ В ИСКУССТВЕ</a:t>
            </a:r>
          </a:p>
        </p:txBody>
      </p:sp>
      <p:pic>
        <p:nvPicPr>
          <p:cNvPr id="3" name="Picture 6" descr="RGB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857232"/>
            <a:ext cx="2905145" cy="2293536"/>
          </a:xfrm>
          <a:prstGeom prst="rect">
            <a:avLst/>
          </a:prstGeom>
          <a:noFill/>
        </p:spPr>
      </p:pic>
      <p:pic>
        <p:nvPicPr>
          <p:cNvPr id="4" name="Picture 5" descr="Scannene04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3505200" cy="2928937"/>
          </a:xfrm>
          <a:prstGeom prst="rect">
            <a:avLst/>
          </a:prstGeom>
          <a:noFill/>
        </p:spPr>
      </p:pic>
      <p:pic>
        <p:nvPicPr>
          <p:cNvPr id="7" name="Picture 10" descr="яблоко Ньюто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572008"/>
            <a:ext cx="4598214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слайд_конкурс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BD9DA"/>
              </a:clrFrom>
              <a:clrTo>
                <a:srgbClr val="DBD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214422"/>
            <a:ext cx="2401416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929750" cy="1143000"/>
          </a:xfrm>
        </p:spPr>
        <p:txBody>
          <a:bodyPr/>
          <a:lstStyle/>
          <a:p>
            <a:pPr algn="l"/>
            <a:r>
              <a:rPr lang="ru-RU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/>
            </a:r>
            <a:br>
              <a:rPr lang="ru-RU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</a:br>
            <a:r>
              <a:rPr lang="ru-RU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СВЕТ – источник вдохновения</a:t>
            </a:r>
            <a:br>
              <a:rPr lang="ru-RU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785926"/>
            <a:ext cx="4614866" cy="1471610"/>
          </a:xfrm>
        </p:spPr>
        <p:txBody>
          <a:bodyPr/>
          <a:lstStyle/>
          <a:p>
            <a:r>
              <a:rPr lang="ru-RU" sz="2400" i="1" dirty="0">
                <a:solidFill>
                  <a:srgbClr val="0000FF"/>
                </a:solidFill>
              </a:rPr>
              <a:t>Свет и тень в живописи</a:t>
            </a:r>
          </a:p>
          <a:p>
            <a:r>
              <a:rPr lang="ru-RU" sz="2400" i="1" dirty="0">
                <a:solidFill>
                  <a:srgbClr val="0000FF"/>
                </a:solidFill>
              </a:rPr>
              <a:t>Цветовая палитра художника</a:t>
            </a:r>
          </a:p>
        </p:txBody>
      </p:sp>
      <p:pic>
        <p:nvPicPr>
          <p:cNvPr id="20485" name="Picture 5" descr="savrasov_rooks%20have%20c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562350" cy="4648200"/>
          </a:xfrm>
          <a:prstGeom prst="rect">
            <a:avLst/>
          </a:prstGeom>
          <a:noFill/>
        </p:spPr>
      </p:pic>
      <p:sp>
        <p:nvSpPr>
          <p:cNvPr id="6" name="Клип 5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0" name="Picture 2" descr="C:\Documents and Settings\Admin\Рабочий стол\mazda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357562"/>
            <a:ext cx="3713624" cy="3272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6182" y="521495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hlinkClick r:id="rId2"/>
              </a:rPr>
              <a:t>Куинджи А. Лунная ночь на Днепре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71546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00FF"/>
                </a:solidFill>
              </a:rPr>
              <a:t>       Сочетание  яркого света  и глубокой  тени, а так же полутона там, где свет постепенно переходит в тень в живописи это называется </a:t>
            </a:r>
            <a:r>
              <a:rPr lang="ru-RU" b="1" i="1" dirty="0" smtClean="0">
                <a:solidFill>
                  <a:srgbClr val="0000FF"/>
                </a:solidFill>
              </a:rPr>
              <a:t>светотенью.</a:t>
            </a:r>
            <a:r>
              <a:rPr lang="ru-RU" sz="1400" i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sz="1400" i="1" dirty="0" smtClean="0">
                <a:solidFill>
                  <a:srgbClr val="0000FF"/>
                </a:solidFill>
              </a:rPr>
              <a:t>Светотень усиливает наглядность и эмоциональное воздействие картины.</a:t>
            </a:r>
            <a:endParaRPr lang="ru-RU" sz="14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357166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СВЕТ – источник вдохновения</a:t>
            </a:r>
            <a:br>
              <a:rPr lang="ru-RU" sz="3200" b="1" kern="10" dirty="0" smtClean="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</a:br>
            <a:endParaRPr lang="ru-RU" sz="3200" dirty="0"/>
          </a:p>
        </p:txBody>
      </p:sp>
      <p:pic>
        <p:nvPicPr>
          <p:cNvPr id="9" name="Picture 8" descr="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214686"/>
            <a:ext cx="1857388" cy="31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14092011_Kuindj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1000108"/>
            <a:ext cx="504611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346</Words>
  <Application>Microsoft Office PowerPoint</Application>
  <PresentationFormat>Экран (4:3)</PresentationFormat>
  <Paragraphs>58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СВЕТ – источник вдохновения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рц</dc:creator>
  <cp:lastModifiedBy>Tata</cp:lastModifiedBy>
  <cp:revision>88</cp:revision>
  <dcterms:created xsi:type="dcterms:W3CDTF">2005-05-14T05:00:03Z</dcterms:created>
  <dcterms:modified xsi:type="dcterms:W3CDTF">2012-05-19T14:51:23Z</dcterms:modified>
</cp:coreProperties>
</file>