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3935413" y="4797425"/>
            <a:ext cx="50720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В море поступает мало пресной воды, а испарение значительно, то его солёность оказывается больше, чем солёность океана, которому море принадлежит.</a:t>
            </a:r>
          </a:p>
        </p:txBody>
      </p:sp>
      <p:pic>
        <p:nvPicPr>
          <p:cNvPr id="62467" name="Picture 2" descr="Картинка 32 из 53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 descr="Картинка 108 из 53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73" y="30934"/>
            <a:ext cx="2322652" cy="18518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17963" y="1595438"/>
            <a:ext cx="493395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Солёность Красного моря - 40-42 %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о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 – </a:t>
            </a:r>
            <a:r>
              <a:rPr lang="ru-RU" sz="4000" b="1" i="1" dirty="0">
                <a:solidFill>
                  <a:srgbClr val="002060"/>
                </a:solidFill>
                <a:latin typeface="+mn-lt"/>
              </a:rPr>
              <a:t>самое солёное море на Земле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42014" y="3904313"/>
            <a:ext cx="32415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ПОЧЕМУ?</a:t>
            </a:r>
          </a:p>
        </p:txBody>
      </p:sp>
      <p:sp>
        <p:nvSpPr>
          <p:cNvPr id="62471" name="Прямоугольник 4"/>
          <p:cNvSpPr>
            <a:spLocks noChangeArrowheads="1"/>
          </p:cNvSpPr>
          <p:nvPr/>
        </p:nvSpPr>
        <p:spPr bwMode="auto">
          <a:xfrm>
            <a:off x="4176713" y="201613"/>
            <a:ext cx="45720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tx2"/>
                </a:solidFill>
                <a:latin typeface="Arial Black" pitchFamily="34" charset="0"/>
              </a:rPr>
              <a:t>Средняя солёность Индийского океана – 34,8 %</a:t>
            </a:r>
            <a:r>
              <a:rPr lang="ru-RU" sz="1600">
                <a:solidFill>
                  <a:schemeClr val="tx2"/>
                </a:solidFill>
                <a:latin typeface="Arial Black" pitchFamily="34" charset="0"/>
              </a:rPr>
              <a:t>о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36887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