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8" r:id="rId2"/>
    <p:sldId id="256" r:id="rId3"/>
    <p:sldId id="257" r:id="rId4"/>
    <p:sldId id="258" r:id="rId5"/>
    <p:sldId id="259" r:id="rId6"/>
    <p:sldId id="261" r:id="rId7"/>
    <p:sldId id="260" r:id="rId8"/>
    <p:sldId id="275" r:id="rId9"/>
    <p:sldId id="262" r:id="rId10"/>
    <p:sldId id="263" r:id="rId11"/>
    <p:sldId id="264" r:id="rId12"/>
    <p:sldId id="276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9" r:id="rId21"/>
    <p:sldId id="272" r:id="rId22"/>
    <p:sldId id="282" r:id="rId23"/>
    <p:sldId id="273" r:id="rId24"/>
    <p:sldId id="274" r:id="rId25"/>
    <p:sldId id="277" r:id="rId26"/>
    <p:sldId id="281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>
      <p:cViewPr varScale="1">
        <p:scale>
          <a:sx n="70" d="100"/>
          <a:sy n="70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67D2ED0-A5F9-4978-AD2D-2681F5BE641A}" type="datetimeFigureOut">
              <a:rPr lang="ru-RU" smtClean="0"/>
              <a:pPr/>
              <a:t>17.07.2012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F115BED-46D8-4763-9090-9E11151D1A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://ikonapis.com/best8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ikonashop.ru/index.php?productID=28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hyperlink" Target="http://go.mail.ru/frame.html?imgurl=http://wiki.web.ru/images/c/ce/IconSergGl.jpg&amp;pageurl=http://automotonews.biz/wiki/%D0%9C%D0%B8%D0%BD%D0%B5%D1%80%D0%B0%D0%BB%D1%8C%D0%BD%D1%8B%D0%B5_%D0%BF%D0%B8%D0%B3%D0%BC%D0%B5%D0%BD%D1%82%D1%8B&amp;id=29319857&amp;iid=7&amp;imgwidth=227&amp;imgheight=260&amp;imgsize=25861&amp;images_links=b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konashop.ru/index.php?productID=280" TargetMode="External"/><Relationship Id="rId3" Type="http://schemas.openxmlformats.org/officeDocument/2006/relationships/hyperlink" Target="http://go.mail.ru/frame.html?imgurl=http://www.cirota.ru/forum/images/9/9728.jpeg&amp;pageurl=http://www.icons.spb.ru/icon_html/icon57.html&amp;id=6612158&amp;iid=4&amp;imgwidth=307&amp;imgheight=450&amp;imgsize=81419&amp;images_links=b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15.jpeg"/><Relationship Id="rId5" Type="http://schemas.openxmlformats.org/officeDocument/2006/relationships/hyperlink" Target="http://ikonapis.com/best8.html" TargetMode="External"/><Relationship Id="rId10" Type="http://schemas.openxmlformats.org/officeDocument/2006/relationships/hyperlink" Target="http://go.mail.ru/frame.html?imgurl=http://wiki.web.ru/images/c/ce/IconSergGl.jpg&amp;pageurl=http://automotonews.biz/wiki/%D0%9C%D0%B8%D0%BD%D0%B5%D1%80%D0%B0%D0%BB%D1%8C%D0%BD%D1%8B%D0%B5_%D0%BF%D0%B8%D0%B3%D0%BC%D0%B5%D0%BD%D1%82%D1%8B&amp;id=29319857&amp;iid=7&amp;imgwidth=227&amp;imgheight=260&amp;imgsize=25861&amp;images_links=b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wm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o.mail.ru/frame.html?imgurl=http://wiki.web.ru/images/c/ce/IconSergGl.jpg&amp;pageurl=http://automotonews.biz/wiki/%D0%9C%D0%B8%D0%BD%D0%B5%D1%80%D0%B0%D0%BB%D1%8C%D0%BD%D1%8B%D0%B5_%D0%BF%D0%B8%D0%B3%D0%BC%D0%B5%D0%BD%D1%82%D1%8B&amp;id=29319857&amp;iid=7&amp;imgwidth=227&amp;imgheight=260&amp;imgsize=25861&amp;images_links=b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hyperlink" Target="http://ikonapis.com/best8.html" TargetMode="Externa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6.wm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o.mail.ru/frame.html?imgurl=http://www.cirota.ru/forum/images/9/9728.jpeg&amp;pageurl=http://www.icons.spb.ru/icon_html/icon57.html&amp;id=6612158&amp;iid=4&amp;imgwidth=307&amp;imgheight=450&amp;imgsize=81419&amp;images_links=b" TargetMode="Externa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3.wma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1062" y="1179349"/>
            <a:ext cx="7751416" cy="45243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96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музыки</a:t>
            </a:r>
          </a:p>
          <a:p>
            <a:pPr algn="ctr"/>
            <a:r>
              <a:rPr lang="ru-RU" sz="96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класс.</a:t>
            </a:r>
          </a:p>
          <a:p>
            <a:pPr algn="ctr"/>
            <a:r>
              <a:rPr lang="ru-RU" sz="4800" b="1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</a:t>
            </a:r>
            <a:r>
              <a:rPr lang="ru-RU" sz="9600" b="1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«Духовная музыка»</a:t>
            </a:r>
            <a:endParaRPr lang="ru-RU" sz="4800" b="1" i="1" u="sng" dirty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опк\Иконы православные иконы, иконы божьей матери, иконы Андрея Рублева, русские иконы.files\8.gif">
            <a:hlinkClick r:id="rId2"/>
          </p:cNvPr>
          <p:cNvPicPr/>
          <p:nvPr/>
        </p:nvPicPr>
        <p:blipFill>
          <a:blip r:embed="rId3" cstate="email">
            <a:lum bright="20000" contrast="40000"/>
          </a:blip>
          <a:srcRect/>
          <a:stretch>
            <a:fillRect/>
          </a:stretch>
        </p:blipFill>
        <p:spPr bwMode="auto">
          <a:xfrm>
            <a:off x="214282" y="571480"/>
            <a:ext cx="435771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3" descr="D:\опк\Поиск@MAIL_RU  подготовка иконописца перед написанием икон.files\i(1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1" y="571480"/>
            <a:ext cx="4199469" cy="54884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занская Божья Матерь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500042"/>
            <a:ext cx="407196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D:\опк\Поиск@MAIL_RU  подготовка иконописца перед написанием икон.files\i(19).jpg">
            <a:hlinkClick r:id="rId4" tgtFrame="_blank"/>
          </p:cNvPr>
          <p:cNvPicPr/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85720" y="571480"/>
            <a:ext cx="414340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опк\Православная иконография Богородицы — Википедия.files\200px-%D0%98%D0%BA%D0%BE%D0%BD%D0%B0-%D0%91%D0%BE%D0%B6%D0%B8%D0%B5%D0%B9-%D0%9C%D0%B0%D1%82%D0%B5%D1%80%D0%B8-%D0%A2%D1%80%D0%BE%D0%B5%D1%80%D1%8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285728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D:\опк\Поиск@MAIL_RU  подготовка иконописца перед написанием икон.files\i(2).jpg">
            <a:hlinkClick r:id="rId3" tgtFrame="_blank"/>
          </p:cNvPr>
          <p:cNvPicPr/>
          <p:nvPr/>
        </p:nvPicPr>
        <p:blipFill>
          <a:blip r:embed="rId4" cstate="email">
            <a:lum bright="10000" contrast="30000"/>
          </a:blip>
          <a:srcRect/>
          <a:stretch>
            <a:fillRect/>
          </a:stretch>
        </p:blipFill>
        <p:spPr bwMode="auto">
          <a:xfrm>
            <a:off x="3571868" y="285728"/>
            <a:ext cx="214310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 descr="D:\опк\Иконы православные иконы, иконы божьей матери, иконы Андрея Рублева, русские иконы.files\8.gif">
            <a:hlinkClick r:id="rId5"/>
          </p:cNvPr>
          <p:cNvPicPr/>
          <p:nvPr/>
        </p:nvPicPr>
        <p:blipFill>
          <a:blip r:embed="rId6" cstate="email">
            <a:lum bright="20000" contrast="40000"/>
          </a:blip>
          <a:srcRect/>
          <a:stretch>
            <a:fillRect/>
          </a:stretch>
        </p:blipFill>
        <p:spPr bwMode="auto">
          <a:xfrm>
            <a:off x="6429388" y="285728"/>
            <a:ext cx="22145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3" descr="D:\опк\Поиск@MAIL_RU  подготовка иконописца перед написанием икон.files\i(1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472" y="3500438"/>
            <a:ext cx="2286344" cy="2988102"/>
          </a:xfrm>
          <a:prstGeom prst="rect">
            <a:avLst/>
          </a:prstGeom>
          <a:noFill/>
          <a:effectLst/>
        </p:spPr>
      </p:pic>
      <p:pic>
        <p:nvPicPr>
          <p:cNvPr id="12" name="Рисунок 11" descr="Казанская Божья Матерь">
            <a:hlinkClick r:id="rId8"/>
          </p:cNvPr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57950" y="3500438"/>
            <a:ext cx="22860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 descr="D:\опк\Поиск@MAIL_RU  подготовка иконописца перед написанием икон.files\i(19).jpg">
            <a:hlinkClick r:id="rId10" tgtFrame="_blank"/>
          </p:cNvPr>
          <p:cNvPicPr/>
          <p:nvPr/>
        </p:nvPicPr>
        <p:blipFill>
          <a:blip r:embed="rId11" cstate="email">
            <a:lum bright="10000"/>
          </a:blip>
          <a:srcRect/>
          <a:stretch>
            <a:fillRect/>
          </a:stretch>
        </p:blipFill>
        <p:spPr bwMode="auto">
          <a:xfrm>
            <a:off x="3500430" y="3500438"/>
            <a:ext cx="22860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esnokov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53004" y="168724"/>
            <a:ext cx="3997199" cy="57359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233016" y="5805264"/>
            <a:ext cx="37032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Чесноко́в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Па́вел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Григо́рьевич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37368" y="1559257"/>
            <a:ext cx="4464496" cy="37394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«Досточтимому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сладкопения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творцу, рабу Божию Павлу Григорьевичу,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многая лета во славу Церкви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православныя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потрудившемуся...»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/ А. Д. Кастальский, из «Многолетия Павлу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Григорьевичу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Чеснокову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» /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764704"/>
            <a:ext cx="4333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u="sng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Матерь Богородица</a:t>
            </a:r>
            <a:endParaRPr lang="ru-RU" sz="3200" b="1" i="1" u="sng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714" y="2780928"/>
            <a:ext cx="3250442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Ах, как много минуло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 той поры веков…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Над землей раскинула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Матерь свой покров.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Бедного, богатого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Старца и юнца,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Всех оберегает нас 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Богородица.</a:t>
            </a:r>
          </a:p>
          <a:p>
            <a:r>
              <a:rPr lang="ru-RU" sz="2000" b="1" i="1" u="sng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Припев: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Снова непогодица,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Снова </a:t>
            </a:r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Р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усь в дождях,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Матерь Богородица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Плачет в небесах.</a:t>
            </a:r>
          </a:p>
          <a:p>
            <a:endParaRPr lang="ru-RU" sz="2000" b="1" i="1" dirty="0" smtClean="0">
              <a:solidFill>
                <a:schemeClr val="accent3">
                  <a:lumMod val="75000"/>
                </a:schemeClr>
              </a:solidFill>
              <a:latin typeface="Constantia" pitchFamily="18" charset="0"/>
            </a:endParaRP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9914" y="1554227"/>
            <a:ext cx="3115853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2. Молится и молится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Каждый день за нас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Матерь Богородица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За беспечных нас.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 радостями, с бедами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В праздности молвы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Мы живем не ведая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О ее любви.</a:t>
            </a:r>
          </a:p>
          <a:p>
            <a:r>
              <a:rPr lang="ru-RU" sz="2000" b="1" i="1" u="sng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Припев: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Снова непогодица,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Снова Русь в дождях,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Матерь Богородица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Плачет в небесах.</a:t>
            </a:r>
          </a:p>
          <a:p>
            <a:endParaRPr lang="ru-RU" b="1" i="1" u="sng" dirty="0" smtClean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  <a:p>
            <a:endParaRPr lang="ru-RU" b="1" i="1" dirty="0" smtClean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  <a:p>
            <a:endParaRPr lang="ru-RU" b="1" i="1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7850" y="2780928"/>
            <a:ext cx="343138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3. За дождем, метелица…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В дальние края,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Стелется и стелется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Тропка бытия…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Будущее – прошлое –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Тоненькая нить…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Только Матерь Божия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Нас с тобой хранит.</a:t>
            </a:r>
          </a:p>
          <a:p>
            <a:r>
              <a:rPr lang="ru-RU" sz="2000" b="1" i="1" u="sng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Припев: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Снова непогодица,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Снова Русь в дождях,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Матерь Богородица</a:t>
            </a:r>
          </a:p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Плачет в небесах.</a:t>
            </a:r>
          </a:p>
          <a:p>
            <a:endParaRPr lang="ru-RU" sz="2000" b="1" i="1" dirty="0" smtClean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  <a:p>
            <a:endParaRPr lang="ru-RU" sz="20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9" name="Mater_Bogorodicca_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913443" y="5919839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31" y="76613"/>
            <a:ext cx="2057434" cy="28931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019" y="105783"/>
            <a:ext cx="2189981" cy="278387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6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785794"/>
            <a:ext cx="750095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« Я Матерь Божия, ныне с молитвою,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Перед твоим образом, ярким сиянием,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Не о спасении, не перед битвою,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Не с благодарностью им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покоянием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Не за свою молю душу пустынную,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За душу странника в свете безродного,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Но я вручить хочу душу невинную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Теплой заступнице мира холодного.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Окружи счастьем душу достойную,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Дай ей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сопутников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, полных внимания,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Молодость светлую, старость покойную,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Сердцу незлобному мир упования.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Срок ли приблизится часу прощальному,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В утро ли шумное, в ночь ли безгласную,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Ты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восприять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пошли к ложу печальному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Лучшего ангела душу прекрасного».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М.Ю.Лермонтов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3161" y="476672"/>
            <a:ext cx="3533378" cy="50991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1166842"/>
            <a:ext cx="514353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Достойно есть яко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воистинну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блажити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Тя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, Богородицу,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Присноблаженную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Пренепорочную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Матерь Бога нашего.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Честнейшую Херувим и славнейшую без сравнения Серафим,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без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истления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Бога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Слова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рождшую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сущую Богородицу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Тя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величаем.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205" y="562796"/>
            <a:ext cx="4191026" cy="573240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Достойно есть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2411760" y="2078850"/>
            <a:ext cx="3600400" cy="270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Irina\Рабочий стол\IG0OTGCA013VLGCAZ0JOSZCABU4SH6CA9CRI98CABR2O1BCAMVLM2ZCA2T45NBCAMZIXWPCAG3O9CBCAFKL2H6CAWW59KMCAWPB32KCALFZ1YHCA79LK2QCA4RMK2PCA6MNZXZCAYTQX6DCA6GLIT7CARDHTM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2539" y="116632"/>
            <a:ext cx="2934658" cy="183905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8596" y="1700808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Это обиходное песнопение или профессиональная музыка?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4997" y="2420888"/>
            <a:ext cx="479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Какой  способ  исполнения?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997" y="2780928"/>
            <a:ext cx="6439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Какие голоса исполняют песнопение?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7798" y="3192322"/>
            <a:ext cx="7201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На каком языке исполняется песнопение?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611" y="3573016"/>
            <a:ext cx="6081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В каком ладу написано песнопение?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0611" y="3944107"/>
            <a:ext cx="570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Что такое система осмогласия?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0611" y="4293096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Какими средствами музыкальной выразительности выражен образ Богородицы?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60611" y="5002660"/>
            <a:ext cx="90367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Почему прославление Богородицы выражено напевной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мелодией с оттенками светлой грусти?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97798" y="5733256"/>
            <a:ext cx="8067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Какой образ Богородицы выражен в песнопении?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8435" grpId="0"/>
      <p:bldP spid="184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49866" y="234056"/>
            <a:ext cx="83129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К какому виду Богороднических икон более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близко подходит песнопение?  Почему?</a:t>
            </a:r>
            <a:endParaRPr kumimoji="0" lang="ru-RU" sz="2800" b="1" i="1" u="sng" strike="noStrike" cap="none" normalizeH="0" baseline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Constantia" pitchFamily="18" charset="0"/>
            </a:endParaRPr>
          </a:p>
        </p:txBody>
      </p:sp>
      <p:pic>
        <p:nvPicPr>
          <p:cNvPr id="6" name="Рисунок 5" descr="D:\опк\Православная иконография Богородицы — Википедия.files\200px-%D0%98%D0%BA%D0%BE%D0%BD%D0%B0-%D0%91%D0%BE%D0%B6%D0%B8%D0%B5%D0%B9-%D0%9C%D0%B0%D1%82%D0%B5%D1%80%D0%B8-%D0%A2%D1%80%D0%BE%D0%B5%D1%80%D1%8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42908" y="1357298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/>
          <p:cNvSpPr/>
          <p:nvPr/>
        </p:nvSpPr>
        <p:spPr>
          <a:xfrm>
            <a:off x="0" y="4714884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"Одигитрия" </a:t>
            </a:r>
            <a:endParaRPr lang="ru-RU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8" name="Рисунок 7" descr="D:\опк\Поиск@MAIL_RU  подготовка иконописца перед написанием икон.files\i(19).jpg">
            <a:hlinkClick r:id="rId3" tgtFrame="_blank"/>
          </p:cNvPr>
          <p:cNvPicPr/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214546" y="2571744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2571736" y="5929330"/>
            <a:ext cx="154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"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Умиление" </a:t>
            </a:r>
            <a:endParaRPr lang="ru-RU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1" name="Рисунок 10" descr="D:\опк\Иконы православные иконы, иконы божьей матери, иконы Андрея Рублева, русские иконы.files\8.gif">
            <a:hlinkClick r:id="rId5"/>
          </p:cNvPr>
          <p:cNvPicPr/>
          <p:nvPr/>
        </p:nvPicPr>
        <p:blipFill>
          <a:blip r:embed="rId6" cstate="email">
            <a:lum bright="20000" contrast="40000"/>
          </a:blip>
          <a:srcRect/>
          <a:stretch>
            <a:fillRect/>
          </a:stretch>
        </p:blipFill>
        <p:spPr bwMode="auto">
          <a:xfrm>
            <a:off x="4680699" y="2594472"/>
            <a:ext cx="221457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Прямоугольник 11"/>
          <p:cNvSpPr/>
          <p:nvPr/>
        </p:nvSpPr>
        <p:spPr>
          <a:xfrm>
            <a:off x="4786314" y="5929330"/>
            <a:ext cx="1802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"Молящаяся" </a:t>
            </a:r>
            <a:endParaRPr lang="ru-RU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3" name="Рисунок 12" descr="http://www.pravmir.ru/uploads/5_004.jpg"/>
          <p:cNvPicPr/>
          <p:nvPr/>
        </p:nvPicPr>
        <p:blipFill>
          <a:blip r:embed="rId7" cstate="email">
            <a:lum bright="10000" contrast="40000"/>
          </a:blip>
          <a:srcRect/>
          <a:stretch>
            <a:fillRect/>
          </a:stretch>
        </p:blipFill>
        <p:spPr bwMode="auto">
          <a:xfrm>
            <a:off x="7072330" y="1214422"/>
            <a:ext cx="221457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Прямоугольник 13"/>
          <p:cNvSpPr/>
          <p:nvPr/>
        </p:nvSpPr>
        <p:spPr>
          <a:xfrm>
            <a:off x="7072330" y="4786322"/>
            <a:ext cx="1870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Arial" charset="0"/>
              </a:rPr>
              <a:t>"Заступница" </a:t>
            </a:r>
            <a:endParaRPr lang="ru-RU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7" grpId="0"/>
      <p:bldP spid="9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_Roerich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00628" y="214290"/>
            <a:ext cx="3950208" cy="54864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6072198" y="5857892"/>
            <a:ext cx="2104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Н.К.Рерих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1719852"/>
            <a:ext cx="3133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5400" b="1" u="sng" dirty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525" y="2890375"/>
            <a:ext cx="4700326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chemeClr val="bg2">
                    <a:lumMod val="50000"/>
                  </a:schemeClr>
                </a:solidFill>
              </a:rPr>
              <a:t>«культ» - почитание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1538" y="3571876"/>
            <a:ext cx="2404826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свет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2" y="428604"/>
            <a:ext cx="25951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sz="4400" b="1" i="1" dirty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214678" y="642918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25000"/>
                  <a:tint val="66000"/>
                  <a:satMod val="160000"/>
                </a:schemeClr>
              </a:gs>
              <a:gs pos="50000">
                <a:schemeClr val="bg2">
                  <a:lumMod val="25000"/>
                  <a:tint val="44500"/>
                  <a:satMod val="160000"/>
                </a:schemeClr>
              </a:gs>
              <a:gs pos="100000">
                <a:schemeClr val="bg2">
                  <a:lumMod val="2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718" y="5988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  <a:cs typeface="Times New Roman" pitchFamily="18" charset="0"/>
              </a:rPr>
              <a:t>малая стихотворная форма, используемая для фиксации эмоциональных оценок, описания своих текущих впечатлений, ощущений, ассоциаций.</a:t>
            </a:r>
            <a:endParaRPr lang="ru-RU" b="1" i="1" dirty="0">
              <a:solidFill>
                <a:schemeClr val="bg2">
                  <a:lumMod val="40000"/>
                  <a:lumOff val="6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1714488"/>
            <a:ext cx="8286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  <a:cs typeface="Times New Roman" pitchFamily="18" charset="0"/>
              </a:rPr>
              <a:t>1 строка – одно слово – название стихотворения, обычно существительное.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  <a:cs typeface="Times New Roman" pitchFamily="18" charset="0"/>
              </a:rPr>
              <a:t>  2 строка – два слова (прилагательные или причастия). Описание темы.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  <a:cs typeface="Times New Roman" pitchFamily="18" charset="0"/>
              </a:rPr>
              <a:t>  3 строка – три слова (глаголы). Действия относящиеся к теме.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  <a:cs typeface="Times New Roman" pitchFamily="18" charset="0"/>
              </a:rPr>
              <a:t>  4 строка – четыре слова – предложение. Фраза, которая показывает отношение автора к теме.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  <a:cs typeface="Times New Roman" pitchFamily="18" charset="0"/>
              </a:rPr>
              <a:t>  5 строка – одно слово – ассоциация, которая повторяет суть темы, обычно существительное.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990" y="4736582"/>
            <a:ext cx="550072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Название          (существительное)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Описание         (прилагательное)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Действия         (глагол)</a:t>
            </a:r>
            <a:endParaRPr lang="ru-RU" b="1" i="1" dirty="0" smtClean="0">
              <a:solidFill>
                <a:schemeClr val="bg2">
                  <a:lumMod val="40000"/>
                  <a:lumOff val="60000"/>
                </a:schemeClr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Чувство           (фраза)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Повторение сути    (существительное)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099814" y="4653136"/>
            <a:ext cx="422471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   Мать.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Страдающая, понимающая.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Удивляет, помогает, защищает.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Род людской ей поклоняется.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Богородица.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Богородице Дево, радуйся - Рахманинов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2195736" y="1940115"/>
            <a:ext cx="3970359" cy="2977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78245" y="0"/>
            <a:ext cx="4650245" cy="554785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500181" y="5548026"/>
            <a:ext cx="3493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</a:rPr>
              <a:t>Сергей Васильевич</a:t>
            </a:r>
          </a:p>
          <a:p>
            <a:pPr algn="ctr"/>
            <a:r>
              <a:rPr lang="ru-RU" sz="28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nstantia" pitchFamily="18" charset="0"/>
              </a:rPr>
              <a:t>Рахманинов</a:t>
            </a:r>
            <a:endParaRPr lang="ru-RU" sz="2800" b="1" i="1" dirty="0">
              <a:solidFill>
                <a:schemeClr val="bg2">
                  <a:lumMod val="40000"/>
                  <a:lumOff val="60000"/>
                </a:schemeClr>
              </a:solidFill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908720"/>
            <a:ext cx="3543406" cy="14465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«Всенощное</a:t>
            </a:r>
          </a:p>
          <a:p>
            <a:pPr algn="ctr"/>
            <a:r>
              <a:rPr lang="ru-RU" sz="44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б</a:t>
            </a:r>
            <a:r>
              <a:rPr lang="ru-RU" sz="4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дение»</a:t>
            </a:r>
            <a:endParaRPr lang="ru-RU" sz="4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773927"/>
            <a:ext cx="3913444" cy="2308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Богородице,</a:t>
            </a:r>
          </a:p>
          <a:p>
            <a:pPr algn="ctr"/>
            <a:r>
              <a:rPr lang="ru-RU" sz="4800" b="1" i="1" dirty="0" err="1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д</a:t>
            </a:r>
            <a:r>
              <a:rPr lang="ru-RU" sz="4800" b="1" i="1" dirty="0" err="1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ево</a:t>
            </a:r>
            <a:r>
              <a:rPr lang="ru-RU" sz="48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,</a:t>
            </a:r>
          </a:p>
          <a:p>
            <a:pPr algn="ctr"/>
            <a:r>
              <a:rPr lang="ru-RU" sz="48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Радуйся»</a:t>
            </a:r>
            <a:endParaRPr lang="ru-RU" sz="48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74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1351508"/>
            <a:ext cx="52149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« Матерь Божия!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Прижми меня к сердцу своему,</a:t>
            </a:r>
            <a:b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Прикрой, очисти,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И не отпусти вовек.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Запрети дьяволу всякую власть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Над </a:t>
            </a:r>
            <a:r>
              <a:rPr lang="ru-RU" sz="2400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душею</a:t>
            </a: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моей.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Отсеки корень греха и приведи меня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В Святое Царство Божие,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В Небесный Иерусалимский Град».</a:t>
            </a:r>
            <a:endParaRPr lang="ru-RU" sz="24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A28009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86316" y="428604"/>
            <a:ext cx="3857684" cy="588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3896" y="1536174"/>
            <a:ext cx="42259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cs typeface="Times New Roman" pitchFamily="18" charset="0"/>
              </a:rPr>
              <a:t>за работу 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cs typeface="Times New Roman" pitchFamily="18" charset="0"/>
              </a:rPr>
              <a:t>на уроке.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cs typeface="Times New Roman" pitchFamily="18" charset="0"/>
              </a:rPr>
              <a:t>Молодцы!</a:t>
            </a:r>
            <a:endParaRPr lang="ru-RU" sz="6000" b="1" i="1" dirty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1857364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04664"/>
            <a:ext cx="7774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cs typeface="Times New Roman" pitchFamily="18" charset="0"/>
              </a:rPr>
              <a:t>Использованные материалы.</a:t>
            </a:r>
            <a:endParaRPr lang="ru-RU" sz="4000" b="1" i="1" u="sng" dirty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1809153"/>
            <a:ext cx="79649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И.Кошмина  «Русская духовная музыка»</a:t>
            </a:r>
            <a:endParaRPr lang="en-US" sz="28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WWW. You Tube.ru</a:t>
            </a:r>
          </a:p>
          <a:p>
            <a:pPr marL="342900" indent="-342900">
              <a:buAutoNum type="arabicPeriod"/>
            </a:pPr>
            <a:r>
              <a:rPr lang="en-US" sz="28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WWW.Yandex.ru</a:t>
            </a:r>
            <a:r>
              <a:rPr lang="ru-RU" sz="28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 «Иконы божьей матери»</a:t>
            </a:r>
            <a:endParaRPr lang="en-US" sz="28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</a:endParaRPr>
          </a:p>
          <a:p>
            <a:pPr marL="342900" indent="-342900">
              <a:buAutoNum type="arabicPeriod"/>
            </a:pPr>
            <a:endParaRPr lang="ru-RU" sz="2800" b="1" i="1" dirty="0">
              <a:solidFill>
                <a:schemeClr val="bg2">
                  <a:lumMod val="60000"/>
                  <a:lumOff val="4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4165" y="1762234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Урок подготовлен </a:t>
            </a:r>
            <a:endParaRPr kumimoji="0" lang="ru-RU" sz="3200" b="1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Constant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учителем 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музыки </a:t>
            </a:r>
            <a:endParaRPr kumimoji="0" lang="ru-RU" sz="3200" b="1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Constantia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высшей 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категории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МОУ СОШ №7 г. Твери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tantia" pitchFamily="18" charset="0"/>
              </a:rPr>
              <a:t>Горячевой Ириной Юрьевной.</a:t>
            </a:r>
          </a:p>
        </p:txBody>
      </p:sp>
    </p:spTree>
    <p:extLst>
      <p:ext uri="{BB962C8B-B14F-4D97-AF65-F5344CB8AC3E}">
        <p14:creationId xmlns:p14="http://schemas.microsoft.com/office/powerpoint/2010/main" xmlns="" val="242881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20px-Socrates_Louvr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714876" y="214290"/>
            <a:ext cx="4125362" cy="54942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86380" y="5786454"/>
            <a:ext cx="3966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Сократ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Философ, мыслитель.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504325"/>
            <a:ext cx="4286280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«В каждом человеке </a:t>
            </a: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есть </a:t>
            </a:r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солнце, </a:t>
            </a:r>
            <a:endParaRPr lang="ru-RU" sz="3600" b="1" i="1" dirty="0" smtClean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нужно </a:t>
            </a:r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дать ему только светить»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Жанна Бичевская - Радость моя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285852" y="1164470"/>
            <a:ext cx="6310484" cy="4693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981" y="1340768"/>
            <a:ext cx="4608506" cy="378565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4800" b="1" i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Тема урока: </a:t>
            </a:r>
          </a:p>
          <a:p>
            <a:pPr algn="ctr"/>
            <a:r>
              <a:rPr lang="ru-RU" sz="4800" b="1" i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« </a:t>
            </a:r>
            <a:r>
              <a:rPr lang="ru-RU" sz="4800" b="1" i="1" u="sng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Образ </a:t>
            </a:r>
          </a:p>
          <a:p>
            <a:pPr algn="ctr"/>
            <a:r>
              <a:rPr lang="ru-RU" sz="4800" b="1" i="1" u="sng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Богородицы в</a:t>
            </a:r>
          </a:p>
          <a:p>
            <a:pPr algn="ctr"/>
            <a:r>
              <a:rPr lang="ru-RU" sz="4800" b="1" i="1" u="sng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древнерусском </a:t>
            </a:r>
          </a:p>
          <a:p>
            <a:pPr algn="ctr"/>
            <a:r>
              <a:rPr lang="ru-RU" sz="4800" b="1" i="1" u="sng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и</a:t>
            </a:r>
            <a:r>
              <a:rPr lang="ru-RU" sz="4800" b="1" i="1" u="sng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скусстве»</a:t>
            </a:r>
            <a:endParaRPr lang="ru-RU" sz="4800" b="1" i="1" u="sng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2" descr="D:\фото\поездка ноябрь 2008г\DSCN11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26487" y="764704"/>
            <a:ext cx="3895734" cy="54292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75074" y="908720"/>
            <a:ext cx="5832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Заступнице усердная, </a:t>
            </a:r>
          </a:p>
          <a:p>
            <a:pPr algn="ctr"/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Господа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Вышняго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всех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молиши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Сына Твоего, 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Христа Бога нашего,</a:t>
            </a:r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всем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твориши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спастися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державный Твой покров прибегающих.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 нас заступи, о Госпоже Царице</a:t>
            </a:r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Владычице,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иже в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напастех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скорбех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болезнех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обремененных грехи многими,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предстоящих и молящихся Тебе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умиленною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душею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сокрушенным сердцем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 пречистым Твоим образом </a:t>
            </a:r>
          </a:p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слезами,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фото\поездка ноябрь 2008г\DSCN11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48064" y="907364"/>
            <a:ext cx="3601673" cy="50194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snokov O Fervent Protectress заступнице усердная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763688" y="1592796"/>
            <a:ext cx="4896544" cy="367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Documents and Settings\Irina\Рабочий стол\IG0OTGCA013VLGCAZ0JOSZCABU4SH6CA9CRI98CABR2O1BCAMVLM2ZCA2T45NBCAMZIXWPCAG3O9CBCAFKL2H6CAWW59KMCAWPB32KCALFZ1YHCA79LK2QCA4RMK2PCA6MNZXZCAYTQX6DCA6GLIT7CARDHTM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64288" y="149424"/>
            <a:ext cx="2469715" cy="15476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648761" y="276937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На что похоже произведение?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9257" y="738602"/>
            <a:ext cx="72349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О чем эта молитва, что просит человек у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Богородицы?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502" y="1548080"/>
            <a:ext cx="4211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Что осознает человек?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85186" y="1983700"/>
            <a:ext cx="8656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А как определить, хорош ты или плох? Где эталон?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Где эта мера?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17502" y="2762544"/>
            <a:ext cx="83435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Это обиходное песнопение или профессиональное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произведение?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Почему?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3522" y="3501208"/>
            <a:ext cx="7404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Когда на Руси сложилось партесное пение?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070" y="3962873"/>
            <a:ext cx="3315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Кто исполняет?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91523" y="4294429"/>
            <a:ext cx="4202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Тип хора? Состав хора?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990" y="4724699"/>
            <a:ext cx="5868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 Какой склад этого произведения?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7822" y="5085184"/>
            <a:ext cx="8964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Какими средствами музыкальной выразительности автор передал образ Богородицы?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2143" y="5906488"/>
            <a:ext cx="7083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Каково воздействие этой музыки на вас?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47822" y="6366016"/>
            <a:ext cx="6063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Какой образ предстал перед нами?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314" grpId="0"/>
      <p:bldP spid="8" grpId="0"/>
      <p:bldP spid="13315" grpId="0"/>
      <p:bldP spid="13316" grpId="0"/>
      <p:bldP spid="12" grpId="0"/>
      <p:bldP spid="13" grpId="0"/>
      <p:bldP spid="13317" grpId="0"/>
      <p:bldP spid="15" grpId="0"/>
      <p:bldP spid="16" grpId="0"/>
      <p:bldP spid="17" grpId="0"/>
      <p:bldP spid="133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:\опк\Поиск@MAIL_RU  подготовка иконописца перед написанием икон.files\i(2).jpg">
            <a:hlinkClick r:id="rId3" tgtFrame="_blank"/>
          </p:cNvPr>
          <p:cNvPicPr/>
          <p:nvPr/>
        </p:nvPicPr>
        <p:blipFill>
          <a:blip r:embed="rId4" cstate="email">
            <a:lum bright="10000" contrast="30000"/>
          </a:blip>
          <a:srcRect/>
          <a:stretch>
            <a:fillRect/>
          </a:stretch>
        </p:blipFill>
        <p:spPr bwMode="auto">
          <a:xfrm>
            <a:off x="4665850" y="1256545"/>
            <a:ext cx="414340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D:\опк\Православная иконография Богородицы — Википедия.files\200px-%D0%98%D0%BA%D0%BE%D0%BD%D0%B0-%D0%91%D0%BE%D0%B6%D0%B8%D0%B5%D0%B9-%D0%9C%D0%B0%D1%82%D0%B5%D1%80%D0%B8-%D0%A2%D1%80%D0%BE%D0%B5%D1%80%D1%83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1262884"/>
            <a:ext cx="428628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68106" y="260648"/>
            <a:ext cx="84553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По своему характеру, к какой бы из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Богороднических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кон подошла бы эта музыка, почему?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Constantia" pitchFamily="18" charset="0"/>
            </a:endParaRPr>
          </a:p>
        </p:txBody>
      </p:sp>
      <p:pic>
        <p:nvPicPr>
          <p:cNvPr id="4" name="Chesnokov O Fervent Protectress заступнице усердная (2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8825573" y="62254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662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687</TotalTime>
  <Words>663</Words>
  <Application>Microsoft Office PowerPoint</Application>
  <PresentationFormat>Экран (4:3)</PresentationFormat>
  <Paragraphs>170</Paragraphs>
  <Slides>27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comp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Дарёна</cp:lastModifiedBy>
  <cp:revision>77</cp:revision>
  <dcterms:created xsi:type="dcterms:W3CDTF">2011-01-02T16:12:59Z</dcterms:created>
  <dcterms:modified xsi:type="dcterms:W3CDTF">2012-07-17T13:34:50Z</dcterms:modified>
</cp:coreProperties>
</file>