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88" r:id="rId2"/>
    <p:sldId id="273" r:id="rId3"/>
    <p:sldId id="274" r:id="rId4"/>
    <p:sldId id="284" r:id="rId5"/>
    <p:sldId id="275" r:id="rId6"/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87" r:id="rId24"/>
    <p:sldId id="278" r:id="rId25"/>
    <p:sldId id="283" r:id="rId26"/>
    <p:sldId id="280" r:id="rId27"/>
    <p:sldId id="282" r:id="rId28"/>
    <p:sldId id="286" r:id="rId29"/>
    <p:sldId id="279" r:id="rId30"/>
    <p:sldId id="281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55" autoAdjust="0"/>
    <p:restoredTop sz="97589" autoAdjust="0"/>
  </p:normalViewPr>
  <p:slideViewPr>
    <p:cSldViewPr>
      <p:cViewPr>
        <p:scale>
          <a:sx n="50" d="100"/>
          <a:sy n="50" d="100"/>
        </p:scale>
        <p:origin x="-73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1C49-42E9-4E74-A7ED-664520BB9C0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F99E-14BF-4F6B-9EC0-9DA2C4636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1C49-42E9-4E74-A7ED-664520BB9C0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F99E-14BF-4F6B-9EC0-9DA2C4636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1C49-42E9-4E74-A7ED-664520BB9C0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F99E-14BF-4F6B-9EC0-9DA2C4636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1C49-42E9-4E74-A7ED-664520BB9C0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F99E-14BF-4F6B-9EC0-9DA2C4636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1C49-42E9-4E74-A7ED-664520BB9C0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F99E-14BF-4F6B-9EC0-9DA2C4636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1C49-42E9-4E74-A7ED-664520BB9C0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F99E-14BF-4F6B-9EC0-9DA2C4636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1C49-42E9-4E74-A7ED-664520BB9C0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F99E-14BF-4F6B-9EC0-9DA2C4636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1C49-42E9-4E74-A7ED-664520BB9C0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F99E-14BF-4F6B-9EC0-9DA2C4636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1C49-42E9-4E74-A7ED-664520BB9C0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F99E-14BF-4F6B-9EC0-9DA2C4636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1C49-42E9-4E74-A7ED-664520BB9C0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F99E-14BF-4F6B-9EC0-9DA2C4636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1C49-42E9-4E74-A7ED-664520BB9C0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F99E-14BF-4F6B-9EC0-9DA2C4636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1C49-42E9-4E74-A7ED-664520BB9C0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F99E-14BF-4F6B-9EC0-9DA2C4636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1C49-42E9-4E74-A7ED-664520BB9C0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F99E-14BF-4F6B-9EC0-9DA2C4636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1C49-42E9-4E74-A7ED-664520BB9C0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F99E-14BF-4F6B-9EC0-9DA2C4636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1C49-42E9-4E74-A7ED-664520BB9C0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F99E-14BF-4F6B-9EC0-9DA2C4636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1C49-42E9-4E74-A7ED-664520BB9C0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F99E-14BF-4F6B-9EC0-9DA2C4636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1C49-42E9-4E74-A7ED-664520BB9C0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F99E-14BF-4F6B-9EC0-9DA2C4636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1C49-42E9-4E74-A7ED-664520BB9C0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F99E-14BF-4F6B-9EC0-9DA2C4636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1C49-42E9-4E74-A7ED-664520BB9C0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F99E-14BF-4F6B-9EC0-9DA2C4636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1C49-42E9-4E74-A7ED-664520BB9C0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F99E-14BF-4F6B-9EC0-9DA2C4636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1C49-42E9-4E74-A7ED-664520BB9C0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F99E-14BF-4F6B-9EC0-9DA2C4636B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1C49-42E9-4E74-A7ED-664520BB9C0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F99E-14BF-4F6B-9EC0-9DA2C4636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1C49-42E9-4E74-A7ED-664520BB9C0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F99E-14BF-4F6B-9EC0-9DA2C4636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1C49-42E9-4E74-A7ED-664520BB9C0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F99E-14BF-4F6B-9EC0-9DA2C4636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1C49-42E9-4E74-A7ED-664520BB9C0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F99E-14BF-4F6B-9EC0-9DA2C4636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1C49-42E9-4E74-A7ED-664520BB9C0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F99E-14BF-4F6B-9EC0-9DA2C4636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1C49-42E9-4E74-A7ED-664520BB9C0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F99E-14BF-4F6B-9EC0-9DA2C4636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1C49-42E9-4E74-A7ED-664520BB9C0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0F99E-14BF-4F6B-9EC0-9DA2C4636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61C49-42E9-4E74-A7ED-664520BB9C09}" type="datetimeFigureOut">
              <a:rPr lang="ru-RU" smtClean="0"/>
              <a:pPr/>
              <a:t>23.01.2012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0F99E-14BF-4F6B-9EC0-9DA2C4636B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  <p:sldLayoutId id="2147483707" r:id="rId18"/>
    <p:sldLayoutId id="2147483708" r:id="rId19"/>
    <p:sldLayoutId id="2147483709" r:id="rId20"/>
    <p:sldLayoutId id="2147483710" r:id="rId21"/>
    <p:sldLayoutId id="2147483711" r:id="rId22"/>
    <p:sldLayoutId id="2147483712" r:id="rId23"/>
    <p:sldLayoutId id="2147483713" r:id="rId24"/>
    <p:sldLayoutId id="2147483714" r:id="rId25"/>
    <p:sldLayoutId id="2147483715" r:id="rId26"/>
    <p:sldLayoutId id="2147483716" r:id="rId27"/>
    <p:sldLayoutId id="2147483717" r:id="rId2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786742" cy="178595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Урок русского языка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класс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643182"/>
            <a:ext cx="7715304" cy="324007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Учитель начальных классов</a:t>
            </a:r>
          </a:p>
          <a:p>
            <a:pPr algn="ctr">
              <a:buNone/>
            </a:pPr>
            <a:r>
              <a:rPr lang="ru-RU" dirty="0" smtClean="0"/>
              <a:t>БОУ СОШ № 6</a:t>
            </a:r>
          </a:p>
          <a:p>
            <a:pPr algn="ctr">
              <a:buNone/>
            </a:pPr>
            <a:r>
              <a:rPr lang="ru-RU" dirty="0" smtClean="0"/>
              <a:t>муниципальное образование</a:t>
            </a:r>
          </a:p>
          <a:p>
            <a:pPr algn="ctr">
              <a:buNone/>
            </a:pPr>
            <a:r>
              <a:rPr lang="ru-RU" dirty="0" smtClean="0"/>
              <a:t> Динской район</a:t>
            </a:r>
          </a:p>
          <a:p>
            <a:pPr algn="ctr">
              <a:buNone/>
            </a:pPr>
            <a:r>
              <a:rPr lang="ru-RU" b="1" dirty="0" smtClean="0"/>
              <a:t>Андронова Светлана Анатольевна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2" y="642918"/>
          <a:ext cx="7858199" cy="5572158"/>
        </p:xfrm>
        <a:graphic>
          <a:graphicData uri="http://schemas.openxmlformats.org/drawingml/2006/table">
            <a:tbl>
              <a:tblPr/>
              <a:tblGrid>
                <a:gridCol w="371931"/>
                <a:gridCol w="371931"/>
                <a:gridCol w="371931"/>
                <a:gridCol w="371931"/>
                <a:gridCol w="373574"/>
                <a:gridCol w="374396"/>
                <a:gridCol w="377679"/>
                <a:gridCol w="378500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3574"/>
              </a:tblGrid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2" y="642918"/>
          <a:ext cx="7858199" cy="5572158"/>
        </p:xfrm>
        <a:graphic>
          <a:graphicData uri="http://schemas.openxmlformats.org/drawingml/2006/table">
            <a:tbl>
              <a:tblPr/>
              <a:tblGrid>
                <a:gridCol w="371931"/>
                <a:gridCol w="371931"/>
                <a:gridCol w="371931"/>
                <a:gridCol w="371931"/>
                <a:gridCol w="373574"/>
                <a:gridCol w="374396"/>
                <a:gridCol w="377679"/>
                <a:gridCol w="378500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3574"/>
              </a:tblGrid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2" y="642918"/>
          <a:ext cx="7858199" cy="5572158"/>
        </p:xfrm>
        <a:graphic>
          <a:graphicData uri="http://schemas.openxmlformats.org/drawingml/2006/table">
            <a:tbl>
              <a:tblPr/>
              <a:tblGrid>
                <a:gridCol w="371931"/>
                <a:gridCol w="371931"/>
                <a:gridCol w="371931"/>
                <a:gridCol w="371931"/>
                <a:gridCol w="373574"/>
                <a:gridCol w="374396"/>
                <a:gridCol w="377679"/>
                <a:gridCol w="378500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3574"/>
              </a:tblGrid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2" y="642918"/>
          <a:ext cx="7858199" cy="5572158"/>
        </p:xfrm>
        <a:graphic>
          <a:graphicData uri="http://schemas.openxmlformats.org/drawingml/2006/table">
            <a:tbl>
              <a:tblPr/>
              <a:tblGrid>
                <a:gridCol w="371931"/>
                <a:gridCol w="371931"/>
                <a:gridCol w="371931"/>
                <a:gridCol w="371931"/>
                <a:gridCol w="373574"/>
                <a:gridCol w="374396"/>
                <a:gridCol w="377679"/>
                <a:gridCol w="378500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3574"/>
              </a:tblGrid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Ж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2" y="642918"/>
          <a:ext cx="7858199" cy="5572158"/>
        </p:xfrm>
        <a:graphic>
          <a:graphicData uri="http://schemas.openxmlformats.org/drawingml/2006/table">
            <a:tbl>
              <a:tblPr/>
              <a:tblGrid>
                <a:gridCol w="371931"/>
                <a:gridCol w="371931"/>
                <a:gridCol w="371931"/>
                <a:gridCol w="371931"/>
                <a:gridCol w="373574"/>
                <a:gridCol w="374396"/>
                <a:gridCol w="377679"/>
                <a:gridCol w="378500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3574"/>
              </a:tblGrid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Ж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2" y="642918"/>
          <a:ext cx="7858199" cy="5572158"/>
        </p:xfrm>
        <a:graphic>
          <a:graphicData uri="http://schemas.openxmlformats.org/drawingml/2006/table">
            <a:tbl>
              <a:tblPr/>
              <a:tblGrid>
                <a:gridCol w="371931"/>
                <a:gridCol w="371931"/>
                <a:gridCol w="371931"/>
                <a:gridCol w="371931"/>
                <a:gridCol w="373574"/>
                <a:gridCol w="374396"/>
                <a:gridCol w="377679"/>
                <a:gridCol w="378500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3574"/>
              </a:tblGrid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Ж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Ф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Ф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2" y="642918"/>
          <a:ext cx="7858199" cy="5572158"/>
        </p:xfrm>
        <a:graphic>
          <a:graphicData uri="http://schemas.openxmlformats.org/drawingml/2006/table">
            <a:tbl>
              <a:tblPr/>
              <a:tblGrid>
                <a:gridCol w="371931"/>
                <a:gridCol w="371931"/>
                <a:gridCol w="371931"/>
                <a:gridCol w="371931"/>
                <a:gridCol w="373574"/>
                <a:gridCol w="374396"/>
                <a:gridCol w="377679"/>
                <a:gridCol w="378500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3574"/>
              </a:tblGrid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Ж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Ф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Ф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2" y="642918"/>
          <a:ext cx="7858199" cy="5572158"/>
        </p:xfrm>
        <a:graphic>
          <a:graphicData uri="http://schemas.openxmlformats.org/drawingml/2006/table">
            <a:tbl>
              <a:tblPr/>
              <a:tblGrid>
                <a:gridCol w="371931"/>
                <a:gridCol w="371931"/>
                <a:gridCol w="371931"/>
                <a:gridCol w="371931"/>
                <a:gridCol w="373574"/>
                <a:gridCol w="374396"/>
                <a:gridCol w="377679"/>
                <a:gridCol w="378500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3574"/>
              </a:tblGrid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Ж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Ф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Ф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2" y="642918"/>
          <a:ext cx="7858199" cy="5572158"/>
        </p:xfrm>
        <a:graphic>
          <a:graphicData uri="http://schemas.openxmlformats.org/drawingml/2006/table">
            <a:tbl>
              <a:tblPr/>
              <a:tblGrid>
                <a:gridCol w="371931"/>
                <a:gridCol w="371931"/>
                <a:gridCol w="371931"/>
                <a:gridCol w="371931"/>
                <a:gridCol w="373574"/>
                <a:gridCol w="374396"/>
                <a:gridCol w="377679"/>
                <a:gridCol w="378500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3574"/>
              </a:tblGrid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Ж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Ф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Ф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2" y="642918"/>
          <a:ext cx="7858199" cy="5572158"/>
        </p:xfrm>
        <a:graphic>
          <a:graphicData uri="http://schemas.openxmlformats.org/drawingml/2006/table">
            <a:tbl>
              <a:tblPr/>
              <a:tblGrid>
                <a:gridCol w="371931"/>
                <a:gridCol w="371931"/>
                <a:gridCol w="371931"/>
                <a:gridCol w="371931"/>
                <a:gridCol w="373574"/>
                <a:gridCol w="374396"/>
                <a:gridCol w="377679"/>
                <a:gridCol w="378500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3574"/>
              </a:tblGrid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Ж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Ф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Ф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71480"/>
            <a:ext cx="8143932" cy="192882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Тема:</a:t>
            </a: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Определение глагола как части речи.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143248"/>
            <a:ext cx="8215370" cy="2786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Формировать грамматическое  </a:t>
            </a:r>
          </a:p>
          <a:p>
            <a:pPr algn="l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понятие «глагол»;</a:t>
            </a:r>
          </a:p>
          <a:p>
            <a:pPr algn="l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богатить речь учащихся </a:t>
            </a:r>
          </a:p>
          <a:p>
            <a:pPr algn="l"/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глаголами.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2" y="642918"/>
          <a:ext cx="7858199" cy="5572158"/>
        </p:xfrm>
        <a:graphic>
          <a:graphicData uri="http://schemas.openxmlformats.org/drawingml/2006/table">
            <a:tbl>
              <a:tblPr/>
              <a:tblGrid>
                <a:gridCol w="371931"/>
                <a:gridCol w="371931"/>
                <a:gridCol w="371931"/>
                <a:gridCol w="371931"/>
                <a:gridCol w="373574"/>
                <a:gridCol w="374396"/>
                <a:gridCol w="377679"/>
                <a:gridCol w="378500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3574"/>
              </a:tblGrid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Ж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Ф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Ф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2" y="642918"/>
          <a:ext cx="7858199" cy="5572158"/>
        </p:xfrm>
        <a:graphic>
          <a:graphicData uri="http://schemas.openxmlformats.org/drawingml/2006/table">
            <a:tbl>
              <a:tblPr/>
              <a:tblGrid>
                <a:gridCol w="371931"/>
                <a:gridCol w="371931"/>
                <a:gridCol w="371931"/>
                <a:gridCol w="371931"/>
                <a:gridCol w="373574"/>
                <a:gridCol w="374396"/>
                <a:gridCol w="377679"/>
                <a:gridCol w="378500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3574"/>
              </a:tblGrid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Ж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Ф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Ф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Щ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2" y="642918"/>
          <a:ext cx="7858199" cy="5572158"/>
        </p:xfrm>
        <a:graphic>
          <a:graphicData uri="http://schemas.openxmlformats.org/drawingml/2006/table">
            <a:tbl>
              <a:tblPr/>
              <a:tblGrid>
                <a:gridCol w="371931"/>
                <a:gridCol w="371931"/>
                <a:gridCol w="371931"/>
                <a:gridCol w="371931"/>
                <a:gridCol w="373574"/>
                <a:gridCol w="374396"/>
                <a:gridCol w="377679"/>
                <a:gridCol w="378500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3574"/>
              </a:tblGrid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Ж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Ф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Ф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М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Щ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В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428604"/>
            <a:ext cx="7643866" cy="98903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Девиз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357429"/>
            <a:ext cx="7643866" cy="321471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lvl="3" algn="ctr">
              <a:buNone/>
            </a:pPr>
            <a:r>
              <a:rPr lang="ru-RU" sz="3200" b="1" dirty="0" smtClean="0"/>
              <a:t>Что без меня предметы?               Лишь названия.</a:t>
            </a:r>
          </a:p>
          <a:p>
            <a:pPr lvl="3" algn="ctr">
              <a:buNone/>
            </a:pPr>
            <a:r>
              <a:rPr lang="ru-RU" sz="3200" b="1" dirty="0" smtClean="0"/>
              <a:t>А я приду – всё в действие придёт:</a:t>
            </a:r>
          </a:p>
          <a:p>
            <a:pPr lvl="3" algn="ctr">
              <a:buNone/>
            </a:pPr>
            <a:r>
              <a:rPr lang="ru-RU" sz="3200" b="1" dirty="0" smtClean="0"/>
              <a:t>Летит ракета, люди строят здания.</a:t>
            </a:r>
          </a:p>
          <a:p>
            <a:pPr lvl="3" algn="ctr">
              <a:buNone/>
            </a:pPr>
            <a:r>
              <a:rPr lang="ru-RU" sz="3200" b="1" dirty="0" smtClean="0"/>
              <a:t>Цветут сады, и хлеб в полях растёт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64294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Глаголы: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Оживляют картинку, обозначают действия предметов.</a:t>
            </a:r>
          </a:p>
          <a:p>
            <a:r>
              <a:rPr lang="ru-RU" dirty="0" smtClean="0"/>
              <a:t>Многообразие глаголов.</a:t>
            </a:r>
          </a:p>
          <a:p>
            <a:r>
              <a:rPr lang="ru-RU" dirty="0" smtClean="0"/>
              <a:t>Частота употребления в речи.</a:t>
            </a:r>
          </a:p>
          <a:p>
            <a:r>
              <a:rPr lang="ru-RU" dirty="0" smtClean="0"/>
              <a:t>Старославянские слова: «слово», «речь».</a:t>
            </a:r>
          </a:p>
          <a:p>
            <a:r>
              <a:rPr lang="ru-RU" dirty="0" smtClean="0"/>
              <a:t>Важны при построении предложения, для передачи сообщения.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643866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Физминутка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714348" y="1571612"/>
            <a:ext cx="7643866" cy="490063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физминуткой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я дружу  свою спину разогну.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Руки кверху подниму, а потом их опущу,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А потом попрыгаю,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1-2-3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Ножками подрыгаю,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1-2-3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Ручками похлопаю,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1-2-3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Ножками потопаю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1-2-3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Сяду я за партой стройно,</a:t>
            </a:r>
          </a:p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Чтоб вести себя достойно</a:t>
            </a:r>
            <a:r>
              <a:rPr lang="ru-RU" sz="2200" b="1" dirty="0" smtClean="0"/>
              <a:t>!</a:t>
            </a:r>
            <a:endParaRPr lang="ru-RU" sz="2200" b="1" dirty="0"/>
          </a:p>
        </p:txBody>
      </p:sp>
      <p:pic>
        <p:nvPicPr>
          <p:cNvPr id="1027" name="Picture 3" descr="C:\Documents and Settings\ALINA.COMPUTER\Рабочий стол\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2714620"/>
            <a:ext cx="1428760" cy="1357322"/>
          </a:xfrm>
          <a:prstGeom prst="rect">
            <a:avLst/>
          </a:prstGeom>
          <a:noFill/>
        </p:spPr>
      </p:pic>
      <p:pic>
        <p:nvPicPr>
          <p:cNvPr id="1033" name="Picture 9" descr="C:\Documents and Settings\ALINA.COMPUTER\Рабочий стол\5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00513" y="2714620"/>
            <a:ext cx="1685933" cy="1428759"/>
          </a:xfrm>
          <a:prstGeom prst="rect">
            <a:avLst/>
          </a:prstGeom>
          <a:noFill/>
        </p:spPr>
      </p:pic>
      <p:pic>
        <p:nvPicPr>
          <p:cNvPr id="1034" name="Picture 10" descr="C:\Documents and Settings\ALINA.COMPUTER\Рабочий стол\65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4286256"/>
            <a:ext cx="1428760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8581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Игра «Зоопарк»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14546" y="1571612"/>
            <a:ext cx="4572032" cy="49720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ctr"/>
            <a:r>
              <a:rPr lang="ru-RU" sz="2800" b="1" dirty="0" smtClean="0"/>
              <a:t>Каркает, летает, ворует (всё блестящее)</a:t>
            </a:r>
          </a:p>
          <a:p>
            <a:pPr algn="ctr"/>
            <a:r>
              <a:rPr lang="ru-RU" sz="2800" b="1" dirty="0" smtClean="0"/>
              <a:t>Шипит, ползает, извивается</a:t>
            </a:r>
          </a:p>
          <a:p>
            <a:pPr algn="ctr"/>
            <a:r>
              <a:rPr lang="ru-RU" sz="2800" b="1" dirty="0" smtClean="0"/>
              <a:t>Хрюкает, чавкает, валяется (в грязи)</a:t>
            </a:r>
          </a:p>
          <a:p>
            <a:pPr algn="ctr"/>
            <a:r>
              <a:rPr lang="ru-RU" sz="2800" b="1" dirty="0" smtClean="0"/>
              <a:t>Кукарекают, квохчут, пищат</a:t>
            </a:r>
          </a:p>
          <a:p>
            <a:pPr algn="ctr"/>
            <a:r>
              <a:rPr lang="ru-RU" sz="2800" b="1" dirty="0" smtClean="0"/>
              <a:t>Блеет, бодается, даёт (молоко)</a:t>
            </a:r>
          </a:p>
          <a:p>
            <a:pPr algn="ctr"/>
            <a:r>
              <a:rPr lang="ru-RU" sz="2800" b="1" dirty="0" smtClean="0"/>
              <a:t>Мяукает, вылизывается, лакает (это молоко)</a:t>
            </a:r>
            <a:endParaRPr lang="ru-RU" sz="2800" b="1" dirty="0"/>
          </a:p>
        </p:txBody>
      </p:sp>
      <p:pic>
        <p:nvPicPr>
          <p:cNvPr id="2050" name="Picture 2" descr="F:\фигня\аа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286388"/>
            <a:ext cx="1428760" cy="1235077"/>
          </a:xfrm>
          <a:prstGeom prst="rect">
            <a:avLst/>
          </a:prstGeom>
          <a:noFill/>
        </p:spPr>
      </p:pic>
      <p:pic>
        <p:nvPicPr>
          <p:cNvPr id="2051" name="Picture 3" descr="F:\фигня\капенрг76е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429000"/>
            <a:ext cx="1357322" cy="1357322"/>
          </a:xfrm>
          <a:prstGeom prst="rect">
            <a:avLst/>
          </a:prstGeom>
          <a:noFill/>
        </p:spPr>
      </p:pic>
      <p:pic>
        <p:nvPicPr>
          <p:cNvPr id="2052" name="Picture 4" descr="F:\фигня\дло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1500174"/>
            <a:ext cx="1357322" cy="1357322"/>
          </a:xfrm>
          <a:prstGeom prst="rect">
            <a:avLst/>
          </a:prstGeom>
          <a:noFill/>
        </p:spPr>
      </p:pic>
      <p:pic>
        <p:nvPicPr>
          <p:cNvPr id="2053" name="Picture 5" descr="F:\фигня\аао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58082" y="5214950"/>
            <a:ext cx="1500198" cy="1357322"/>
          </a:xfrm>
          <a:prstGeom prst="rect">
            <a:avLst/>
          </a:prstGeom>
          <a:noFill/>
        </p:spPr>
      </p:pic>
      <p:pic>
        <p:nvPicPr>
          <p:cNvPr id="2054" name="Picture 6" descr="F:\фигня\ннн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1500174"/>
            <a:ext cx="1500198" cy="1285884"/>
          </a:xfrm>
          <a:prstGeom prst="rect">
            <a:avLst/>
          </a:prstGeom>
          <a:noFill/>
        </p:spPr>
      </p:pic>
      <p:pic>
        <p:nvPicPr>
          <p:cNvPr id="2055" name="Picture 7" descr="F:\фигня\ьььь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58082" y="3286124"/>
            <a:ext cx="1500198" cy="1428760"/>
          </a:xfrm>
          <a:prstGeom prst="rect">
            <a:avLst/>
          </a:prstGeom>
          <a:noFill/>
        </p:spPr>
      </p:pic>
      <p:cxnSp>
        <p:nvCxnSpPr>
          <p:cNvPr id="24" name="Прямая со стрелкой 23"/>
          <p:cNvCxnSpPr/>
          <p:nvPr/>
        </p:nvCxnSpPr>
        <p:spPr>
          <a:xfrm rot="16200000" flipH="1">
            <a:off x="6429388" y="2428868"/>
            <a:ext cx="1285884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V="1">
            <a:off x="1607323" y="2035959"/>
            <a:ext cx="642942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2054" idx="1"/>
          </p:cNvCxnSpPr>
          <p:nvPr/>
        </p:nvCxnSpPr>
        <p:spPr>
          <a:xfrm rot="5400000" flipH="1" flipV="1">
            <a:off x="6572264" y="2357430"/>
            <a:ext cx="1000132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3" idx="3"/>
          </p:cNvCxnSpPr>
          <p:nvPr/>
        </p:nvCxnSpPr>
        <p:spPr>
          <a:xfrm>
            <a:off x="6786578" y="4057648"/>
            <a:ext cx="642942" cy="17002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1321571" y="5107793"/>
            <a:ext cx="1214446" cy="57150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16200000" flipV="1">
            <a:off x="1267993" y="4518429"/>
            <a:ext cx="1321605" cy="57150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8572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Дядюшка  Глагол.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71472" y="1643050"/>
            <a:ext cx="8072494" cy="4857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>
              <a:buNone/>
            </a:pPr>
            <a:r>
              <a:rPr lang="ru-RU" sz="2800" b="1" dirty="0" smtClean="0"/>
              <a:t>Я, страшное дело, какой деловой!</a:t>
            </a:r>
          </a:p>
          <a:p>
            <a:pPr algn="r">
              <a:buNone/>
            </a:pPr>
            <a:r>
              <a:rPr lang="ru-RU" sz="2800" b="1" dirty="0" smtClean="0"/>
              <a:t>В любые дела </a:t>
            </a:r>
            <a:r>
              <a:rPr lang="ru-RU" sz="2800" b="1" dirty="0" smtClean="0">
                <a:solidFill>
                  <a:schemeClr val="tx1"/>
                </a:solidFill>
              </a:rPr>
              <a:t>ухожу</a:t>
            </a:r>
            <a:r>
              <a:rPr lang="ru-RU" sz="2800" b="1" dirty="0" smtClean="0"/>
              <a:t> с головой.</a:t>
            </a:r>
            <a:br>
              <a:rPr lang="ru-RU" sz="2800" b="1" dirty="0" smtClean="0"/>
            </a:br>
            <a:r>
              <a:rPr lang="ru-RU" sz="2800" b="1" dirty="0" smtClean="0"/>
              <a:t>Задачи </a:t>
            </a:r>
            <a:r>
              <a:rPr lang="ru-RU" sz="2800" b="1" dirty="0" smtClean="0">
                <a:solidFill>
                  <a:schemeClr val="tx1"/>
                </a:solidFill>
              </a:rPr>
              <a:t>решаю</a:t>
            </a:r>
            <a:r>
              <a:rPr lang="ru-RU" sz="2800" b="1" dirty="0" smtClean="0"/>
              <a:t>, на скрипке </a:t>
            </a:r>
            <a:r>
              <a:rPr lang="ru-RU" sz="2800" b="1" dirty="0" smtClean="0">
                <a:solidFill>
                  <a:schemeClr val="tx1"/>
                </a:solidFill>
              </a:rPr>
              <a:t>играю,</a:t>
            </a: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/>
              <a:t>Сынишку соседки в коляске </a:t>
            </a:r>
            <a:r>
              <a:rPr lang="ru-RU" sz="2800" b="1" dirty="0" smtClean="0">
                <a:solidFill>
                  <a:schemeClr val="tx1"/>
                </a:solidFill>
              </a:rPr>
              <a:t>катаю.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Я пряжу </a:t>
            </a:r>
            <a:r>
              <a:rPr lang="ru-RU" sz="2800" b="1" dirty="0" smtClean="0">
                <a:solidFill>
                  <a:schemeClr val="tx1"/>
                </a:solidFill>
              </a:rPr>
              <a:t>мотаю</a:t>
            </a:r>
            <a:r>
              <a:rPr lang="ru-RU" sz="2800" b="1" dirty="0" smtClean="0"/>
              <a:t> и хлеб </a:t>
            </a:r>
            <a:r>
              <a:rPr lang="ru-RU" sz="2800" b="1" dirty="0" smtClean="0">
                <a:solidFill>
                  <a:schemeClr val="tx1"/>
                </a:solidFill>
              </a:rPr>
              <a:t>покупаю</a:t>
            </a:r>
            <a:r>
              <a:rPr lang="ru-RU" sz="2800" b="1" dirty="0" smtClean="0"/>
              <a:t>,</a:t>
            </a:r>
            <a:br>
              <a:rPr lang="ru-RU" sz="2800" b="1" dirty="0" smtClean="0"/>
            </a:br>
            <a:r>
              <a:rPr lang="ru-RU" sz="2800" b="1" dirty="0" smtClean="0"/>
              <a:t>На стадионе голы </a:t>
            </a:r>
            <a:r>
              <a:rPr lang="ru-RU" sz="2800" b="1" dirty="0" smtClean="0">
                <a:solidFill>
                  <a:schemeClr val="tx1"/>
                </a:solidFill>
              </a:rPr>
              <a:t>забиваю</a:t>
            </a:r>
            <a:r>
              <a:rPr lang="ru-RU" sz="2800" b="1" dirty="0" smtClean="0"/>
              <a:t>.</a:t>
            </a:r>
            <a:br>
              <a:rPr lang="ru-RU" sz="2800" b="1" dirty="0" smtClean="0"/>
            </a:br>
            <a:r>
              <a:rPr lang="ru-RU" sz="2800" b="1" dirty="0" smtClean="0"/>
              <a:t>Укроп </a:t>
            </a:r>
            <a:r>
              <a:rPr lang="ru-RU" sz="2800" b="1" dirty="0" smtClean="0">
                <a:solidFill>
                  <a:schemeClr val="tx1"/>
                </a:solidFill>
              </a:rPr>
              <a:t>поливаю</a:t>
            </a:r>
            <a:r>
              <a:rPr lang="ru-RU" sz="2800" b="1" dirty="0" smtClean="0"/>
              <a:t>, кусты </a:t>
            </a:r>
            <a:r>
              <a:rPr lang="ru-RU" sz="2800" b="1" dirty="0" smtClean="0">
                <a:solidFill>
                  <a:schemeClr val="tx1"/>
                </a:solidFill>
              </a:rPr>
              <a:t>подстригаю</a:t>
            </a:r>
            <a:r>
              <a:rPr lang="ru-RU" sz="2800" b="1" dirty="0" smtClean="0"/>
              <a:t>.</a:t>
            </a:r>
            <a:br>
              <a:rPr lang="ru-RU" sz="2800" b="1" dirty="0" smtClean="0"/>
            </a:br>
            <a:r>
              <a:rPr lang="ru-RU" sz="2800" b="1" dirty="0" smtClean="0"/>
              <a:t>И чисто пречисто весь двор </a:t>
            </a:r>
            <a:r>
              <a:rPr lang="ru-RU" sz="2800" b="1" dirty="0" smtClean="0">
                <a:solidFill>
                  <a:schemeClr val="tx1"/>
                </a:solidFill>
              </a:rPr>
              <a:t>подметаю</a:t>
            </a:r>
            <a:r>
              <a:rPr lang="ru-RU" sz="2800" b="1" dirty="0" smtClean="0"/>
              <a:t>.</a:t>
            </a:r>
            <a:br>
              <a:rPr lang="ru-RU" sz="2800" b="1" dirty="0" smtClean="0"/>
            </a:br>
            <a:r>
              <a:rPr lang="ru-RU" sz="2800" b="1" dirty="0" smtClean="0"/>
              <a:t>Дорожки в саду я песком </a:t>
            </a:r>
            <a:r>
              <a:rPr lang="ru-RU" sz="2800" b="1" dirty="0" smtClean="0">
                <a:solidFill>
                  <a:schemeClr val="tx1"/>
                </a:solidFill>
              </a:rPr>
              <a:t>посыпаю,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А после работы в тени </a:t>
            </a:r>
            <a:r>
              <a:rPr lang="ru-RU" sz="2800" b="1" dirty="0" smtClean="0">
                <a:solidFill>
                  <a:schemeClr val="tx1"/>
                </a:solidFill>
              </a:rPr>
              <a:t>отдыхаю.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143116"/>
            <a:ext cx="185738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85727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Дядюшка  Глагол.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71472" y="1643050"/>
            <a:ext cx="8072494" cy="48577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>
              <a:buNone/>
            </a:pPr>
            <a:r>
              <a:rPr lang="ru-RU" sz="2800" b="1" dirty="0" smtClean="0"/>
              <a:t>Я, страшное дело, какой деловой!</a:t>
            </a:r>
          </a:p>
          <a:p>
            <a:pPr algn="r">
              <a:buNone/>
            </a:pPr>
            <a:r>
              <a:rPr lang="ru-RU" sz="2800" b="1" dirty="0" smtClean="0"/>
              <a:t>В любые дела </a:t>
            </a:r>
            <a:r>
              <a:rPr lang="ru-RU" sz="2800" b="1" dirty="0" smtClean="0">
                <a:solidFill>
                  <a:srgbClr val="FF0000"/>
                </a:solidFill>
              </a:rPr>
              <a:t>ухожу</a:t>
            </a:r>
            <a:r>
              <a:rPr lang="ru-RU" sz="2800" b="1" dirty="0" smtClean="0"/>
              <a:t> с головой.</a:t>
            </a:r>
            <a:br>
              <a:rPr lang="ru-RU" sz="2800" b="1" dirty="0" smtClean="0"/>
            </a:br>
            <a:r>
              <a:rPr lang="ru-RU" sz="2800" b="1" dirty="0" smtClean="0"/>
              <a:t>Задачи </a:t>
            </a:r>
            <a:r>
              <a:rPr lang="ru-RU" sz="2800" b="1" dirty="0" smtClean="0">
                <a:solidFill>
                  <a:srgbClr val="FF0000"/>
                </a:solidFill>
              </a:rPr>
              <a:t>решаю</a:t>
            </a:r>
            <a:r>
              <a:rPr lang="ru-RU" sz="2800" b="1" dirty="0" smtClean="0"/>
              <a:t>, на скрипке </a:t>
            </a:r>
            <a:r>
              <a:rPr lang="ru-RU" sz="2800" b="1" dirty="0" smtClean="0">
                <a:solidFill>
                  <a:srgbClr val="FF0000"/>
                </a:solidFill>
              </a:rPr>
              <a:t>играю</a:t>
            </a:r>
            <a:r>
              <a:rPr lang="ru-RU" sz="2800" b="1" dirty="0" smtClean="0">
                <a:solidFill>
                  <a:schemeClr val="tx1"/>
                </a:solidFill>
              </a:rPr>
              <a:t>,</a:t>
            </a: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/>
              <a:t>Сынишку соседки в коляске </a:t>
            </a:r>
            <a:r>
              <a:rPr lang="ru-RU" sz="2800" b="1" dirty="0" smtClean="0">
                <a:solidFill>
                  <a:srgbClr val="FF0000"/>
                </a:solidFill>
              </a:rPr>
              <a:t>катаю</a:t>
            </a:r>
            <a:r>
              <a:rPr lang="ru-RU" sz="2800" b="1" dirty="0" smtClean="0">
                <a:solidFill>
                  <a:schemeClr val="tx1"/>
                </a:solidFill>
              </a:rPr>
              <a:t>.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Я пряжу </a:t>
            </a:r>
            <a:r>
              <a:rPr lang="ru-RU" sz="2800" b="1" dirty="0" smtClean="0">
                <a:solidFill>
                  <a:srgbClr val="FF0000"/>
                </a:solidFill>
              </a:rPr>
              <a:t>мотаю</a:t>
            </a:r>
            <a:r>
              <a:rPr lang="ru-RU" sz="2800" b="1" dirty="0" smtClean="0"/>
              <a:t> и хлеб </a:t>
            </a:r>
            <a:r>
              <a:rPr lang="ru-RU" sz="2800" b="1" dirty="0" smtClean="0">
                <a:solidFill>
                  <a:srgbClr val="FF0000"/>
                </a:solidFill>
              </a:rPr>
              <a:t>покупаю</a:t>
            </a:r>
            <a:r>
              <a:rPr lang="ru-RU" sz="2800" b="1" dirty="0" smtClean="0"/>
              <a:t>,</a:t>
            </a:r>
            <a:br>
              <a:rPr lang="ru-RU" sz="2800" b="1" dirty="0" smtClean="0"/>
            </a:br>
            <a:r>
              <a:rPr lang="ru-RU" sz="2800" b="1" dirty="0" smtClean="0"/>
              <a:t>На стадионе голы </a:t>
            </a:r>
            <a:r>
              <a:rPr lang="ru-RU" sz="2800" b="1" dirty="0" smtClean="0">
                <a:solidFill>
                  <a:srgbClr val="FF0000"/>
                </a:solidFill>
              </a:rPr>
              <a:t>забиваю</a:t>
            </a:r>
            <a:r>
              <a:rPr lang="ru-RU" sz="2800" b="1" dirty="0" smtClean="0"/>
              <a:t>.</a:t>
            </a:r>
            <a:br>
              <a:rPr lang="ru-RU" sz="2800" b="1" dirty="0" smtClean="0"/>
            </a:br>
            <a:r>
              <a:rPr lang="ru-RU" sz="2800" b="1" dirty="0" smtClean="0"/>
              <a:t>Укроп </a:t>
            </a:r>
            <a:r>
              <a:rPr lang="ru-RU" sz="2800" b="1" dirty="0" smtClean="0">
                <a:solidFill>
                  <a:srgbClr val="FF0000"/>
                </a:solidFill>
              </a:rPr>
              <a:t>поливаю</a:t>
            </a:r>
            <a:r>
              <a:rPr lang="ru-RU" sz="2800" b="1" dirty="0" smtClean="0"/>
              <a:t>, кусты </a:t>
            </a:r>
            <a:r>
              <a:rPr lang="ru-RU" sz="2800" b="1" dirty="0" smtClean="0">
                <a:solidFill>
                  <a:srgbClr val="FF0000"/>
                </a:solidFill>
              </a:rPr>
              <a:t>подстригаю</a:t>
            </a:r>
            <a:r>
              <a:rPr lang="ru-RU" sz="2800" b="1" dirty="0" smtClean="0"/>
              <a:t>.</a:t>
            </a:r>
            <a:br>
              <a:rPr lang="ru-RU" sz="2800" b="1" dirty="0" smtClean="0"/>
            </a:br>
            <a:r>
              <a:rPr lang="ru-RU" sz="2800" b="1" dirty="0" smtClean="0"/>
              <a:t>И чисто пречисто весь двор </a:t>
            </a:r>
            <a:r>
              <a:rPr lang="ru-RU" sz="2800" b="1" dirty="0" smtClean="0">
                <a:solidFill>
                  <a:srgbClr val="FF0000"/>
                </a:solidFill>
              </a:rPr>
              <a:t>подметаю</a:t>
            </a:r>
            <a:r>
              <a:rPr lang="ru-RU" sz="2800" b="1" dirty="0" smtClean="0"/>
              <a:t>.</a:t>
            </a:r>
            <a:br>
              <a:rPr lang="ru-RU" sz="2800" b="1" dirty="0" smtClean="0"/>
            </a:br>
            <a:r>
              <a:rPr lang="ru-RU" sz="2800" b="1" dirty="0" smtClean="0"/>
              <a:t>Дорожки в саду я песком </a:t>
            </a:r>
            <a:r>
              <a:rPr lang="ru-RU" sz="2800" b="1" dirty="0" smtClean="0">
                <a:solidFill>
                  <a:srgbClr val="FF0000"/>
                </a:solidFill>
              </a:rPr>
              <a:t>посыпаю</a:t>
            </a:r>
            <a:r>
              <a:rPr lang="ru-RU" sz="2800" b="1" dirty="0" smtClean="0">
                <a:solidFill>
                  <a:schemeClr val="tx1"/>
                </a:solidFill>
              </a:rPr>
              <a:t>,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А после работы в тени </a:t>
            </a:r>
            <a:r>
              <a:rPr lang="ru-RU" sz="2800" b="1" dirty="0" smtClean="0">
                <a:solidFill>
                  <a:srgbClr val="FF0000"/>
                </a:solidFill>
              </a:rPr>
              <a:t>отдыхаю</a:t>
            </a:r>
            <a:r>
              <a:rPr lang="ru-RU" sz="2800" b="1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143116"/>
            <a:ext cx="185738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Итог урока.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35771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путь! Домой!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Садитесь поудобнее.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Ведь к концу подходит наш урок.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Чтоб закончить наше путешествие –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Надо подвести его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итог.</a:t>
            </a:r>
          </a:p>
          <a:p>
            <a:pPr algn="ctr">
              <a:buNone/>
            </a:pPr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такое глагол?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обозначает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лагол?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какие вопросы отвечает?</a:t>
            </a:r>
          </a:p>
          <a:p>
            <a:pPr algn="ctr">
              <a:buNone/>
            </a:pP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Минутка чистописания.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Мы в путь за наукой</a:t>
            </a:r>
          </a:p>
          <a:p>
            <a:pPr algn="ctr">
              <a:buNone/>
            </a:pPr>
            <a:r>
              <a:rPr lang="ru-RU" dirty="0" smtClean="0"/>
              <a:t>Сегодня пойдём.</a:t>
            </a:r>
          </a:p>
          <a:p>
            <a:pPr algn="ctr">
              <a:buNone/>
            </a:pPr>
            <a:r>
              <a:rPr lang="ru-RU" dirty="0" smtClean="0"/>
              <a:t>Смекалку, фантазию нашу возьмём.</a:t>
            </a:r>
          </a:p>
          <a:p>
            <a:pPr algn="ctr">
              <a:buNone/>
            </a:pPr>
            <a:r>
              <a:rPr lang="ru-RU" dirty="0" smtClean="0"/>
              <a:t>Дорогой с пути никуда не свернём,</a:t>
            </a:r>
          </a:p>
          <a:p>
            <a:pPr algn="ctr">
              <a:buNone/>
            </a:pPr>
            <a:r>
              <a:rPr lang="ru-RU" dirty="0" smtClean="0"/>
              <a:t>Но чтобы цель нам скорее достичь,</a:t>
            </a:r>
          </a:p>
          <a:p>
            <a:pPr algn="ctr">
              <a:buNone/>
            </a:pPr>
            <a:r>
              <a:rPr lang="ru-RU" dirty="0" smtClean="0"/>
              <a:t>Должны мы по тропке</a:t>
            </a:r>
          </a:p>
          <a:p>
            <a:pPr algn="ctr">
              <a:buNone/>
            </a:pPr>
            <a:r>
              <a:rPr lang="ru-RU" dirty="0" smtClean="0"/>
              <a:t>Красиво пройтись!</a:t>
            </a:r>
            <a:endParaRPr lang="ru-RU" dirty="0"/>
          </a:p>
        </p:txBody>
      </p:sp>
      <p:pic>
        <p:nvPicPr>
          <p:cNvPr id="1029" name="Picture 5" descr="C:\Documents and Settings\ALINA.COMPUTER\Рабочий стол\Коллекция анимаций\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4214818"/>
            <a:ext cx="2143140" cy="17145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3071810"/>
            <a:ext cx="271464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200026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idx="1"/>
          </p:nvPr>
        </p:nvSpPr>
        <p:spPr>
          <a:xfrm>
            <a:off x="571472" y="3000372"/>
            <a:ext cx="8072494" cy="3125791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92869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Цикорий</a:t>
            </a:r>
            <a:endParaRPr lang="ru-RU" dirty="0"/>
          </a:p>
        </p:txBody>
      </p:sp>
      <p:pic>
        <p:nvPicPr>
          <p:cNvPr id="3074" name="Picture 2" descr="F:\фигня\ЁП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786058"/>
            <a:ext cx="2214578" cy="2143140"/>
          </a:xfrm>
          <a:prstGeom prst="rect">
            <a:avLst/>
          </a:prstGeom>
          <a:noFill/>
        </p:spPr>
      </p:pic>
      <p:pic>
        <p:nvPicPr>
          <p:cNvPr id="3075" name="Picture 3" descr="F:\фигня\ЁК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714620"/>
            <a:ext cx="2357454" cy="2286016"/>
          </a:xfrm>
          <a:prstGeom prst="rect">
            <a:avLst/>
          </a:prstGeom>
          <a:noFill/>
        </p:spPr>
      </p:pic>
      <p:cxnSp>
        <p:nvCxnSpPr>
          <p:cNvPr id="8" name="Прямая со стрелкой 7"/>
          <p:cNvCxnSpPr/>
          <p:nvPr/>
        </p:nvCxnSpPr>
        <p:spPr>
          <a:xfrm rot="16200000" flipH="1">
            <a:off x="4907773" y="1021525"/>
            <a:ext cx="1143008" cy="195743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2950343" y="1050129"/>
            <a:ext cx="1071570" cy="18287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6540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Словарная работа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876"/>
            <a:ext cx="8229600" cy="307183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3000" b="1" dirty="0" smtClean="0"/>
              <a:t>С…РОКА</a:t>
            </a:r>
          </a:p>
          <a:p>
            <a:pPr algn="ctr">
              <a:buNone/>
            </a:pPr>
            <a:r>
              <a:rPr lang="ru-RU" sz="3000" b="1" dirty="0" smtClean="0"/>
              <a:t>Б…РЁЗА</a:t>
            </a:r>
          </a:p>
          <a:p>
            <a:pPr algn="ctr">
              <a:buNone/>
            </a:pPr>
            <a:r>
              <a:rPr lang="ru-RU" sz="3000" b="1" dirty="0" smtClean="0"/>
              <a:t>С…БАКА</a:t>
            </a:r>
          </a:p>
          <a:p>
            <a:pPr algn="ctr">
              <a:buNone/>
            </a:pPr>
            <a:r>
              <a:rPr lang="ru-RU" sz="3000" b="1" dirty="0" smtClean="0"/>
              <a:t>М…ДВЕДЬ</a:t>
            </a:r>
          </a:p>
          <a:p>
            <a:pPr algn="ctr">
              <a:buNone/>
            </a:pPr>
            <a:r>
              <a:rPr lang="ru-RU" sz="3000" b="1" dirty="0" smtClean="0"/>
              <a:t>ИН…Й</a:t>
            </a:r>
            <a:endParaRPr lang="ru-RU" sz="4100" b="1" dirty="0" smtClean="0"/>
          </a:p>
          <a:p>
            <a:pPr algn="ctr">
              <a:buNone/>
            </a:pPr>
            <a:r>
              <a:rPr lang="ru-RU" sz="3000" b="1" dirty="0" smtClean="0"/>
              <a:t>К…НЬКИ</a:t>
            </a:r>
          </a:p>
          <a:p>
            <a:pPr algn="ctr">
              <a:buNone/>
            </a:pPr>
            <a:r>
              <a:rPr lang="ru-RU" sz="3000" b="1" dirty="0" smtClean="0"/>
              <a:t>ВЕТ…Р</a:t>
            </a:r>
          </a:p>
          <a:p>
            <a:pPr algn="ctr">
              <a:buNone/>
            </a:pPr>
            <a:r>
              <a:rPr lang="ru-RU" sz="3000" b="1" dirty="0" smtClean="0"/>
              <a:t>М…РОЗЫ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1028" name="Picture 4" descr="F:\фигня\вукаогшл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428736"/>
            <a:ext cx="1928826" cy="1839914"/>
          </a:xfrm>
          <a:prstGeom prst="rect">
            <a:avLst/>
          </a:prstGeom>
          <a:noFill/>
        </p:spPr>
      </p:pic>
      <p:pic>
        <p:nvPicPr>
          <p:cNvPr id="1029" name="Picture 5" descr="F:\фигня\ввв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714488"/>
            <a:ext cx="1714512" cy="1714512"/>
          </a:xfrm>
          <a:prstGeom prst="rect">
            <a:avLst/>
          </a:prstGeom>
          <a:noFill/>
        </p:spPr>
      </p:pic>
      <p:pic>
        <p:nvPicPr>
          <p:cNvPr id="1030" name="Picture 6" descr="F:\фигня\ввв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1643050"/>
            <a:ext cx="1714513" cy="178595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 flipV="1">
            <a:off x="1571603" y="2428868"/>
            <a:ext cx="3571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7429520" y="2428868"/>
            <a:ext cx="3571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Е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2214546" y="3071810"/>
            <a:ext cx="1785950" cy="71438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143108" y="3143248"/>
            <a:ext cx="1785950" cy="128588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1785918" y="3357562"/>
            <a:ext cx="2286016" cy="200026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H="1">
            <a:off x="1285852" y="3643314"/>
            <a:ext cx="3000396" cy="21431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 flipV="1">
            <a:off x="5214942" y="3143248"/>
            <a:ext cx="2071702" cy="9286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0800000" flipV="1">
            <a:off x="5357818" y="3214686"/>
            <a:ext cx="2000264" cy="150019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10800000" flipV="1">
            <a:off x="5357818" y="3214686"/>
            <a:ext cx="2214578" cy="18573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10800000" flipV="1">
            <a:off x="5143504" y="3214686"/>
            <a:ext cx="2643206" cy="257176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2" y="642918"/>
          <a:ext cx="7858199" cy="5572158"/>
        </p:xfrm>
        <a:graphic>
          <a:graphicData uri="http://schemas.openxmlformats.org/drawingml/2006/table">
            <a:tbl>
              <a:tblPr/>
              <a:tblGrid>
                <a:gridCol w="371931"/>
                <a:gridCol w="371931"/>
                <a:gridCol w="371931"/>
                <a:gridCol w="371931"/>
                <a:gridCol w="373574"/>
                <a:gridCol w="374396"/>
                <a:gridCol w="377679"/>
                <a:gridCol w="378500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3574"/>
              </a:tblGrid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2" y="642918"/>
          <a:ext cx="7858199" cy="5572158"/>
        </p:xfrm>
        <a:graphic>
          <a:graphicData uri="http://schemas.openxmlformats.org/drawingml/2006/table">
            <a:tbl>
              <a:tblPr/>
              <a:tblGrid>
                <a:gridCol w="371931"/>
                <a:gridCol w="371931"/>
                <a:gridCol w="371931"/>
                <a:gridCol w="371931"/>
                <a:gridCol w="373574"/>
                <a:gridCol w="374396"/>
                <a:gridCol w="377679"/>
                <a:gridCol w="378500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3574"/>
              </a:tblGrid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2" y="642918"/>
          <a:ext cx="7858199" cy="5572158"/>
        </p:xfrm>
        <a:graphic>
          <a:graphicData uri="http://schemas.openxmlformats.org/drawingml/2006/table">
            <a:tbl>
              <a:tblPr/>
              <a:tblGrid>
                <a:gridCol w="371931"/>
                <a:gridCol w="371931"/>
                <a:gridCol w="371931"/>
                <a:gridCol w="371931"/>
                <a:gridCol w="373574"/>
                <a:gridCol w="374396"/>
                <a:gridCol w="377679"/>
                <a:gridCol w="378500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3574"/>
              </a:tblGrid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2" y="642918"/>
          <a:ext cx="7858199" cy="5572158"/>
        </p:xfrm>
        <a:graphic>
          <a:graphicData uri="http://schemas.openxmlformats.org/drawingml/2006/table">
            <a:tbl>
              <a:tblPr/>
              <a:tblGrid>
                <a:gridCol w="371931"/>
                <a:gridCol w="371931"/>
                <a:gridCol w="371931"/>
                <a:gridCol w="371931"/>
                <a:gridCol w="373574"/>
                <a:gridCol w="374396"/>
                <a:gridCol w="377679"/>
                <a:gridCol w="378500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4396"/>
                <a:gridCol w="373574"/>
              </a:tblGrid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Ч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8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У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2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77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577</TotalTime>
  <Words>1589</Words>
  <Application>Microsoft Office PowerPoint</Application>
  <PresentationFormat>Экран (4:3)</PresentationFormat>
  <Paragraphs>1535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 Урок русского языка 3 класс </vt:lpstr>
      <vt:lpstr>Тема: Определение глагола как части речи.</vt:lpstr>
      <vt:lpstr>Минутка чистописания.</vt:lpstr>
      <vt:lpstr>Цикорий</vt:lpstr>
      <vt:lpstr>Словарная работа.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Девиз урока:</vt:lpstr>
      <vt:lpstr>Глаголы:</vt:lpstr>
      <vt:lpstr>Физминутка.</vt:lpstr>
      <vt:lpstr>Игра «Зоопарк»</vt:lpstr>
      <vt:lpstr>Дядюшка  Глагол.</vt:lpstr>
      <vt:lpstr>Дядюшка  Глагол.</vt:lpstr>
      <vt:lpstr>Итог урока.</vt:lpstr>
      <vt:lpstr>Спасибо за урок!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А-ЛЯ-ЛЯ</dc:creator>
  <cp:lastModifiedBy>ALINA</cp:lastModifiedBy>
  <cp:revision>63</cp:revision>
  <dcterms:created xsi:type="dcterms:W3CDTF">2009-02-25T10:39:59Z</dcterms:created>
  <dcterms:modified xsi:type="dcterms:W3CDTF">2012-01-22T23:18:22Z</dcterms:modified>
</cp:coreProperties>
</file>