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88000" sy="95000" flip="none" algn="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32000">
              <a:srgbClr val="21D6E0"/>
            </a:gs>
            <a:gs pos="100000">
              <a:schemeClr val="accent1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77118-9F05-4F60-B9F8-E07DA7455655}" type="datetimeFigureOut">
              <a:rPr lang="ru-RU" smtClean="0"/>
              <a:pPr/>
              <a:t>23.01.2012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D2AA3-5D83-4900-92E4-58BFB8D7C3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2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МИРЕ ЛОГИКИ И ЛИТЕРАТУРЫ</a:t>
            </a:r>
            <a:endParaRPr lang="ru-RU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420888"/>
            <a:ext cx="6400800" cy="2304256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БЛИЦТУРНИР</a:t>
            </a:r>
            <a:endParaRPr lang="ru-RU" b="1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5733256"/>
            <a:ext cx="5652120" cy="1124744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i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Преподаватель ГБОУ </a:t>
            </a:r>
            <a:r>
              <a:rPr lang="ru-RU" sz="2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СОШ 1108 Игошина Л.М.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Москва </a:t>
            </a:r>
            <a:endParaRPr kumimoji="0" lang="ru-RU" sz="2400" b="1" i="1" u="none" strike="noStrike" kern="1200" cap="none" spc="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 spd="slow">
    <p:dissolve/>
    <p:sndAc>
      <p:stSnd loop="1"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Решение:</a:t>
            </a:r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1475656" y="1844824"/>
            <a:ext cx="576064" cy="50405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7308304" y="1844824"/>
            <a:ext cx="576064" cy="50405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6660232" y="1844824"/>
            <a:ext cx="576064" cy="50405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лыбающееся лицо 8"/>
          <p:cNvSpPr/>
          <p:nvPr/>
        </p:nvSpPr>
        <p:spPr>
          <a:xfrm>
            <a:off x="6012160" y="1844824"/>
            <a:ext cx="576064" cy="50405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>
            <a:off x="5364088" y="1844824"/>
            <a:ext cx="576064" cy="50405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4716016" y="1844824"/>
            <a:ext cx="576064" cy="50405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лыбающееся лицо 11"/>
          <p:cNvSpPr/>
          <p:nvPr/>
        </p:nvSpPr>
        <p:spPr>
          <a:xfrm>
            <a:off x="4067944" y="1844824"/>
            <a:ext cx="576064" cy="50405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2123728" y="1844824"/>
            <a:ext cx="576064" cy="50405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Улыбающееся лицо 13"/>
          <p:cNvSpPr/>
          <p:nvPr/>
        </p:nvSpPr>
        <p:spPr>
          <a:xfrm>
            <a:off x="2771800" y="1844824"/>
            <a:ext cx="576064" cy="50405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лыбающееся лицо 14"/>
          <p:cNvSpPr/>
          <p:nvPr/>
        </p:nvSpPr>
        <p:spPr>
          <a:xfrm>
            <a:off x="3419872" y="1844824"/>
            <a:ext cx="576064" cy="50405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авая фигурная скобка 15"/>
          <p:cNvSpPr/>
          <p:nvPr/>
        </p:nvSpPr>
        <p:spPr>
          <a:xfrm rot="5400000">
            <a:off x="1799692" y="1880828"/>
            <a:ext cx="432048" cy="1368152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авая фигурная скобка 16"/>
          <p:cNvSpPr/>
          <p:nvPr/>
        </p:nvSpPr>
        <p:spPr>
          <a:xfrm rot="5400000">
            <a:off x="3167844" y="1880828"/>
            <a:ext cx="432048" cy="1368152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авая фигурная скобка 17"/>
          <p:cNvSpPr/>
          <p:nvPr/>
        </p:nvSpPr>
        <p:spPr>
          <a:xfrm rot="5400000">
            <a:off x="4463988" y="1952836"/>
            <a:ext cx="432048" cy="1224136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авая фигурная скобка 18"/>
          <p:cNvSpPr/>
          <p:nvPr/>
        </p:nvSpPr>
        <p:spPr>
          <a:xfrm rot="5400000">
            <a:off x="5724128" y="1916832"/>
            <a:ext cx="432048" cy="1296144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авая фигурная скобка 19"/>
          <p:cNvSpPr/>
          <p:nvPr/>
        </p:nvSpPr>
        <p:spPr>
          <a:xfrm rot="5400000">
            <a:off x="7056276" y="1880828"/>
            <a:ext cx="432048" cy="1368152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одержимое 2"/>
          <p:cNvSpPr>
            <a:spLocks noGrp="1"/>
          </p:cNvSpPr>
          <p:nvPr>
            <p:ph idx="1"/>
          </p:nvPr>
        </p:nvSpPr>
        <p:spPr>
          <a:xfrm>
            <a:off x="539552" y="2780928"/>
            <a:ext cx="8291264" cy="10409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i="1" dirty="0" smtClean="0">
                <a:solidFill>
                  <a:schemeClr val="accent4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  <a:t>     1    2    3    4    5</a:t>
            </a:r>
            <a:endParaRPr lang="ru-RU" sz="5400" b="1" i="1" dirty="0">
              <a:solidFill>
                <a:schemeClr val="accent4">
                  <a:lumMod val="5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683568" y="5229200"/>
            <a:ext cx="8291264" cy="1040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5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Ответ:</a:t>
            </a:r>
            <a:r>
              <a:rPr kumimoji="0" lang="ru-RU" sz="5400" b="1" i="1" u="none" strike="noStrike" kern="1200" cap="none" spc="0" normalizeH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 </a:t>
            </a:r>
            <a:r>
              <a:rPr kumimoji="0" lang="ru-RU" sz="5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Batang" pitchFamily="18" charset="-127"/>
                <a:ea typeface="Batang" pitchFamily="18" charset="-127"/>
                <a:cs typeface="+mn-cs"/>
              </a:rPr>
              <a:t>5 пушек.</a:t>
            </a:r>
            <a:endParaRPr kumimoji="0" lang="ru-RU" sz="5400" b="1" i="1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Batang" pitchFamily="18" charset="-127"/>
              <a:ea typeface="Batang" pitchFamily="18" charset="-127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kosh47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0"/>
            <a:ext cx="2267744" cy="2660238"/>
          </a:xfrm>
          <a:prstGeom prst="rect">
            <a:avLst/>
          </a:prstGeom>
        </p:spPr>
      </p:pic>
      <p:pic>
        <p:nvPicPr>
          <p:cNvPr id="8" name="Рисунок 7" descr="kosh88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15816" y="4077072"/>
            <a:ext cx="3168352" cy="2504626"/>
          </a:xfrm>
          <a:prstGeom prst="rect">
            <a:avLst/>
          </a:prstGeom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764704"/>
            <a:ext cx="8686800" cy="5361459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None/>
            </a:pPr>
            <a:endParaRPr lang="ru-RU" sz="9600" b="1" i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9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</a:t>
            </a:r>
            <a:r>
              <a:rPr lang="ru-RU" sz="96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МОЛОДЦЫ!</a:t>
            </a:r>
            <a:endParaRPr lang="ru-RU" sz="9600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>
    <p:wedge/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«И тридцать витязей прекрасных </a:t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Чредой из вод выходят ясных…»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pic>
        <p:nvPicPr>
          <p:cNvPr id="6" name="Рисунок 5" descr="http://afisha.tver.kp.ru/_kadr/prm/ZFsSrd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700808"/>
            <a:ext cx="7056784" cy="489012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custDataLst>
      <p:tags r:id="rId1"/>
    </p:custDataLst>
  </p:cSld>
  <p:clrMapOvr>
    <a:masterClrMapping/>
  </p:clrMapOvr>
  <p:transition>
    <p:wipe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ЗАДАЧА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b="1" i="1" dirty="0" smtClean="0">
                <a:solidFill>
                  <a:schemeClr val="accent4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  <a:t>  С первой волной на берег вышли 9 витязей, со второй – 11. Сколько витязей вышли на берег с последней волной? </a:t>
            </a:r>
            <a:endParaRPr lang="ru-RU" sz="4400" b="1" i="1" dirty="0">
              <a:solidFill>
                <a:schemeClr val="accent4">
                  <a:lumMod val="5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</p:spTree>
    <p:custDataLst>
      <p:tags r:id="rId1"/>
    </p:custData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Решение: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46413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i="1" dirty="0" smtClean="0">
                <a:solidFill>
                  <a:schemeClr val="accent4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  <a:t>  30 – (11 + 9) = 30 – 20 = =10 (в.)</a:t>
            </a:r>
          </a:p>
          <a:p>
            <a:pPr algn="r">
              <a:buNone/>
            </a:pPr>
            <a:endParaRPr lang="ru-RU" sz="5400" b="1" i="1" dirty="0" smtClean="0">
              <a:solidFill>
                <a:schemeClr val="accent4">
                  <a:lumMod val="50000"/>
                </a:schemeClr>
              </a:solidFill>
              <a:latin typeface="Batang" pitchFamily="18" charset="-127"/>
              <a:ea typeface="Batang" pitchFamily="18" charset="-127"/>
            </a:endParaRPr>
          </a:p>
          <a:p>
            <a:pPr algn="r">
              <a:buNone/>
            </a:pPr>
            <a:r>
              <a:rPr lang="ru-RU" sz="5400" b="1" i="1" dirty="0" smtClean="0">
                <a:solidFill>
                  <a:schemeClr val="accent4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  <a:t>Ответ: 10 витязей.</a:t>
            </a:r>
            <a:endParaRPr lang="ru-RU" sz="5400" b="1" i="1" dirty="0">
              <a:solidFill>
                <a:schemeClr val="accent4">
                  <a:lumMod val="5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</p:spTree>
    <p:custDataLst>
      <p:tags r:id="rId1"/>
    </p:custData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«Три девицы под окном </a:t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Пряли поздно вечерком…»</a:t>
            </a:r>
            <a:endParaRPr lang="ru-RU" dirty="0"/>
          </a:p>
        </p:txBody>
      </p:sp>
      <p:pic>
        <p:nvPicPr>
          <p:cNvPr id="4" name="Рисунок 3" descr="http://skaz-pushkina.ru/kadr/cs9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628800"/>
            <a:ext cx="6768752" cy="4996231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custDataLst>
      <p:tags r:id="rId1"/>
    </p:custDataLst>
  </p:cSld>
  <p:clrMapOvr>
    <a:masterClrMapping/>
  </p:clrMapOvr>
  <p:transition>
    <p:dissolve/>
    <p:sndAc>
      <p:stSnd>
        <p:snd r:embed="rId3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ЗАДАЧА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396536" cy="4713387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  <a:t>Старшая сестра – 20 г пряжи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  <a:t>Средняя сестра - ?, на 8 г больше,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  <a:t>чем старшая                                                     </a:t>
            </a:r>
          </a:p>
          <a:p>
            <a:pPr>
              <a:buNone/>
            </a:pP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  <a:t>Младшая сестра – 2 г пряжи</a:t>
            </a:r>
          </a:p>
          <a:p>
            <a:pPr>
              <a:buNone/>
            </a:pPr>
            <a:endParaRPr lang="ru-RU" b="1" i="1" dirty="0" smtClean="0">
              <a:solidFill>
                <a:schemeClr val="accent4">
                  <a:lumMod val="50000"/>
                </a:schemeClr>
              </a:solidFill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endParaRPr lang="ru-RU" i="1" dirty="0" smtClean="0">
              <a:solidFill>
                <a:schemeClr val="accent4">
                  <a:lumMod val="50000"/>
                </a:schemeClr>
              </a:solidFill>
              <a:latin typeface="Batang" pitchFamily="18" charset="-127"/>
              <a:ea typeface="Batang" pitchFamily="18" charset="-127"/>
            </a:endParaRPr>
          </a:p>
          <a:p>
            <a:pPr>
              <a:buNone/>
            </a:pPr>
            <a:endParaRPr lang="ru-RU" b="1" i="1" dirty="0">
              <a:solidFill>
                <a:schemeClr val="accent4">
                  <a:lumMod val="5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7020272" y="1124744"/>
            <a:ext cx="540060" cy="288032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Управляющая кнопка: справка 4">
            <a:hlinkClick r:id="" action="ppaction://noaction" highlightClick="1"/>
          </p:cNvPr>
          <p:cNvSpPr/>
          <p:nvPr/>
        </p:nvSpPr>
        <p:spPr>
          <a:xfrm>
            <a:off x="7884368" y="2132856"/>
            <a:ext cx="1115616" cy="1080120"/>
          </a:xfrm>
          <a:prstGeom prst="actionButtonHelp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Решение: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b="1" i="1" dirty="0" smtClean="0">
                <a:solidFill>
                  <a:schemeClr val="accent4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  <a:t>20 + (20 + 8) + 2 = 50 (г) </a:t>
            </a:r>
          </a:p>
          <a:p>
            <a:pPr algn="r">
              <a:buNone/>
            </a:pPr>
            <a:endParaRPr lang="ru-RU" sz="4800" b="1" i="1" dirty="0" smtClean="0">
              <a:solidFill>
                <a:schemeClr val="accent4">
                  <a:lumMod val="50000"/>
                </a:schemeClr>
              </a:solidFill>
              <a:latin typeface="Batang" pitchFamily="18" charset="-127"/>
              <a:ea typeface="Batang" pitchFamily="18" charset="-127"/>
            </a:endParaRPr>
          </a:p>
          <a:p>
            <a:pPr algn="r">
              <a:buNone/>
            </a:pPr>
            <a:r>
              <a:rPr lang="ru-RU" sz="4800" b="1" i="1" dirty="0" smtClean="0">
                <a:solidFill>
                  <a:schemeClr val="accent4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  <a:t>Ответ: всего 50 г пряжи.</a:t>
            </a:r>
            <a:endParaRPr lang="ru-RU" sz="4800" b="1" i="1" dirty="0">
              <a:solidFill>
                <a:schemeClr val="accent4">
                  <a:lumMod val="5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«Пушки с пристани палят</a:t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Кораблю пристать велят…»</a:t>
            </a:r>
            <a:endParaRPr lang="ru-RU" dirty="0"/>
          </a:p>
        </p:txBody>
      </p:sp>
      <p:pic>
        <p:nvPicPr>
          <p:cNvPr id="4" name="Рисунок 3" descr="http://www.supercook.ru/images-skazki-vypusk/sk-tsar-saltan-23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700808"/>
            <a:ext cx="6984776" cy="488228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</p:cSld>
  <p:clrMapOvr>
    <a:masterClrMapping/>
  </p:clrMapOvr>
  <p:transition>
    <p:dissolve/>
    <p:sndAc>
      <p:stSnd>
        <p:snd r:embed="rId3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ЗАДАЧА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b="1" i="1" dirty="0" smtClean="0">
                <a:solidFill>
                  <a:schemeClr val="accent4">
                    <a:lumMod val="50000"/>
                  </a:schemeClr>
                </a:solidFill>
                <a:latin typeface="Batang" pitchFamily="18" charset="-127"/>
                <a:ea typeface="Batang" pitchFamily="18" charset="-127"/>
              </a:rPr>
              <a:t>Всего прозвучало 10 выстрелов. Сколько было пушек, если каждая выстрелила дважды?</a:t>
            </a:r>
            <a:endParaRPr lang="ru-RU" sz="5400" b="1" i="1" dirty="0">
              <a:solidFill>
                <a:schemeClr val="accent4">
                  <a:lumMod val="5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OWERPOINTVERSION" val="12.0"/>
  <p:tag name="PPVERSION" val="12.0"/>
  <p:tag name="DELIMITERS" val="3.1"/>
  <p:tag name="SHOWBARVISIBLE" val="True"/>
  <p:tag name="EXPANDSHOWBAR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722948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1"/>
  <p:tag name="RESETCHARTS" val="True"/>
  <p:tag name="INCLUDENONRESPONDERS" val="False"/>
  <p:tag name="MULTIRESPDIVISOR" val="1"/>
  <p:tag name="PARTLISTDEFAULT" val="1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Тема6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Тема9</Template>
  <TotalTime>852</TotalTime>
  <Words>158</Words>
  <Application>Microsoft Office PowerPoint</Application>
  <PresentationFormat>Экран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Тема6</vt:lpstr>
      <vt:lpstr>Тема9</vt:lpstr>
      <vt:lpstr>В МИРЕ ЛОГИКИ И ЛИТЕРАТУРЫ</vt:lpstr>
      <vt:lpstr>«И тридцать витязей прекрасных  Чредой из вод выходят ясных…»</vt:lpstr>
      <vt:lpstr>ЗАДАЧА</vt:lpstr>
      <vt:lpstr>Решение:</vt:lpstr>
      <vt:lpstr>«Три девицы под окном  Пряли поздно вечерком…»</vt:lpstr>
      <vt:lpstr>ЗАДАЧА</vt:lpstr>
      <vt:lpstr>Решение:</vt:lpstr>
      <vt:lpstr>«Пушки с пристани палят Кораблю пристать велят…»</vt:lpstr>
      <vt:lpstr>ЗАДАЧА</vt:lpstr>
      <vt:lpstr>Решение: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МИРЕ ЛОГИКИ И ЛИТЕРАТУРЫ</dc:title>
  <dc:creator>Compyou</dc:creator>
  <cp:lastModifiedBy>Compyou</cp:lastModifiedBy>
  <cp:revision>28</cp:revision>
  <dcterms:created xsi:type="dcterms:W3CDTF">2011-11-21T16:40:05Z</dcterms:created>
  <dcterms:modified xsi:type="dcterms:W3CDTF">2012-01-23T17:44:51Z</dcterms:modified>
</cp:coreProperties>
</file>