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1" r:id="rId20"/>
    <p:sldId id="277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24" autoAdjust="0"/>
    <p:restoredTop sz="94660"/>
  </p:normalViewPr>
  <p:slideViewPr>
    <p:cSldViewPr>
      <p:cViewPr>
        <p:scale>
          <a:sx n="86" d="100"/>
          <a:sy n="86" d="100"/>
        </p:scale>
        <p:origin x="-49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8248D4-8F94-4B23-8BA4-F07A708A6E8F}" type="datetimeFigureOut">
              <a:rPr lang="ru-RU" smtClean="0"/>
              <a:pPr/>
              <a:t>09.04.2010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F3D802-9B26-4430-9609-867393B8C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search?p=5&amp;text=%D1%83%D1%80%D0%BE%D0%BA%D0%B8%20%D0%BF%D0%BE%20%D1%82%D0%B2%D0%BE%D1%80%D1%87%D0%B5%D1%81%D1%82%D0%B2%D1%83%20%D0%9A.%D0%94.%D0%91%D0%B0%D0%BB%D1%8C%D0%BC%D0%BE%D0%BD%D1%82%D0%B0&amp;spsite=fake-036-1550753.ru&amp;img_url=www.nekrasovka.ru/i/exc651.jpg&amp;rpt=sim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785926"/>
            <a:ext cx="9039655" cy="19389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6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Я - изысканность </a:t>
            </a:r>
          </a:p>
          <a:p>
            <a:pPr algn="ctr"/>
            <a:r>
              <a:rPr lang="ru-RU" sz="6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русской медлительной речи…</a:t>
            </a:r>
            <a:endParaRPr lang="ru-RU" sz="6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6" name="Picture 2" descr="C:\Program Files\Microsoft Office\MEDIA\OFFICE12\Lines\BD21315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28596" y="6286520"/>
            <a:ext cx="8535080" cy="433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428736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Он не похож на других, уникален,   </a:t>
            </a:r>
          </a:p>
          <a:p>
            <a:r>
              <a:rPr lang="ru-RU" sz="2800" dirty="0" smtClean="0"/>
              <a:t>  неповторим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Звонкопевучий</a:t>
            </a:r>
            <a:r>
              <a:rPr lang="ru-RU" sz="2800" dirty="0" smtClean="0"/>
              <a:t> стих, музыкальность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Непосредственность, свежесть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лирического чувства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Импрессионизм.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845009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786050" y="5929330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Впечатление, восход солнца.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5929354" cy="52178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643174" y="6143644"/>
            <a:ext cx="385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Здание парламента в Лондоне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679747" cy="4967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857488" y="6072206"/>
            <a:ext cx="378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Бульвар Капуцинок в Париже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ейзаж &lt; Сена в тумане, близ Живерни &gt;:: Клод Моне ( Claude Monet 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634623" cy="5256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143240" y="6000768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Река в Солнечном свете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д в цвету ( дорога в саду ) :: Моне Клод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5851523" cy="5327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1868" y="6000768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Сад в цвету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845009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786050" y="5929330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Впечатление, восход солнца.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428736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Он не похож на других, уникален,   </a:t>
            </a:r>
          </a:p>
          <a:p>
            <a:r>
              <a:rPr lang="ru-RU" sz="2800" dirty="0" smtClean="0"/>
              <a:t>  неповторим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Звонкопевучий</a:t>
            </a:r>
            <a:r>
              <a:rPr lang="ru-RU" sz="2800" dirty="0" smtClean="0"/>
              <a:t> стих, музыкальность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Непосредственность, свежесть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лирического чувства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Импрессионизм.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072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1. «Будем как солнце!» – говорит поэт и называет так книгу своих стихов. 2. Призыв к людям – «Будем как солнце!» – желание непомерное. 3. Но непомерность желаний – это и есть поэт К. Бальмонт…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4. «Я в этот мир пришел, чтоб видеть  Солнце» – повторяет поэт вещие слова Анаксагора… 5. Призыв «будем как солнце» оправдан тем, что оно – по слову  поэта – молодое. 6. А поэт обращается к молодости…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7. Во всем Бальмонту важно было почувствовать явное или скрытое присутствие солнца.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8. Я не верю в черное начало,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   Пусть праматерь нашей жизни ночь,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   Только солнцу сердце отвечало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   И всегда бежит от тени прочь.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    9. Тема Солнца в его победе над Тьмой прошла через все  творчество  Бальмонта… 10. Вместе с Бальмонтом был Белый:  «За солнцем, за солнцем, свободу любя, умчимся в простор </a:t>
            </a:r>
            <a:r>
              <a:rPr lang="ru-RU" sz="1600" dirty="0" err="1" smtClean="0"/>
              <a:t>голубой</a:t>
            </a:r>
            <a:r>
              <a:rPr lang="ru-RU" sz="1600" dirty="0" smtClean="0"/>
              <a:t>!»…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11. В книге «Будем как солнце!» поэт по справедливости ставит в центре мира Солнце, источник света и совести, в прямом и иносказательном смысле этого слова…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5</a:t>
            </a:r>
          </a:p>
          <a:p>
            <a:r>
              <a:rPr lang="ru-RU" dirty="0" smtClean="0"/>
              <a:t>2) 2</a:t>
            </a:r>
          </a:p>
          <a:p>
            <a:r>
              <a:rPr lang="ru-RU" dirty="0" smtClean="0"/>
              <a:t>3) 11</a:t>
            </a:r>
          </a:p>
          <a:p>
            <a:r>
              <a:rPr lang="ru-RU" dirty="0" smtClean="0"/>
              <a:t>4)10</a:t>
            </a:r>
          </a:p>
          <a:p>
            <a:r>
              <a:rPr lang="ru-RU" dirty="0" smtClean="0"/>
              <a:t>5) Призыв – желание</a:t>
            </a:r>
          </a:p>
          <a:p>
            <a:r>
              <a:rPr lang="ru-RU" dirty="0" smtClean="0"/>
              <a:t>6) Непомерное желание</a:t>
            </a:r>
          </a:p>
          <a:p>
            <a:r>
              <a:rPr lang="ru-RU" dirty="0" smtClean="0"/>
              <a:t>7) 7</a:t>
            </a:r>
          </a:p>
          <a:p>
            <a:r>
              <a:rPr lang="ru-RU" dirty="0" smtClean="0"/>
              <a:t>8) Составное именное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.Д. Бальмонт. Фото. 1900-х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42918"/>
            <a:ext cx="35004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1071546"/>
            <a:ext cx="80010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Я  не  знаю  мудрости,  годной  для  других.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Только 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мимолетности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 я  влагаю  в  стих.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В  каждой 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мимолетности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 вижу  я  миры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Полные  изменчивой  радужной  игры.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Не  кляните,  мудрые.  Что  вам  до  меня?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Я  ведь  только  облачко,  полное  огня.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Я  ведь  только  облачко.  Видите:  плыву.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И  зову  мечтателей … Вас  я  не  зову.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000108"/>
            <a:ext cx="82028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Домашнее задание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Выучить  стихотворение: «</a:t>
            </a:r>
            <a:r>
              <a:rPr lang="ru-RU" dirty="0" err="1" smtClean="0"/>
              <a:t>Я-изысканность</a:t>
            </a:r>
            <a:r>
              <a:rPr lang="ru-RU" dirty="0" smtClean="0"/>
              <a:t> русской медлитель-</a:t>
            </a:r>
          </a:p>
          <a:p>
            <a:pPr marL="342900" indent="-342900"/>
            <a:r>
              <a:rPr lang="ru-RU" dirty="0" smtClean="0"/>
              <a:t>    ной речи…», ответить письменно на вопросы «Каким вы пред-</a:t>
            </a:r>
          </a:p>
          <a:p>
            <a:pPr marL="342900" indent="-342900"/>
            <a:r>
              <a:rPr lang="ru-RU" dirty="0" smtClean="0"/>
              <a:t>    </a:t>
            </a:r>
            <a:r>
              <a:rPr lang="ru-RU" dirty="0" err="1" smtClean="0"/>
              <a:t>ставляете</a:t>
            </a:r>
            <a:r>
              <a:rPr lang="ru-RU" dirty="0" smtClean="0"/>
              <a:t> Бальмонта? О чем он писал? Как писал?»(с </a:t>
            </a:r>
            <a:r>
              <a:rPr lang="ru-RU" dirty="0" err="1" smtClean="0"/>
              <a:t>исполь</a:t>
            </a:r>
            <a:r>
              <a:rPr lang="ru-RU" dirty="0" smtClean="0"/>
              <a:t>-</a:t>
            </a:r>
          </a:p>
          <a:p>
            <a:pPr marL="342900" indent="-342900"/>
            <a:r>
              <a:rPr lang="ru-RU" dirty="0" smtClean="0"/>
              <a:t>    </a:t>
            </a:r>
            <a:r>
              <a:rPr lang="ru-RU" dirty="0" err="1" smtClean="0"/>
              <a:t>зованием</a:t>
            </a:r>
            <a:r>
              <a:rPr lang="ru-RU" dirty="0" smtClean="0"/>
              <a:t>  разных синтаксических конструкций)</a:t>
            </a:r>
          </a:p>
          <a:p>
            <a:pPr marL="342900" indent="-342900"/>
            <a:r>
              <a:rPr lang="ru-RU" dirty="0" smtClean="0"/>
              <a:t> 2.Каким образом синтаксис  работает на раскрытие смысла</a:t>
            </a:r>
          </a:p>
          <a:p>
            <a:pPr marL="342900" indent="-342900"/>
            <a:r>
              <a:rPr lang="ru-RU" dirty="0" smtClean="0"/>
              <a:t>    в стихотворении  «Я не знаю мудрости, годной для </a:t>
            </a:r>
          </a:p>
          <a:p>
            <a:pPr marL="342900" indent="-342900"/>
            <a:r>
              <a:rPr lang="ru-RU" dirty="0" smtClean="0"/>
              <a:t>    других…» (письменно)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4673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Я – изысканность  русской  медлительной  речи,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Предо  мною  другие  поэты – предтечи,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Я  впервые  открыл  в  этой  речи  уклоны,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Перепевные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,  гневные,  нежные  звоны.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    Я – внезапный  излом,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    Я – играющий  гром,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    Я – прозрачный  ручей,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    Я – для  всех  и  ничей.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Переплеск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многопенный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,  разорванно-слитный,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Самоцветные  камни  земли  самобытной,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Переклички  лесные  зеленого  мая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Всё  пойму,  всё  возьму,  у  других  отнимая.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    Вечно  юный,  как  сон,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    Сильный  тем,  что  влюблен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    И  в  себя  и  в  других,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    Я – изысканный  стих.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im8-tub.yandex.net/i?id=210074890-03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8604"/>
            <a:ext cx="2400297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02" y="1643050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u="sng" dirty="0" smtClean="0"/>
              <a:t>1.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Указать типы однозначных предложений. </a:t>
            </a:r>
          </a:p>
          <a:p>
            <a:pPr lvl="0"/>
            <a:endParaRPr lang="ru-RU" sz="2400" dirty="0"/>
          </a:p>
          <a:p>
            <a:pPr lvl="0" algn="just"/>
            <a:r>
              <a:rPr lang="ru-RU" sz="2800" b="1" dirty="0" smtClean="0">
                <a:latin typeface="Monotype Corsiva" pitchFamily="66" charset="0"/>
              </a:rPr>
              <a:t>«Кто  </a:t>
            </a:r>
            <a:r>
              <a:rPr lang="ru-RU" sz="2800" b="1" dirty="0">
                <a:latin typeface="Monotype Corsiva" pitchFamily="66" charset="0"/>
              </a:rPr>
              <a:t>же  Бальмонт  в  русской  поэзии?  Первый 	</a:t>
            </a:r>
          </a:p>
          <a:p>
            <a:pPr algn="just"/>
            <a:r>
              <a:rPr lang="ru-RU" sz="2800" b="1" dirty="0">
                <a:latin typeface="Monotype Corsiva" pitchFamily="66" charset="0"/>
              </a:rPr>
              <a:t> лирический  поэт?  Предтеча?   Родоначальник?		</a:t>
            </a:r>
          </a:p>
          <a:p>
            <a:pPr algn="just"/>
            <a:r>
              <a:rPr lang="ru-RU" sz="2800" b="1" dirty="0">
                <a:latin typeface="Monotype Corsiva" pitchFamily="66" charset="0"/>
              </a:rPr>
              <a:t>На  это  нельзя  ответить. Его  нельзя  сравнивать.  	</a:t>
            </a:r>
          </a:p>
          <a:p>
            <a:pPr algn="just"/>
            <a:r>
              <a:rPr lang="ru-RU" sz="2800" b="1" dirty="0">
                <a:latin typeface="Monotype Corsiva" pitchFamily="66" charset="0"/>
              </a:rPr>
              <a:t>Он – весь  исключение.  Его  можно   только любить».  						</a:t>
            </a:r>
            <a:r>
              <a:rPr lang="ru-RU" sz="2800" b="1" dirty="0" smtClean="0">
                <a:latin typeface="Monotype Corsiva" pitchFamily="66" charset="0"/>
              </a:rPr>
              <a:t>                  М</a:t>
            </a:r>
            <a:r>
              <a:rPr lang="ru-RU" sz="2800" b="1" dirty="0">
                <a:latin typeface="Monotype Corsiva" pitchFamily="66" charset="0"/>
              </a:rPr>
              <a:t>. Волошин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285992"/>
            <a:ext cx="76438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2.Выделите  с/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и определите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синт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  связи.</a:t>
            </a:r>
          </a:p>
          <a:p>
            <a:pPr lvl="0"/>
            <a:endParaRPr lang="ru-RU" dirty="0" smtClean="0"/>
          </a:p>
          <a:p>
            <a:pPr lvl="0"/>
            <a:r>
              <a:rPr lang="ru-RU" sz="3200" b="1" dirty="0" smtClean="0">
                <a:latin typeface="Monotype Corsiva" pitchFamily="66" charset="0"/>
              </a:rPr>
              <a:t>«Думами  </a:t>
            </a:r>
            <a:r>
              <a:rPr lang="ru-RU" sz="3200" b="1" dirty="0">
                <a:latin typeface="Monotype Corsiva" pitchFamily="66" charset="0"/>
              </a:rPr>
              <a:t>всех  овладел  Бальмонт  и  всех  </a:t>
            </a:r>
            <a:r>
              <a:rPr lang="ru-RU" sz="3200" b="1" dirty="0" smtClean="0">
                <a:latin typeface="Monotype Corsiva" pitchFamily="66" charset="0"/>
              </a:rPr>
              <a:t>влюбил в  </a:t>
            </a:r>
            <a:r>
              <a:rPr lang="ru-RU" sz="3200" b="1" dirty="0">
                <a:latin typeface="Monotype Corsiva" pitchFamily="66" charset="0"/>
              </a:rPr>
              <a:t>свой </a:t>
            </a:r>
            <a:r>
              <a:rPr lang="ru-RU" sz="3200" b="1" dirty="0" err="1">
                <a:latin typeface="Monotype Corsiva" pitchFamily="66" charset="0"/>
              </a:rPr>
              <a:t>звонкопевучий</a:t>
            </a:r>
            <a:r>
              <a:rPr lang="ru-RU" sz="3200" b="1" dirty="0">
                <a:latin typeface="Monotype Corsiva" pitchFamily="66" charset="0"/>
              </a:rPr>
              <a:t>  </a:t>
            </a:r>
            <a:r>
              <a:rPr lang="ru-RU" sz="3200" b="1" dirty="0" smtClean="0">
                <a:latin typeface="Monotype Corsiva" pitchFamily="66" charset="0"/>
              </a:rPr>
              <a:t>стих». </a:t>
            </a:r>
            <a:r>
              <a:rPr lang="ru-RU" sz="3200" b="1" dirty="0">
                <a:latin typeface="Monotype Corsiva" pitchFamily="66" charset="0"/>
              </a:rPr>
              <a:t>		</a:t>
            </a:r>
          </a:p>
          <a:p>
            <a:r>
              <a:rPr lang="ru-RU" sz="3200" b="1" dirty="0">
                <a:latin typeface="Monotype Corsiva" pitchFamily="66" charset="0"/>
              </a:rPr>
              <a:t>				</a:t>
            </a:r>
            <a:r>
              <a:rPr lang="ru-RU" sz="3200" b="1" dirty="0" smtClean="0">
                <a:latin typeface="Monotype Corsiva" pitchFamily="66" charset="0"/>
              </a:rPr>
              <a:t>                  В. Брюсов</a:t>
            </a:r>
            <a:r>
              <a:rPr lang="ru-RU" dirty="0"/>
              <a:t>				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071546"/>
            <a:ext cx="77153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3.Составьте  схему предложения,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объясн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  знаки препинания.</a:t>
            </a:r>
          </a:p>
          <a:p>
            <a:pPr lvl="0"/>
            <a:endParaRPr lang="ru-RU" sz="2800" u="sng" dirty="0" smtClean="0"/>
          </a:p>
          <a:p>
            <a:pPr lvl="0"/>
            <a:r>
              <a:rPr lang="ru-RU" sz="2800" b="1" dirty="0" smtClean="0">
                <a:latin typeface="Monotype Corsiva" pitchFamily="66" charset="0"/>
              </a:rPr>
              <a:t>«Идея  </a:t>
            </a:r>
            <a:r>
              <a:rPr lang="ru-RU" sz="2800" b="1" dirty="0">
                <a:latin typeface="Monotype Corsiva" pitchFamily="66" charset="0"/>
              </a:rPr>
              <a:t>мимолетности,  стремление  запечатлеть	</a:t>
            </a:r>
          </a:p>
          <a:p>
            <a:r>
              <a:rPr lang="ru-RU" sz="2800" b="1" dirty="0">
                <a:latin typeface="Monotype Corsiva" pitchFamily="66" charset="0"/>
              </a:rPr>
              <a:t>уходящие  мгновения,  изменчивость  настроений,  	 </a:t>
            </a:r>
            <a:r>
              <a:rPr lang="ru-RU" sz="2800" b="1" dirty="0" smtClean="0">
                <a:latin typeface="Monotype Corsiva" pitchFamily="66" charset="0"/>
              </a:rPr>
              <a:t>повышенное  </a:t>
            </a:r>
            <a:r>
              <a:rPr lang="ru-RU" sz="2800" b="1" dirty="0">
                <a:latin typeface="Monotype Corsiva" pitchFamily="66" charset="0"/>
              </a:rPr>
              <a:t>внимание  к  поэтике  стиха  (</a:t>
            </a:r>
            <a:r>
              <a:rPr lang="ru-RU" sz="2800" b="1" dirty="0" smtClean="0">
                <a:latin typeface="Monotype Corsiva" pitchFamily="66" charset="0"/>
              </a:rPr>
              <a:t>увлечение</a:t>
            </a:r>
            <a:endParaRPr lang="ru-RU" sz="2800" b="1" dirty="0">
              <a:latin typeface="Monotype Corsiva" pitchFamily="66" charset="0"/>
            </a:endParaRPr>
          </a:p>
          <a:p>
            <a:r>
              <a:rPr lang="ru-RU" sz="2800" b="1" dirty="0">
                <a:latin typeface="Monotype Corsiva" pitchFamily="66" charset="0"/>
              </a:rPr>
              <a:t>звукописью,  музыкальностью) – вот  </a:t>
            </a:r>
            <a:r>
              <a:rPr lang="ru-RU" sz="2800" b="1" dirty="0" smtClean="0">
                <a:latin typeface="Monotype Corsiva" pitchFamily="66" charset="0"/>
              </a:rPr>
              <a:t>отличительные</a:t>
            </a:r>
            <a:endParaRPr lang="ru-RU" sz="2800" b="1" dirty="0">
              <a:latin typeface="Monotype Corsiva" pitchFamily="66" charset="0"/>
            </a:endParaRPr>
          </a:p>
          <a:p>
            <a:r>
              <a:rPr lang="ru-RU" sz="2800" b="1" dirty="0">
                <a:latin typeface="Monotype Corsiva" pitchFamily="66" charset="0"/>
              </a:rPr>
              <a:t>черты  ранних  </a:t>
            </a:r>
            <a:r>
              <a:rPr lang="ru-RU" sz="2800" b="1" dirty="0" smtClean="0">
                <a:latin typeface="Monotype Corsiva" pitchFamily="66" charset="0"/>
              </a:rPr>
              <a:t>книг  К. Бальмонта»</a:t>
            </a:r>
            <a:r>
              <a:rPr lang="ru-RU" sz="2800" i="1" dirty="0"/>
              <a:t> </a:t>
            </a:r>
            <a:r>
              <a:rPr lang="ru-RU" sz="2800" i="1" dirty="0" smtClean="0"/>
              <a:t>.</a:t>
            </a:r>
          </a:p>
          <a:p>
            <a:r>
              <a:rPr lang="ru-RU" sz="2800" b="1" i="1" dirty="0">
                <a:latin typeface="Monotype Corsiva" pitchFamily="66" charset="0"/>
              </a:rPr>
              <a:t> </a:t>
            </a:r>
            <a:r>
              <a:rPr lang="ru-RU" sz="2800" b="1" i="1" dirty="0" smtClean="0">
                <a:latin typeface="Monotype Corsiva" pitchFamily="66" charset="0"/>
              </a:rPr>
              <a:t>                                                                         М</a:t>
            </a:r>
            <a:r>
              <a:rPr lang="ru-RU" sz="2800" b="1" i="1" dirty="0">
                <a:latin typeface="Monotype Corsiva" pitchFamily="66" charset="0"/>
              </a:rPr>
              <a:t>. </a:t>
            </a:r>
            <a:r>
              <a:rPr lang="ru-RU" sz="2800" b="1" i="1" dirty="0" err="1">
                <a:latin typeface="Monotype Corsiva" pitchFamily="66" charset="0"/>
              </a:rPr>
              <a:t>Стахов</a:t>
            </a:r>
            <a:r>
              <a:rPr lang="ru-RU" sz="2800" i="1" dirty="0"/>
              <a:t>	</a:t>
            </a:r>
            <a:r>
              <a:rPr lang="ru-RU" sz="2800" b="1" dirty="0" smtClean="0">
                <a:latin typeface="Monotype Corsiva" pitchFamily="66" charset="0"/>
              </a:rPr>
              <a:t>  </a:t>
            </a:r>
            <a:r>
              <a:rPr lang="ru-RU" sz="2400" b="1" dirty="0">
                <a:latin typeface="Monotype Corsiva" pitchFamily="66" charset="0"/>
              </a:rPr>
              <a:t>	</a:t>
            </a:r>
            <a:r>
              <a:rPr lang="ru-RU" dirty="0"/>
              <a:t>		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071678"/>
            <a:ext cx="77867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Объясните знак препинания – тире.  </a:t>
            </a:r>
          </a:p>
          <a:p>
            <a:pPr lvl="0"/>
            <a:endParaRPr lang="ru-RU" dirty="0"/>
          </a:p>
          <a:p>
            <a:pPr lvl="0"/>
            <a:r>
              <a:rPr lang="ru-RU" sz="2800" b="1" dirty="0" smtClean="0">
                <a:latin typeface="Monotype Corsiva" pitchFamily="66" charset="0"/>
              </a:rPr>
              <a:t>«</a:t>
            </a:r>
            <a:r>
              <a:rPr lang="ru-RU" sz="2800" b="1" dirty="0">
                <a:latin typeface="Monotype Corsiva" pitchFamily="66" charset="0"/>
              </a:rPr>
              <a:t>У  него  было  одно  драгоценное  достоинство – 	</a:t>
            </a:r>
          </a:p>
          <a:p>
            <a:r>
              <a:rPr lang="ru-RU" sz="2800" b="1" dirty="0">
                <a:latin typeface="Monotype Corsiva" pitchFamily="66" charset="0"/>
              </a:rPr>
              <a:t>непосредственность    и    изначальная    свежесть  	</a:t>
            </a:r>
          </a:p>
          <a:p>
            <a:r>
              <a:rPr lang="ru-RU" sz="2800" b="1" dirty="0">
                <a:latin typeface="Monotype Corsiva" pitchFamily="66" charset="0"/>
              </a:rPr>
              <a:t>лирического  чувства». 						</a:t>
            </a:r>
            <a:r>
              <a:rPr lang="ru-RU" sz="2800" b="1" dirty="0" smtClean="0">
                <a:latin typeface="Monotype Corsiva" pitchFamily="66" charset="0"/>
              </a:rPr>
              <a:t>                                                       Вл</a:t>
            </a:r>
            <a:r>
              <a:rPr lang="ru-RU" sz="2800" b="1" dirty="0">
                <a:latin typeface="Monotype Corsiva" pitchFamily="66" charset="0"/>
              </a:rPr>
              <a:t>.  Орлов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714488"/>
            <a:ext cx="78581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5.Синтаксический разбор предложения.</a:t>
            </a:r>
          </a:p>
          <a:p>
            <a:pPr lvl="0"/>
            <a:endParaRPr lang="ru-RU" dirty="0" smtClean="0"/>
          </a:p>
          <a:p>
            <a:pPr lvl="0"/>
            <a:r>
              <a:rPr lang="ru-RU" sz="2800" b="1" dirty="0" smtClean="0">
                <a:latin typeface="Monotype Corsiva" pitchFamily="66" charset="0"/>
              </a:rPr>
              <a:t>«Изучив  </a:t>
            </a:r>
            <a:r>
              <a:rPr lang="ru-RU" sz="2800" b="1" dirty="0">
                <a:latin typeface="Monotype Corsiva" pitchFamily="66" charset="0"/>
              </a:rPr>
              <a:t>шестнадцать  языков,  пожалуй,  говорил	</a:t>
            </a:r>
          </a:p>
          <a:p>
            <a:r>
              <a:rPr lang="ru-RU" sz="2800" b="1" dirty="0">
                <a:latin typeface="Monotype Corsiva" pitchFamily="66" charset="0"/>
              </a:rPr>
              <a:t>он  на </a:t>
            </a:r>
            <a:r>
              <a:rPr lang="ru-RU" sz="2800" b="1" dirty="0" smtClean="0">
                <a:latin typeface="Monotype Corsiva" pitchFamily="66" charset="0"/>
              </a:rPr>
              <a:t>семнадцатом</a:t>
            </a:r>
            <a:r>
              <a:rPr lang="ru-RU" sz="2800" b="1" dirty="0">
                <a:latin typeface="Monotype Corsiva" pitchFamily="66" charset="0"/>
              </a:rPr>
              <a:t>,  на  </a:t>
            </a:r>
            <a:r>
              <a:rPr lang="ru-RU" sz="2800" b="1" dirty="0" err="1">
                <a:latin typeface="Monotype Corsiva" pitchFamily="66" charset="0"/>
              </a:rPr>
              <a:t>Бальмонтовском</a:t>
            </a:r>
            <a:r>
              <a:rPr lang="ru-RU" sz="2800" b="1" dirty="0" smtClean="0">
                <a:latin typeface="Monotype Corsiva" pitchFamily="66" charset="0"/>
              </a:rPr>
              <a:t>».</a:t>
            </a:r>
            <a:endParaRPr lang="ru-RU" sz="2800" b="1" dirty="0">
              <a:latin typeface="Monotype Corsiva" pitchFamily="66" charset="0"/>
            </a:endParaRPr>
          </a:p>
          <a:p>
            <a:r>
              <a:rPr lang="ru-RU" sz="2800" b="1" dirty="0">
                <a:latin typeface="Monotype Corsiva" pitchFamily="66" charset="0"/>
              </a:rPr>
              <a:t>  </a:t>
            </a:r>
          </a:p>
          <a:p>
            <a:r>
              <a:rPr lang="ru-RU" sz="2800" b="1" dirty="0">
                <a:latin typeface="Monotype Corsiva" pitchFamily="66" charset="0"/>
              </a:rPr>
              <a:t>		</a:t>
            </a:r>
            <a:r>
              <a:rPr lang="ru-RU" sz="2800" b="1" dirty="0" smtClean="0">
                <a:latin typeface="Monotype Corsiva" pitchFamily="66" charset="0"/>
              </a:rPr>
              <a:t>                                           </a:t>
            </a:r>
            <a:r>
              <a:rPr lang="ru-RU" sz="2800" b="1" i="1" dirty="0" smtClean="0">
                <a:latin typeface="Monotype Corsiva" pitchFamily="66" charset="0"/>
              </a:rPr>
              <a:t>М</a:t>
            </a:r>
            <a:r>
              <a:rPr lang="ru-RU" sz="2800" b="1" i="1" dirty="0">
                <a:latin typeface="Monotype Corsiva" pitchFamily="66" charset="0"/>
              </a:rPr>
              <a:t>. Цветаева	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857364"/>
            <a:ext cx="7929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6.Каким  членом  предложения  является  слово «импрессионизм»?</a:t>
            </a:r>
          </a:p>
          <a:p>
            <a:endParaRPr lang="ru-RU" dirty="0" smtClean="0"/>
          </a:p>
          <a:p>
            <a:pPr lvl="0"/>
            <a:r>
              <a:rPr lang="ru-RU" sz="2800" b="1" dirty="0" smtClean="0">
                <a:latin typeface="Monotype Corsiva" pitchFamily="66" charset="0"/>
              </a:rPr>
              <a:t> «Творческий  </a:t>
            </a:r>
            <a:r>
              <a:rPr lang="ru-RU" sz="2800" b="1" dirty="0">
                <a:latin typeface="Monotype Corsiva" pitchFamily="66" charset="0"/>
              </a:rPr>
              <a:t>метод  и  поэтическую  манеру  		</a:t>
            </a:r>
          </a:p>
          <a:p>
            <a:r>
              <a:rPr lang="ru-RU" sz="2800" b="1" dirty="0">
                <a:latin typeface="Monotype Corsiva" pitchFamily="66" charset="0"/>
              </a:rPr>
              <a:t>Бальмонта  характеризует слово - импрессионизм». </a:t>
            </a:r>
          </a:p>
          <a:p>
            <a:r>
              <a:rPr lang="ru-RU" sz="2800" b="1" dirty="0" smtClean="0">
                <a:latin typeface="Monotype Corsiva" pitchFamily="66" charset="0"/>
              </a:rPr>
              <a:t>                                                                    </a:t>
            </a:r>
            <a:r>
              <a:rPr lang="ru-RU" sz="2800" b="1" dirty="0" err="1" smtClean="0">
                <a:latin typeface="Monotype Corsiva" pitchFamily="66" charset="0"/>
              </a:rPr>
              <a:t>Ап</a:t>
            </a:r>
            <a:r>
              <a:rPr lang="ru-RU" sz="2800" b="1" dirty="0">
                <a:latin typeface="Monotype Corsiva" pitchFamily="66" charset="0"/>
              </a:rPr>
              <a:t>. </a:t>
            </a:r>
            <a:r>
              <a:rPr lang="ru-RU" sz="2800" b="1" dirty="0" smtClean="0">
                <a:latin typeface="Monotype Corsiva" pitchFamily="66" charset="0"/>
              </a:rPr>
              <a:t>Григорьев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651</Words>
  <Application>Microsoft Office PowerPoint</Application>
  <PresentationFormat>Экран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Поток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41</cp:revision>
  <dcterms:created xsi:type="dcterms:W3CDTF">2010-04-08T06:21:23Z</dcterms:created>
  <dcterms:modified xsi:type="dcterms:W3CDTF">2010-04-09T06:38:14Z</dcterms:modified>
</cp:coreProperties>
</file>