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6" r:id="rId11"/>
    <p:sldId id="258" r:id="rId12"/>
    <p:sldId id="275" r:id="rId13"/>
    <p:sldId id="267" r:id="rId14"/>
    <p:sldId id="276" r:id="rId15"/>
    <p:sldId id="277" r:id="rId16"/>
    <p:sldId id="274" r:id="rId17"/>
    <p:sldId id="270" r:id="rId18"/>
    <p:sldId id="271" r:id="rId19"/>
    <p:sldId id="278" r:id="rId20"/>
    <p:sldId id="279" r:id="rId21"/>
    <p:sldId id="280" r:id="rId22"/>
    <p:sldId id="283" r:id="rId23"/>
    <p:sldId id="284" r:id="rId24"/>
    <p:sldId id="281" r:id="rId25"/>
    <p:sldId id="282" r:id="rId26"/>
    <p:sldId id="28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FFC8FF0-93BE-414B-908E-0F6CFE008EB4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99AB06B-3CD8-4010-B01E-079A79CBF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595FB1-34F9-459B-B8D3-523790F80BE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34A3C-658B-4EC5-8F0B-057F3A4FE3B0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C107-1CA1-4D39-96CD-F4D3B277C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41584-8368-4BE9-B77F-B6E306772B2F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A65C-1E55-47CE-9511-13CCAC39D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FC15B-C785-4D19-B007-F860C61AAB3A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7ED87-8124-4D21-B469-6EB0F2164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2AA6A-AA0B-4837-9F5F-30B0B5F2E12A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FAD6-0FFC-4CA1-A88A-B85DC3EA5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15825-BF26-451A-BA38-5EC6F120FF6E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E183D-E939-4D64-85FF-F9C2DF3A7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13A6A-97F3-4022-B59D-2CDA0B4CD5A2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E821-7D75-45D2-BFC0-143DA30722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FC1A3-3D2B-4F18-B66A-63552D726689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2A705-DA7D-4860-93AF-048EC7B0A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8FEE-B9DC-4A0E-9B1C-1207EFC8E465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1E1DB-F9DB-43BF-92FB-3A11D3EA0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F0271-BB37-4B7B-BEBC-C798727B39D0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8113E-0F18-4FF8-8CB0-1CB27CBD0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CD10A-C9B9-411E-9E51-F83ACB625ECA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3E2F8-9AFC-483A-BCC7-CB7EC7AB7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A4701-1339-40B5-B0AF-0C6F67F3C20C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8AE47-80C6-4BC9-AC12-14B08370F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174EE7-1E4E-488E-A2AD-B50D8736D9F7}" type="datetimeFigureOut">
              <a:rPr lang="ru-RU"/>
              <a:pPr>
                <a:defRPr/>
              </a:pPr>
              <a:t>18.06.2012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5846AD-BF7C-456A-BFC2-193720746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pic>
        <p:nvPicPr>
          <p:cNvPr id="14339" name="Рисунок 3" descr="ЯЛИНК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06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"/>
          <p:cNvSpPr>
            <a:spLocks noChangeArrowheads="1"/>
          </p:cNvSpPr>
          <p:nvPr/>
        </p:nvSpPr>
        <p:spPr bwMode="auto">
          <a:xfrm>
            <a:off x="0" y="1082675"/>
            <a:ext cx="91440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проект : В гости к зиме.</a:t>
            </a:r>
          </a:p>
          <a:p>
            <a:pPr algn="ctr"/>
            <a:endParaRPr lang="ru-RU" sz="3200" b="1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320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3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 и руководитель проекта:</a:t>
            </a:r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sz="32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Фирсова Ирина Александровна, </a:t>
            </a:r>
          </a:p>
          <a:p>
            <a:pPr algn="ctr" eaLnBrk="0" hangingPunct="0"/>
            <a:r>
              <a:rPr lang="ru-RU" sz="3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начальных классов МОУ СОШ №35 г.Астрахани.</a:t>
            </a:r>
            <a:endParaRPr lang="ru-RU" sz="3200">
              <a:cs typeface="Arial" charset="0"/>
            </a:endParaRPr>
          </a:p>
          <a:p>
            <a:pPr algn="just" eaLnBrk="0" hangingPunct="0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Предмет:</a:t>
            </a:r>
            <a:r>
              <a:rPr lang="ru-RU" sz="3200">
                <a:latin typeface="Times New Roman" pitchFamily="18" charset="0"/>
              </a:rPr>
              <a:t> Окружающий мир</a:t>
            </a:r>
            <a:endParaRPr lang="ru-RU" sz="3200">
              <a:cs typeface="Arial" charset="0"/>
            </a:endParaRPr>
          </a:p>
          <a:p>
            <a:pPr algn="just" eaLnBrk="0" hangingPunct="0"/>
            <a:r>
              <a:rPr lang="ru-RU" sz="3200" b="1">
                <a:solidFill>
                  <a:srgbClr val="FF0000"/>
                </a:solidFill>
                <a:latin typeface="Times New Roman" pitchFamily="18" charset="0"/>
              </a:rPr>
              <a:t>Класс:</a:t>
            </a:r>
            <a:r>
              <a:rPr lang="ru-RU" sz="3200">
                <a:latin typeface="Times New Roman" pitchFamily="18" charset="0"/>
              </a:rPr>
              <a:t>  2 класс</a:t>
            </a:r>
            <a:endParaRPr lang="ru-RU" sz="3200">
              <a:cs typeface="Arial" charset="0"/>
            </a:endParaRPr>
          </a:p>
        </p:txBody>
      </p:sp>
    </p:spTree>
  </p:cSld>
  <p:clrMapOvr>
    <a:masterClrMapping/>
  </p:clrMapOvr>
  <p:transition advTm="148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24579" name="Picture 2" descr="F:\в гости к зиме\Зима фотки\картинки зима\0_4c870_64f66b9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39750" y="260350"/>
            <a:ext cx="79200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Выдвижение гипотезы:</a:t>
            </a:r>
          </a:p>
          <a:p>
            <a:pPr algn="ctr"/>
            <a:endParaRPr lang="ru-RU" sz="3200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-Снежное одеяло лучше сохраняет жизнь растениям.</a:t>
            </a:r>
            <a:endParaRPr lang="ru-RU" sz="2400">
              <a:solidFill>
                <a:schemeClr val="bg1"/>
              </a:solidFill>
              <a:cs typeface="Arial" charset="0"/>
            </a:endParaRPr>
          </a:p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-Снег животным нужен для укрытия от врагов.</a:t>
            </a:r>
            <a:endParaRPr lang="ru-RU" sz="2400">
              <a:solidFill>
                <a:schemeClr val="bg1"/>
              </a:solidFill>
              <a:cs typeface="Arial" charset="0"/>
            </a:endParaRPr>
          </a:p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-Рыбы не погибают подо льдом, потому что уплывают в те водоемы, которые не замерзают.</a:t>
            </a:r>
            <a:endParaRPr lang="ru-RU" sz="2400">
              <a:solidFill>
                <a:schemeClr val="bg1"/>
              </a:solidFill>
              <a:cs typeface="Arial" charset="0"/>
            </a:endParaRPr>
          </a:p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-Птицы делают запасы на зиму, а также их нужно подкармливать.</a:t>
            </a:r>
            <a:endParaRPr lang="ru-RU" sz="2400">
              <a:solidFill>
                <a:schemeClr val="bg1"/>
              </a:solidFill>
              <a:cs typeface="Arial" charset="0"/>
            </a:endParaRPr>
          </a:p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</a:rPr>
              <a:t>- Чтобы быть здоровым зимой- нужно закаляться.</a:t>
            </a:r>
            <a:endParaRPr lang="ru-RU" sz="24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Рисунок 3" descr="image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age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age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image5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Rectangle 1"/>
          <p:cNvSpPr>
            <a:spLocks noChangeArrowheads="1"/>
          </p:cNvSpPr>
          <p:nvPr/>
        </p:nvSpPr>
        <p:spPr bwMode="auto">
          <a:xfrm>
            <a:off x="1331913" y="633413"/>
            <a:ext cx="69850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Третий этап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(практически </a:t>
            </a:r>
            <a:r>
              <a:rPr lang="ru-RU" sz="24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деятельностный).</a:t>
            </a: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FFFF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endParaRPr lang="ru-RU" sz="2400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Были выделены основные направления поиска информации в учебной и научно </a:t>
            </a:r>
            <a:r>
              <a:rPr lang="ru-RU" sz="24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Arial" charset="0"/>
              </a:rPr>
              <a:t>–</a:t>
            </a:r>
            <a:r>
              <a:rPr lang="ru-RU" sz="24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Arial" charset="0"/>
              </a:rPr>
              <a:t> популярной литературе. Каждая групп выполняла задания, которые были определены путем совместного обсуждения.</a:t>
            </a:r>
            <a:endParaRPr lang="ru-RU" sz="2400">
              <a:solidFill>
                <a:schemeClr val="bg1"/>
              </a:solidFill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advTm="272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579438"/>
            <a:ext cx="9144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Редакция </a:t>
            </a: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Метеорологи </a:t>
            </a: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составила картотеку народных примет: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Шкатулка зимних примет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оформила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фенологическое дерево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зимние явления в природе.</a:t>
            </a:r>
            <a:endParaRPr lang="ru-RU" sz="2400">
              <a:ea typeface="Calibri" pitchFamily="34" charset="0"/>
              <a:cs typeface="Arial" charset="0"/>
            </a:endParaRPr>
          </a:p>
          <a:p>
            <a:pPr eaLnBrk="0" hangingPunct="0"/>
            <a:endParaRPr lang="ru-RU">
              <a:ea typeface="Calibri" pitchFamily="34" charset="0"/>
              <a:cs typeface="Arial" charset="0"/>
            </a:endParaRPr>
          </a:p>
        </p:txBody>
      </p:sp>
      <p:pic>
        <p:nvPicPr>
          <p:cNvPr id="26626" name="Picture 2" descr="F:\в гости к зиме\DSC020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276475"/>
            <a:ext cx="41052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" descr="F:\в гости к зиме\DSC02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349500"/>
            <a:ext cx="4176713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F:\в гости к зиме\DSC020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8424862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539750" y="333375"/>
            <a:ext cx="8064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8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Редакция </a:t>
            </a:r>
            <a:r>
              <a:rPr lang="ru-RU" sz="28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8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Клуб путешественников</a:t>
            </a:r>
            <a:r>
              <a:rPr lang="ru-RU" sz="28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8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фотоальбом 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Волшебница 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Зима</a:t>
            </a:r>
            <a:r>
              <a:rPr lang="ru-RU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”.</a:t>
            </a:r>
            <a:endParaRPr lang="ru-RU" sz="280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79388" y="260350"/>
            <a:ext cx="842486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Редакция </a:t>
            </a: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Диалоги о животных</a:t>
            </a: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Организовала  выставку детских книг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зимуют дикие животные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готовила  проекты о зимовке различных животных, птиц.</a:t>
            </a:r>
            <a:endParaRPr lang="ru-RU" sz="2400">
              <a:ea typeface="Calibri" pitchFamily="34" charset="0"/>
              <a:cs typeface="Arial" charset="0"/>
            </a:endParaRPr>
          </a:p>
        </p:txBody>
      </p:sp>
      <p:pic>
        <p:nvPicPr>
          <p:cNvPr id="28674" name="Picture 2" descr="F:\в гости к зиме\DSC02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89138"/>
            <a:ext cx="3960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F:\в гости к зиме\DSC020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16113"/>
            <a:ext cx="4103687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Ирина\Desktop\сделать фото к проектам\54056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291013"/>
            <a:ext cx="3167062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4379913" y="404813"/>
            <a:ext cx="222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ea typeface="Calibri" pitchFamily="34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9A8430-6F5B-45A4-A0A3-706060BCE02F}" type="slidenum">
              <a:rPr lang="ru-RU"/>
              <a:pPr>
                <a:defRPr/>
              </a:pPr>
              <a:t>15</a:t>
            </a:fld>
            <a:endParaRPr lang="ru-RU"/>
          </a:p>
        </p:txBody>
      </p:sp>
      <p:pic>
        <p:nvPicPr>
          <p:cNvPr id="8" name="Picture 2" descr="F:\в гости к зиме\DSC02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3960813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F:\в гости к зиме\DSC02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908050"/>
            <a:ext cx="38877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Ирина\Desktop\сделать фото к проектам\66712222_k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365625"/>
            <a:ext cx="28305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1"/>
          <p:cNvSpPr>
            <a:spLocks noChangeArrowheads="1"/>
          </p:cNvSpPr>
          <p:nvPr/>
        </p:nvSpPr>
        <p:spPr bwMode="auto">
          <a:xfrm>
            <a:off x="844550" y="0"/>
            <a:ext cx="7659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Редакция </a:t>
            </a: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Экологи</a:t>
            </a: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подготовили кормушки для птиц. </a:t>
            </a:r>
          </a:p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Оформили журнал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Помогите птицам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F:\в гости к зиме\DSC019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F:\в гости к зиме\DSC02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7993062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684213" y="333375"/>
            <a:ext cx="741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Редакция программы </a:t>
            </a: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</a:t>
            </a:r>
            <a:r>
              <a:rPr lang="ru-RU" sz="24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оформила  журнал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>
              <a:ea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Ирина\Desktop\сделать фото к проектам\img-340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0" y="404813"/>
            <a:ext cx="89995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Четвертый этап</a:t>
            </a:r>
            <a:r>
              <a:rPr lang="ru-RU" sz="28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(рефлексивно </a:t>
            </a:r>
            <a:r>
              <a:rPr lang="ru-RU" sz="2800">
                <a:solidFill>
                  <a:srgbClr val="FFFF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оценочный).</a:t>
            </a:r>
            <a:endParaRPr lang="ru-RU" sz="2800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Презентация проекта учащимися </a:t>
            </a:r>
            <a:r>
              <a:rPr lang="ru-RU" sz="28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80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выступление редакций.</a:t>
            </a:r>
            <a:endParaRPr lang="ru-RU" sz="2800">
              <a:solidFill>
                <a:schemeClr val="bg1"/>
              </a:solidFill>
              <a:cs typeface="Arial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4763"/>
            <a:ext cx="9017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 ходе работы над проектом были проведены следующие мероприятия:</a:t>
            </a:r>
          </a:p>
          <a:p>
            <a:pPr algn="ctr"/>
            <a:endParaRPr lang="ru-RU" sz="2400" b="1" i="1" u="sng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 рисунков </a:t>
            </a:r>
            <a:r>
              <a:rPr lang="ru-RU" sz="2400" b="1" i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Зимушка </a:t>
            </a:r>
            <a:r>
              <a:rPr lang="ru-RU" sz="2400" b="1" i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 b="1" i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зима</a:t>
            </a:r>
            <a:r>
              <a:rPr lang="ru-RU" sz="2400" b="1" i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lang="ru-RU" sz="2400" b="1" i="1">
              <a:solidFill>
                <a:srgbClr val="7030A0"/>
              </a:solidFill>
              <a:cs typeface="Arial" charset="0"/>
            </a:endParaRPr>
          </a:p>
        </p:txBody>
      </p:sp>
      <p:pic>
        <p:nvPicPr>
          <p:cNvPr id="33794" name="Picture 2" descr="F:\в гости к зиме\DSC019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405641">
            <a:off x="300038" y="1844675"/>
            <a:ext cx="367506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F:\в гости к зиме\DSC019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5888">
            <a:off x="5175250" y="1911350"/>
            <a:ext cx="354330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 descr="F:\в гости к зиме\DSC019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4292600"/>
            <a:ext cx="3363912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0003923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0" y="836613"/>
            <a:ext cx="91440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и задачи проекта:</a:t>
            </a:r>
            <a:endParaRPr lang="ru-RU" sz="4400">
              <a:solidFill>
                <a:srgbClr val="FFFF00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Провести наблюдения над зимними изменениями в живой и неживой природе.</a:t>
            </a:r>
            <a:endParaRPr lang="ru-RU" sz="240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Систематизировать и обогатить знание детей о взаимосвязи элементов живой и неживой природы зимой.</a:t>
            </a:r>
            <a:endParaRPr lang="ru-RU" sz="240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r>
              <a:rPr lang="ru-RU" sz="2400" b="1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Познакомить с особенностью жизни растений и животных в природе зимой.</a:t>
            </a:r>
            <a:endParaRPr lang="ru-RU" sz="240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-Развивать мышление, наблюдательность, любознательность учащихся, умение анализировать, обобщать.</a:t>
            </a:r>
            <a:endParaRPr lang="ru-RU" sz="2400">
              <a:solidFill>
                <a:srgbClr val="FF0000"/>
              </a:solidFill>
              <a:cs typeface="Arial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Times New Roman" pitchFamily="18" charset="0"/>
              </a:rPr>
              <a:t>- Воспитывать любовь и бережное отношение к природе.</a:t>
            </a:r>
            <a:endParaRPr lang="ru-RU" sz="2400">
              <a:solidFill>
                <a:srgbClr val="FF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Прямоугольник 1"/>
          <p:cNvSpPr>
            <a:spLocks noChangeArrowheads="1"/>
          </p:cNvSpPr>
          <p:nvPr/>
        </p:nvSpPr>
        <p:spPr bwMode="auto">
          <a:xfrm>
            <a:off x="1938338" y="404813"/>
            <a:ext cx="50133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i="1">
                <a:solidFill>
                  <a:srgbClr val="7030A0"/>
                </a:solidFill>
                <a:latin typeface="Calibri" pitchFamily="34" charset="0"/>
              </a:rPr>
              <a:t>Конкурсе новогодних поделок.</a:t>
            </a:r>
          </a:p>
        </p:txBody>
      </p:sp>
      <p:pic>
        <p:nvPicPr>
          <p:cNvPr id="34818" name="Picture 2" descr="F:\в гости к зиме\DSC01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40322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F:\в гости к зиме\DSC019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125538"/>
            <a:ext cx="3922713" cy="522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F:\в гости к зиме\DSC01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4105275" cy="628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F:\в гости к зиме\DSC01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88913"/>
            <a:ext cx="3976688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Прямоугольник 1"/>
          <p:cNvSpPr>
            <a:spLocks noChangeArrowheads="1"/>
          </p:cNvSpPr>
          <p:nvPr/>
        </p:nvSpPr>
        <p:spPr bwMode="auto">
          <a:xfrm>
            <a:off x="1187450" y="333375"/>
            <a:ext cx="7200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Провели  экскурсию « В гости к Зиме»</a:t>
            </a:r>
            <a:endParaRPr lang="ru-RU" sz="2400" b="1" i="1" u="sng">
              <a:solidFill>
                <a:srgbClr val="FF000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36866" name="Picture 2" descr="F:\в гости к зиме\DSC01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41767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F:\в гости к зиме\DSC019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1125538"/>
            <a:ext cx="44751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F:\в гости к зиме\DSC019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395288" y="260350"/>
            <a:ext cx="8277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24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сделали кормушки и повесили их в школьном дворе.</a:t>
            </a:r>
            <a:endParaRPr lang="ru-RU" sz="2400" b="1" i="1" u="sng">
              <a:solidFill>
                <a:srgbClr val="FF0000"/>
              </a:solidFill>
              <a:ea typeface="Calibri" pitchFamily="34" charset="0"/>
              <a:cs typeface="Arial" charset="0"/>
            </a:endParaRPr>
          </a:p>
        </p:txBody>
      </p:sp>
      <p:pic>
        <p:nvPicPr>
          <p:cNvPr id="38914" name="Picture 2" descr="F:\в гости к зиме\DSC01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341438"/>
            <a:ext cx="41767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 descr="F:\в гости к зиме\DSC01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41438"/>
            <a:ext cx="43561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F:\в гости к зиме\DSC01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3" descr="F:\в гости к зиме\DSC019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387350"/>
            <a:ext cx="4211637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4" descr="F:\в гости к зиме\DSC019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3716338"/>
            <a:ext cx="40322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5" descr="F:\в гости к зиме\DSC0197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3716338"/>
            <a:ext cx="42481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Ирина\Desktop\сделать фото к проектам\img-340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Заголово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404813"/>
            <a:ext cx="82534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22663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038" y="3213100"/>
            <a:ext cx="1944687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1CFFB7-506A-4131-AF7C-241F8853858D}" type="slidenum">
              <a:rPr lang="ru-RU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0825" y="476250"/>
            <a:ext cx="8642350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476375" algn="l"/>
              </a:tabLst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Этапы проектной деятельности:</a:t>
            </a:r>
            <a:endParaRPr lang="ru-RU" sz="3200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 sz="2400" b="1" i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Подготовительный этап</a:t>
            </a:r>
            <a:r>
              <a:rPr lang="ru-RU" sz="2400" i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деятельности).</a:t>
            </a:r>
            <a:endParaRPr lang="ru-RU"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планирует: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 - подготовку и проведение проекта "В гости к зиме" (определение темы проекта, постановка 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   целей и  задач, формулировка вопросов по теме проекта); 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 - этапы проекта, темы для учебных исследований учащимися;  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 - план оценивания (формирующее и итоговое) в ходе проекта.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 b="1">
                <a:latin typeface="Times New Roman" pitchFamily="18" charset="0"/>
              </a:rPr>
              <a:t> Учитель готовит: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 - список информационных источников и литературы;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 - буклет для родителей учеников;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 - вводную презентацию проекта;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 - дидактический материал (тест, кроссворд, карточки-помогайки и др.)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- критерии оценивания.	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r>
              <a:rPr lang="ru-RU">
                <a:latin typeface="Times New Roman" pitchFamily="18" charset="0"/>
              </a:rPr>
              <a:t> Формирование групп учеников с учётом их интересов и учебных потребностей для учебной исследовательско-поисковой работы: </a:t>
            </a:r>
            <a:r>
              <a:rPr lang="ru-RU">
                <a:latin typeface="Calibri" pitchFamily="34" charset="0"/>
              </a:rPr>
              <a:t>«</a:t>
            </a:r>
            <a:r>
              <a:rPr lang="ru-RU">
                <a:latin typeface="Times New Roman" pitchFamily="18" charset="0"/>
              </a:rPr>
              <a:t>Метеорологи</a:t>
            </a:r>
            <a:r>
              <a:rPr lang="ru-RU">
                <a:latin typeface="Calibri" pitchFamily="34" charset="0"/>
              </a:rPr>
              <a:t>»</a:t>
            </a:r>
            <a:r>
              <a:rPr lang="ru-RU">
                <a:latin typeface="Times New Roman" pitchFamily="18" charset="0"/>
              </a:rPr>
              <a:t>, </a:t>
            </a:r>
            <a:r>
              <a:rPr lang="ru-RU">
                <a:latin typeface="Calibri" pitchFamily="34" charset="0"/>
              </a:rPr>
              <a:t>«</a:t>
            </a:r>
            <a:r>
              <a:rPr lang="ru-RU">
                <a:latin typeface="Times New Roman" pitchFamily="18" charset="0"/>
              </a:rPr>
              <a:t>Путешественники</a:t>
            </a:r>
            <a:r>
              <a:rPr lang="ru-RU">
                <a:latin typeface="Calibri" pitchFamily="34" charset="0"/>
              </a:rPr>
              <a:t>»</a:t>
            </a:r>
            <a:r>
              <a:rPr lang="ru-RU">
                <a:latin typeface="Times New Roman" pitchFamily="18" charset="0"/>
              </a:rPr>
              <a:t>, </a:t>
            </a:r>
            <a:r>
              <a:rPr lang="ru-RU">
                <a:latin typeface="Calibri" pitchFamily="34" charset="0"/>
              </a:rPr>
              <a:t>«</a:t>
            </a:r>
            <a:r>
              <a:rPr lang="ru-RU">
                <a:latin typeface="Times New Roman" pitchFamily="18" charset="0"/>
              </a:rPr>
              <a:t>Зоологи</a:t>
            </a:r>
            <a:r>
              <a:rPr lang="ru-RU">
                <a:latin typeface="Calibri" pitchFamily="34" charset="0"/>
              </a:rPr>
              <a:t>»</a:t>
            </a:r>
            <a:r>
              <a:rPr lang="ru-RU">
                <a:latin typeface="Times New Roman" pitchFamily="18" charset="0"/>
              </a:rPr>
              <a:t>, группа </a:t>
            </a:r>
            <a:r>
              <a:rPr lang="ru-RU">
                <a:latin typeface="Calibri" pitchFamily="34" charset="0"/>
              </a:rPr>
              <a:t>«</a:t>
            </a:r>
            <a:r>
              <a:rPr lang="ru-RU">
                <a:latin typeface="Times New Roman" pitchFamily="18" charset="0"/>
              </a:rPr>
              <a:t>Здоровье</a:t>
            </a:r>
            <a:r>
              <a:rPr lang="ru-RU">
                <a:latin typeface="Calibri" pitchFamily="34" charset="0"/>
              </a:rPr>
              <a:t>»</a:t>
            </a:r>
            <a:r>
              <a:rPr lang="ru-RU">
                <a:latin typeface="Times New Roman" pitchFamily="18" charset="0"/>
              </a:rPr>
              <a:t>, </a:t>
            </a:r>
            <a:r>
              <a:rPr lang="ru-RU">
                <a:latin typeface="Calibri" pitchFamily="34" charset="0"/>
              </a:rPr>
              <a:t>«</a:t>
            </a:r>
            <a:r>
              <a:rPr lang="ru-RU">
                <a:latin typeface="Times New Roman" pitchFamily="18" charset="0"/>
              </a:rPr>
              <a:t>Мозговой штурм</a:t>
            </a:r>
            <a:r>
              <a:rPr lang="ru-RU">
                <a:latin typeface="Calibri" pitchFamily="34" charset="0"/>
              </a:rPr>
              <a:t>»</a:t>
            </a:r>
            <a:r>
              <a:rPr lang="ru-RU">
                <a:latin typeface="Times New Roman" pitchFamily="18" charset="0"/>
              </a:rPr>
              <a:t>.</a:t>
            </a:r>
            <a:endParaRPr lang="ru-RU">
              <a:cs typeface="Arial" charset="0"/>
            </a:endParaRPr>
          </a:p>
          <a:p>
            <a:pPr eaLnBrk="0" hangingPunct="0">
              <a:tabLst>
                <a:tab pos="1476375" algn="l"/>
              </a:tabLst>
            </a:pPr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23850" y="508000"/>
            <a:ext cx="8569325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b="1" i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этап </a:t>
            </a:r>
            <a:r>
              <a:rPr lang="ru-RU" sz="2400" i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(мотивационный)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целеполагание, погружение в проект.</a:t>
            </a:r>
          </a:p>
          <a:p>
            <a:pPr algn="just"/>
            <a:endParaRPr lang="ru-RU" sz="24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1.Перед реализацией проекта провела беседу 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выполняю проект</a:t>
            </a:r>
            <a:r>
              <a:rPr lang="ru-RU" sz="2400"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 ходе которой обсудили вопросы: что такое проект и как он выполняется, этапы проекта и его продукт, что значит презентация проекта. </a:t>
            </a:r>
            <a:endParaRPr lang="ru-RU" sz="2400">
              <a:cs typeface="Arial" charset="0"/>
            </a:endParaRPr>
          </a:p>
          <a:p>
            <a:pPr algn="just" eaLnBrk="0" hangingPunct="0"/>
            <a:r>
              <a:rPr lang="ru-RU" sz="2400">
                <a:latin typeface="Times New Roman" pitchFamily="18" charset="0"/>
              </a:rPr>
              <a:t>2. Постановка проблемных и учебных вопросов для каждой группы, разработка планов работы в  группах, изучение учениками критериев оценивания, распределение ролей в группах,  составление  коллективного календаря проекта, выбор формы представления работы. </a:t>
            </a:r>
            <a:endParaRPr lang="ru-RU" sz="2400">
              <a:cs typeface="Arial" charset="0"/>
            </a:endParaRPr>
          </a:p>
          <a:p>
            <a:pPr algn="just" eaLnBrk="0" hangingPunct="0"/>
            <a:r>
              <a:rPr lang="ru-RU" sz="2400">
                <a:latin typeface="Times New Roman" pitchFamily="18" charset="0"/>
              </a:rPr>
              <a:t> 3. Анализ проблемных вопросов по темам исследований, деление на подгруппы, выдвижение гипотез,  определение целей исследования. </a:t>
            </a:r>
            <a:endParaRPr lang="ru-RU" sz="2400">
              <a:cs typeface="Arial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04813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реализации проекта учащиеся разделились на творческие группы по интересам. Группы представляли собой редакционные советы телевизионных программ 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“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гости  к  - зиме</a:t>
            </a:r>
            <a:r>
              <a:rPr lang="ru-RU" sz="2000" b="1">
                <a:solidFill>
                  <a:srgbClr val="7030A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”</a:t>
            </a:r>
            <a:r>
              <a:rPr lang="ru-RU" sz="20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.</a:t>
            </a:r>
          </a:p>
          <a:p>
            <a:pPr algn="just"/>
            <a:endParaRPr lang="ru-RU" sz="20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Редакция "Метеорологи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готовили информацию об основных признаках сезонных изменений в неживой природе, календаре народных примет.</a:t>
            </a:r>
          </a:p>
          <a:p>
            <a:pPr algn="just" eaLnBrk="0" hangingPunct="0"/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Редакция 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Клуб путешественников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”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ru-RU" sz="2000">
                <a:latin typeface="Calibri" pitchFamily="34" charset="0"/>
              </a:rPr>
              <a:t>–</a:t>
            </a:r>
            <a:r>
              <a:rPr lang="ru-RU" sz="2000">
                <a:latin typeface="Times New Roman" pitchFamily="18" charset="0"/>
              </a:rPr>
              <a:t>  готовили информацию о состоянии почвы, водоемов и растений зимой.</a:t>
            </a:r>
          </a:p>
          <a:p>
            <a:pPr algn="just" eaLnBrk="0" hangingPunct="0"/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Редакция 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Диалоги о животных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”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>
                <a:latin typeface="Calibri" pitchFamily="34" charset="0"/>
              </a:rPr>
              <a:t>–</a:t>
            </a:r>
            <a:r>
              <a:rPr lang="ru-RU" sz="2000">
                <a:latin typeface="Times New Roman" pitchFamily="18" charset="0"/>
              </a:rPr>
              <a:t>готовили информацию о сезонных изменениях в жизни животных, птиц.</a:t>
            </a:r>
          </a:p>
          <a:p>
            <a:pPr algn="just" eaLnBrk="0" hangingPunct="0"/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Редакция 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«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Экологи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»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- готовит информацию о том, как помочь зимой птицам.</a:t>
            </a:r>
          </a:p>
          <a:p>
            <a:pPr algn="just" eaLnBrk="0" hangingPunct="0"/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Редакция 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“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Здоровье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”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>
                <a:latin typeface="Calibri" pitchFamily="34" charset="0"/>
              </a:rPr>
              <a:t>–</a:t>
            </a:r>
            <a:r>
              <a:rPr lang="ru-RU" sz="2000">
                <a:latin typeface="Times New Roman" pitchFamily="18" charset="0"/>
              </a:rPr>
              <a:t>готовили информацию о технологиях укрепления здоровья зимой и способах оказания первой медицинской помощи.</a:t>
            </a:r>
          </a:p>
          <a:p>
            <a:pPr algn="just" eaLnBrk="0" hangingPunct="0"/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Редакция 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«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Мозговой штурм</a:t>
            </a:r>
            <a:r>
              <a:rPr lang="ru-RU" sz="2000" b="1" i="1" u="sng">
                <a:solidFill>
                  <a:srgbClr val="FF0000"/>
                </a:solidFill>
                <a:latin typeface="Calibri" pitchFamily="34" charset="0"/>
              </a:rPr>
              <a:t>»</a:t>
            </a:r>
            <a:r>
              <a:rPr lang="ru-RU" sz="2000" b="1" i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- готовила кроссворды, загадки, ребусы, головоломки.</a:t>
            </a:r>
            <a:endParaRPr lang="ru-RU" sz="2000">
              <a:cs typeface="Arial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268288"/>
            <a:ext cx="91440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Триада вопросов , направляющих проект.</a:t>
            </a:r>
          </a:p>
          <a:p>
            <a:pPr algn="ctr"/>
            <a:endParaRPr lang="ru-RU" sz="2400" b="1" i="1">
              <a:solidFill>
                <a:srgbClr val="FF0000"/>
              </a:solidFill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Основополагающий  вопрос:</a:t>
            </a:r>
            <a:r>
              <a:rPr lang="ru-RU" sz="20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секреты скрывает зима?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</a:rPr>
              <a:t>Проблемный вопрос:</a:t>
            </a:r>
            <a:r>
              <a:rPr lang="ru-RU" sz="2000" u="sng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Что ты зимушка-зима нам с собою принесла?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</a:rPr>
              <a:t>Учебный вопрос</a:t>
            </a:r>
            <a:r>
              <a:rPr lang="ru-RU" sz="2000" b="1">
                <a:solidFill>
                  <a:srgbClr val="C00000"/>
                </a:solidFill>
                <a:latin typeface="Times New Roman" pitchFamily="18" charset="0"/>
              </a:rPr>
              <a:t>:</a:t>
            </a:r>
            <a:r>
              <a:rPr lang="ru-RU" sz="200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</a:rPr>
              <a:t>-Какие явления происходят зимой в неживой природе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-Какие признаки зимы можете назвать?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 Какие зимние месяцы вы знаете?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 Что происходит с почвой , водоемами, реками.</a:t>
            </a:r>
            <a:endParaRPr lang="ru-RU" sz="2000">
              <a:cs typeface="Arial" charset="0"/>
            </a:endParaRPr>
          </a:p>
        </p:txBody>
      </p:sp>
      <p:pic>
        <p:nvPicPr>
          <p:cNvPr id="20482" name="Picture 2" descr="F:\в гости к зиме\Зима фотки\картинки зима\0_4c870_64f66b95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2997200"/>
            <a:ext cx="619125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260350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Проблемный вопрос: 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секреты есть у животного мира?</a:t>
            </a:r>
            <a:endParaRPr lang="ru-RU" sz="20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вопрос: </a:t>
            </a:r>
            <a:endParaRPr lang="ru-RU" sz="2000" u="sng">
              <a:solidFill>
                <a:srgbClr val="C00000"/>
              </a:solidFill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-Какие явления в неживой природе произошли с наступлением зимы?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-Как изменилась жизнь животных с наступлением зимы?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 Кто из зверей спит зимой?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-Какие трудности испытывают зимой птицы?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-Как помочь птицам зимой?</a:t>
            </a:r>
            <a:endParaRPr lang="ru-RU" sz="2000">
              <a:cs typeface="Arial" charset="0"/>
            </a:endParaRPr>
          </a:p>
        </p:txBody>
      </p:sp>
      <p:pic>
        <p:nvPicPr>
          <p:cNvPr id="3" name="Рисунок 2" descr="000149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295275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Дом\Рабочий стол\для през\Воробь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2924175"/>
            <a:ext cx="22320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" descr="0001834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492375"/>
            <a:ext cx="299878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333375"/>
            <a:ext cx="9144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Проблемный вопрос:</a:t>
            </a:r>
            <a:r>
              <a:rPr lang="ru-RU" sz="20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зимуют растения?</a:t>
            </a:r>
            <a:endParaRPr lang="ru-RU" sz="20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 sz="20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вопрос: </a:t>
            </a:r>
            <a:endParaRPr lang="ru-RU" sz="2000" u="sng">
              <a:solidFill>
                <a:srgbClr val="C00000"/>
              </a:solidFill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-Каковы особенности жизни растений зимой?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-Что происходит с растениями зимой? Что помогает растениям лучше пережить зиму?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 Что можно увидеть зимой на деревьях вместо листьев?</a:t>
            </a:r>
            <a:endParaRPr lang="ru-RU" sz="2000">
              <a:cs typeface="Arial" charset="0"/>
            </a:endParaRPr>
          </a:p>
          <a:p>
            <a:pPr algn="just" eaLnBrk="0" hangingPunct="0"/>
            <a:r>
              <a:rPr lang="ru-RU" sz="2000">
                <a:latin typeface="Times New Roman" pitchFamily="18" charset="0"/>
              </a:rPr>
              <a:t>-Какие растения не сбрасывают листву.</a:t>
            </a:r>
            <a:endParaRPr lang="ru-RU" sz="2000">
              <a:cs typeface="Arial" charset="0"/>
            </a:endParaRPr>
          </a:p>
        </p:txBody>
      </p:sp>
      <p:pic>
        <p:nvPicPr>
          <p:cNvPr id="22530" name="Picture 2" descr="C:\Users\Ирина\Desktop\сделать фото к проектам\172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852738"/>
            <a:ext cx="4668838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2852738"/>
            <a:ext cx="29527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14313"/>
            <a:ext cx="9037638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Проблемный вопрос:</a:t>
            </a:r>
            <a:r>
              <a:rPr lang="ru-RU" sz="2400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зимой нужно следить за здоровьем?</a:t>
            </a:r>
            <a:endParaRPr lang="ru-RU" sz="2400">
              <a:ea typeface="Calibri" pitchFamily="34" charset="0"/>
              <a:cs typeface="Arial" charset="0"/>
            </a:endParaRPr>
          </a:p>
          <a:p>
            <a:pPr eaLnBrk="0" hangingPunct="0"/>
            <a:r>
              <a:rPr lang="ru-RU" sz="2400" b="1" u="sng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Учебный вопрос: </a:t>
            </a:r>
            <a:endParaRPr lang="ru-RU" sz="2400" u="sng">
              <a:solidFill>
                <a:srgbClr val="C00000"/>
              </a:solidFill>
              <a:cs typeface="Arial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</a:rPr>
              <a:t>-Как укрепляют здоровье зимой?</a:t>
            </a:r>
            <a:endParaRPr lang="ru-RU" sz="2400">
              <a:cs typeface="Arial" charset="0"/>
            </a:endParaRPr>
          </a:p>
          <a:p>
            <a:pPr eaLnBrk="0" hangingPunct="0"/>
            <a:r>
              <a:rPr lang="ru-RU" sz="2400">
                <a:latin typeface="Times New Roman" pitchFamily="18" charset="0"/>
              </a:rPr>
              <a:t>-Оказание первой медицинской помощи зимой.</a:t>
            </a:r>
            <a:endParaRPr lang="ru-RU" sz="2400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  <p:pic>
        <p:nvPicPr>
          <p:cNvPr id="23554" name="Picture 3" descr="C:\Users\Ирина\Desktop\закаливание зимой\1230102977_29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989138"/>
            <a:ext cx="424973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Users\Ирина\Desktop\закаливание зимой\31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89138"/>
            <a:ext cx="42481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651</Words>
  <Application>Microsoft Office PowerPoint</Application>
  <PresentationFormat>On-screen Show (4:3)</PresentationFormat>
  <Paragraphs>109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sergey.suharev</cp:lastModifiedBy>
  <cp:revision>10</cp:revision>
  <dcterms:created xsi:type="dcterms:W3CDTF">2012-01-29T08:32:51Z</dcterms:created>
  <dcterms:modified xsi:type="dcterms:W3CDTF">2012-06-18T18:00:22Z</dcterms:modified>
</cp:coreProperties>
</file>