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9" r:id="rId1"/>
  </p:sldMasterIdLst>
  <p:notesMasterIdLst>
    <p:notesMasterId r:id="rId31"/>
  </p:notesMasterIdLst>
  <p:handoutMasterIdLst>
    <p:handoutMasterId r:id="rId32"/>
  </p:handoutMasterIdLst>
  <p:sldIdLst>
    <p:sldId id="383" r:id="rId2"/>
    <p:sldId id="588" r:id="rId3"/>
    <p:sldId id="571" r:id="rId4"/>
    <p:sldId id="598" r:id="rId5"/>
    <p:sldId id="575" r:id="rId6"/>
    <p:sldId id="585" r:id="rId7"/>
    <p:sldId id="569" r:id="rId8"/>
    <p:sldId id="599" r:id="rId9"/>
    <p:sldId id="600" r:id="rId10"/>
    <p:sldId id="601" r:id="rId11"/>
    <p:sldId id="602" r:id="rId12"/>
    <p:sldId id="559" r:id="rId13"/>
    <p:sldId id="574" r:id="rId14"/>
    <p:sldId id="589" r:id="rId15"/>
    <p:sldId id="590" r:id="rId16"/>
    <p:sldId id="591" r:id="rId17"/>
    <p:sldId id="592" r:id="rId18"/>
    <p:sldId id="593" r:id="rId19"/>
    <p:sldId id="594" r:id="rId20"/>
    <p:sldId id="603" r:id="rId21"/>
    <p:sldId id="604" r:id="rId22"/>
    <p:sldId id="605" r:id="rId23"/>
    <p:sldId id="576" r:id="rId24"/>
    <p:sldId id="597" r:id="rId25"/>
    <p:sldId id="595" r:id="rId26"/>
    <p:sldId id="596" r:id="rId27"/>
    <p:sldId id="572" r:id="rId28"/>
    <p:sldId id="562" r:id="rId29"/>
    <p:sldId id="583" r:id="rId30"/>
  </p:sldIdLst>
  <p:sldSz cx="9144000" cy="6858000" type="screen4x3"/>
  <p:notesSz cx="6718300" cy="98552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990000"/>
    <a:srgbClr val="CC3300"/>
    <a:srgbClr val="CCFFCC"/>
    <a:srgbClr val="99FF33"/>
    <a:srgbClr val="CCFF33"/>
    <a:srgbClr val="FFFF00"/>
    <a:srgbClr val="99CCFF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627" autoAdjust="0"/>
    <p:restoredTop sz="96724" autoAdjust="0"/>
  </p:normalViewPr>
  <p:slideViewPr>
    <p:cSldViewPr>
      <p:cViewPr varScale="1">
        <p:scale>
          <a:sx n="75" d="100"/>
          <a:sy n="75" d="100"/>
        </p:scale>
        <p:origin x="-7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530" y="-72"/>
      </p:cViewPr>
      <p:guideLst>
        <p:guide orient="horz" pos="3104"/>
        <p:guide pos="2116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90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90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3075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90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63075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6ACF571-18AE-4B2A-AA9E-C9AA2840F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6825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5350" y="4681538"/>
            <a:ext cx="4927600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3075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6825" y="9363075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84F6983-8438-49AA-A417-525004488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4A9D76-9B76-4A8A-95E5-931802A457DF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 txBox="1">
            <a:spLocks noGrp="1"/>
          </p:cNvSpPr>
          <p:nvPr/>
        </p:nvSpPr>
        <p:spPr bwMode="auto">
          <a:xfrm>
            <a:off x="3806825" y="9363075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1DF1BDA1-A93D-48F7-8F86-5C118FC698EE}" type="slidenum">
              <a:rPr lang="ru-RU" sz="1200">
                <a:latin typeface="Times New Roman" pitchFamily="18" charset="0"/>
              </a:rPr>
              <a:pPr algn="r" eaLnBrk="0" hangingPunct="0"/>
              <a:t>2</a:t>
            </a:fld>
            <a:endParaRPr 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4820" name="Номер слайда 3"/>
          <p:cNvSpPr txBox="1">
            <a:spLocks noGrp="1"/>
          </p:cNvSpPr>
          <p:nvPr/>
        </p:nvSpPr>
        <p:spPr bwMode="auto">
          <a:xfrm>
            <a:off x="3806825" y="9363075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6C80591A-009A-4311-A6AA-BC1580DB76D9}" type="slidenum">
              <a:rPr lang="ru-RU" sz="1200">
                <a:latin typeface="Times New Roman" pitchFamily="18" charset="0"/>
              </a:rPr>
              <a:pPr algn="r" eaLnBrk="0" hangingPunct="0"/>
              <a:t>3</a:t>
            </a:fld>
            <a:endParaRPr 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5844" name="Номер слайда 3"/>
          <p:cNvSpPr txBox="1">
            <a:spLocks noGrp="1"/>
          </p:cNvSpPr>
          <p:nvPr/>
        </p:nvSpPr>
        <p:spPr bwMode="auto">
          <a:xfrm>
            <a:off x="3806825" y="9363075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7DDB81C7-BAF0-4497-931F-B25B8F72975E}" type="slidenum">
              <a:rPr lang="ru-RU" sz="1200">
                <a:latin typeface="Times New Roman" pitchFamily="18" charset="0"/>
              </a:rPr>
              <a:pPr algn="r" eaLnBrk="0" hangingPunct="0"/>
              <a:t>7</a:t>
            </a:fld>
            <a:endParaRPr 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6868" name="Номер слайда 3"/>
          <p:cNvSpPr txBox="1">
            <a:spLocks noGrp="1"/>
          </p:cNvSpPr>
          <p:nvPr/>
        </p:nvSpPr>
        <p:spPr bwMode="auto">
          <a:xfrm>
            <a:off x="3806825" y="9363075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823C72E8-52CF-4B3D-941C-35513351A3E5}" type="slidenum">
              <a:rPr lang="ru-RU" sz="1200">
                <a:latin typeface="Times New Roman" pitchFamily="18" charset="0"/>
              </a:rPr>
              <a:pPr algn="r" eaLnBrk="0" hangingPunct="0"/>
              <a:t>12</a:t>
            </a:fld>
            <a:endParaRPr 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 txBox="1">
            <a:spLocks noGrp="1"/>
          </p:cNvSpPr>
          <p:nvPr/>
        </p:nvSpPr>
        <p:spPr bwMode="auto">
          <a:xfrm>
            <a:off x="3806825" y="9363075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C0F24F07-6361-4A8B-B512-6BEB7564386C}" type="slidenum">
              <a:rPr lang="ru-RU" sz="1200">
                <a:latin typeface="Times New Roman" pitchFamily="18" charset="0"/>
              </a:rPr>
              <a:pPr algn="r" eaLnBrk="0" hangingPunct="0"/>
              <a:t>28</a:t>
            </a:fld>
            <a:endParaRPr 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F3197-775D-4CE9-AD8F-E23F170A2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A89C2-2150-4023-B045-71F6755B2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07908-40D9-4EBC-925E-D225C2B69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F01F-6B24-41D0-90EF-AC3BCDDA2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D847F-12E2-4452-B9CB-6AFB29602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C2184-CBAB-4407-A74B-2820707A5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EE64-0667-408D-A983-229BA6D3C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06F84-6D08-4998-93D6-6B2B9257C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76970-3F4D-405A-BFE3-34CDCFA20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0DBDA-0317-483B-A3B3-D911DA211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E3E86-CBAD-45F2-8C46-FDAC06A35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BF9C1-48F4-4D5B-A65A-463E0983F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3D084-18B7-4AC5-BD3C-9C3CF2153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5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5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5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fld id="{57293501-D00F-47A6-878A-43BFA13C8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file:///C:\DOCUME~1\D3ED~1.SHC\LOCALS~1\Temp\FineReader10\media\image4.jpe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file:///C:\DOCUME~1\D3ED~1.SHC\LOCALS~1\Temp\FineReader10\media\image3.jpeg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ru-RU">
              <a:latin typeface="Times New Roman" pitchFamily="18" charset="0"/>
            </a:endParaRPr>
          </a:p>
        </p:txBody>
      </p:sp>
      <p:sp>
        <p:nvSpPr>
          <p:cNvPr id="719894" name="AutoShape 22"/>
          <p:cNvSpPr>
            <a:spLocks noChangeArrowheads="1"/>
          </p:cNvSpPr>
          <p:nvPr/>
        </p:nvSpPr>
        <p:spPr bwMode="gray">
          <a:xfrm>
            <a:off x="433388" y="252413"/>
            <a:ext cx="8459787" cy="3030537"/>
          </a:xfrm>
          <a:prstGeom prst="roundRect">
            <a:avLst>
              <a:gd name="adj" fmla="val 49106"/>
            </a:avLst>
          </a:prstGeom>
          <a:solidFill>
            <a:srgbClr val="FFFF99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lnSpc>
                <a:spcPct val="80000"/>
              </a:lnSpc>
              <a:defRPr/>
            </a:pPr>
            <a:r>
              <a:rPr lang="ru-RU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Реализация</a:t>
            </a:r>
          </a:p>
          <a:p>
            <a:pPr>
              <a:lnSpc>
                <a:spcPct val="80000"/>
              </a:lnSpc>
              <a:defRPr/>
            </a:pPr>
            <a:r>
              <a:rPr lang="ru-RU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предпрофильной подготовки</a:t>
            </a:r>
          </a:p>
          <a:p>
            <a:pPr>
              <a:lnSpc>
                <a:spcPct val="80000"/>
              </a:lnSpc>
              <a:defRPr/>
            </a:pPr>
            <a:r>
              <a:rPr lang="ru-RU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и профильного обучения</a:t>
            </a:r>
          </a:p>
          <a:p>
            <a:pPr>
              <a:lnSpc>
                <a:spcPct val="80000"/>
              </a:lnSpc>
              <a:defRPr/>
            </a:pPr>
            <a:r>
              <a:rPr lang="ru-RU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в МБОУ СОШ №1</a:t>
            </a:r>
          </a:p>
        </p:txBody>
      </p:sp>
      <p:pic>
        <p:nvPicPr>
          <p:cNvPr id="614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</p:pic>
      <p:pic>
        <p:nvPicPr>
          <p:cNvPr id="6149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</p:pic>
      <p:pic>
        <p:nvPicPr>
          <p:cNvPr id="6150" name="Picture 9" descr="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89150" y="3429000"/>
            <a:ext cx="5641975" cy="3225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5" descr="E:\000\IMG_75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3988" y="1493838"/>
            <a:ext cx="54006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5568950" y="2005013"/>
            <a:ext cx="35750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bg2"/>
                </a:solidFill>
                <a:latin typeface="Arial Black" pitchFamily="34" charset="0"/>
              </a:rPr>
              <a:t>Афонина</a:t>
            </a:r>
          </a:p>
          <a:p>
            <a:r>
              <a:rPr lang="ru-RU" sz="2000">
                <a:solidFill>
                  <a:schemeClr val="bg2"/>
                </a:solidFill>
                <a:latin typeface="Arial Black" pitchFamily="34" charset="0"/>
              </a:rPr>
              <a:t> Наталья Андреевна</a:t>
            </a:r>
            <a:r>
              <a:rPr lang="ru-RU">
                <a:solidFill>
                  <a:schemeClr val="bg2"/>
                </a:solidFill>
              </a:rPr>
              <a:t>,</a:t>
            </a:r>
          </a:p>
          <a:p>
            <a:r>
              <a:rPr lang="ru-RU" sz="2000">
                <a:solidFill>
                  <a:schemeClr val="bg2"/>
                </a:solidFill>
                <a:latin typeface="Arial Black" pitchFamily="34" charset="0"/>
              </a:rPr>
              <a:t>учитель математики</a:t>
            </a:r>
          </a:p>
          <a:p>
            <a:r>
              <a:rPr lang="ru-RU" sz="2000">
                <a:solidFill>
                  <a:schemeClr val="bg2"/>
                </a:solidFill>
                <a:latin typeface="Arial Black" pitchFamily="34" charset="0"/>
              </a:rPr>
              <a:t> высшей </a:t>
            </a:r>
          </a:p>
          <a:p>
            <a:r>
              <a:rPr lang="ru-RU" sz="2000">
                <a:solidFill>
                  <a:schemeClr val="bg2"/>
                </a:solidFill>
                <a:latin typeface="Arial Black" pitchFamily="34" charset="0"/>
              </a:rPr>
              <a:t>квалификационной</a:t>
            </a:r>
          </a:p>
          <a:p>
            <a:r>
              <a:rPr lang="ru-RU" sz="2000">
                <a:solidFill>
                  <a:schemeClr val="bg2"/>
                </a:solidFill>
                <a:latin typeface="Arial Black" pitchFamily="34" charset="0"/>
              </a:rPr>
              <a:t>категории,</a:t>
            </a:r>
          </a:p>
          <a:p>
            <a:r>
              <a:rPr lang="ru-RU" sz="2000">
                <a:solidFill>
                  <a:schemeClr val="bg2"/>
                </a:solidFill>
                <a:latin typeface="Arial Black" pitchFamily="34" charset="0"/>
              </a:rPr>
              <a:t>Почетный работник РФ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E:\000\IMG_75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7013" y="1420813"/>
            <a:ext cx="5445125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5727700" y="1603375"/>
            <a:ext cx="35290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chemeClr val="bg2"/>
                </a:solidFill>
                <a:latin typeface="Arial Black" pitchFamily="34" charset="0"/>
              </a:rPr>
              <a:t>Теселкина </a:t>
            </a:r>
          </a:p>
          <a:p>
            <a:r>
              <a:rPr lang="ru-RU" sz="2000" b="1" i="1">
                <a:solidFill>
                  <a:schemeClr val="bg2"/>
                </a:solidFill>
                <a:latin typeface="Arial Black" pitchFamily="34" charset="0"/>
              </a:rPr>
              <a:t>Неонила Валериевна,</a:t>
            </a:r>
          </a:p>
          <a:p>
            <a:r>
              <a:rPr lang="ru-RU" sz="2000" b="1" i="1">
                <a:solidFill>
                  <a:schemeClr val="bg2"/>
                </a:solidFill>
                <a:latin typeface="Arial Black" pitchFamily="34" charset="0"/>
              </a:rPr>
              <a:t>учитель первой </a:t>
            </a:r>
          </a:p>
          <a:p>
            <a:r>
              <a:rPr lang="ru-RU" sz="2000" b="1" i="1">
                <a:solidFill>
                  <a:schemeClr val="bg2"/>
                </a:solidFill>
                <a:latin typeface="Arial Black" pitchFamily="34" charset="0"/>
              </a:rPr>
              <a:t>квалификационной </a:t>
            </a:r>
          </a:p>
          <a:p>
            <a:r>
              <a:rPr lang="ru-RU" sz="2000" b="1" i="1">
                <a:solidFill>
                  <a:schemeClr val="bg2"/>
                </a:solidFill>
                <a:latin typeface="Arial Black" pitchFamily="34" charset="0"/>
              </a:rPr>
              <a:t>категории,</a:t>
            </a:r>
          </a:p>
          <a:p>
            <a:r>
              <a:rPr lang="ru-RU" sz="2000" b="1" i="1">
                <a:solidFill>
                  <a:schemeClr val="bg2"/>
                </a:solidFill>
                <a:latin typeface="Arial Black" pitchFamily="34" charset="0"/>
              </a:rPr>
              <a:t>лауреат районного </a:t>
            </a:r>
          </a:p>
          <a:p>
            <a:r>
              <a:rPr lang="ru-RU" sz="2000" b="1" i="1">
                <a:solidFill>
                  <a:schemeClr val="bg2"/>
                </a:solidFill>
                <a:latin typeface="Arial Black" pitchFamily="34" charset="0"/>
              </a:rPr>
              <a:t>конкурса</a:t>
            </a:r>
          </a:p>
          <a:p>
            <a:r>
              <a:rPr lang="ru-RU" sz="2000" b="1" i="1">
                <a:solidFill>
                  <a:schemeClr val="bg2"/>
                </a:solidFill>
                <a:latin typeface="Arial Black" pitchFamily="34" charset="0"/>
              </a:rPr>
              <a:t>«Профессионал года» </a:t>
            </a:r>
          </a:p>
          <a:p>
            <a:r>
              <a:rPr lang="ru-RU" sz="2000" b="1" i="1">
                <a:solidFill>
                  <a:schemeClr val="bg2"/>
                </a:solidFill>
                <a:latin typeface="Arial Black" pitchFamily="34" charset="0"/>
              </a:rPr>
              <a:t>в 2011г.</a:t>
            </a:r>
          </a:p>
          <a:p>
            <a:endParaRPr lang="ru-RU" sz="2000" b="1" i="1">
              <a:solidFill>
                <a:schemeClr val="bg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3" name="AutoShape 22"/>
          <p:cNvSpPr>
            <a:spLocks noChangeArrowheads="1"/>
          </p:cNvSpPr>
          <p:nvPr/>
        </p:nvSpPr>
        <p:spPr bwMode="gray">
          <a:xfrm>
            <a:off x="358775" y="404813"/>
            <a:ext cx="8785225" cy="755650"/>
          </a:xfrm>
          <a:prstGeom prst="roundRect">
            <a:avLst>
              <a:gd name="adj" fmla="val 49106"/>
            </a:avLst>
          </a:prstGeom>
          <a:solidFill>
            <a:srgbClr val="FFFF99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Учебный план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(информационно-технологический профиль)</a:t>
            </a:r>
          </a:p>
        </p:txBody>
      </p:sp>
      <p:graphicFrame>
        <p:nvGraphicFramePr>
          <p:cNvPr id="8269" name="Group 77"/>
          <p:cNvGraphicFramePr>
            <a:graphicFrameLocks noGrp="1"/>
          </p:cNvGraphicFramePr>
          <p:nvPr/>
        </p:nvGraphicFramePr>
        <p:xfrm>
          <a:off x="250825" y="1592263"/>
          <a:ext cx="8540750" cy="522287"/>
        </p:xfrm>
        <a:graphic>
          <a:graphicData uri="http://schemas.openxmlformats.org/drawingml/2006/table">
            <a:tbl>
              <a:tblPr/>
              <a:tblGrid>
                <a:gridCol w="4271963"/>
                <a:gridCol w="4268787"/>
              </a:tblGrid>
              <a:tr h="127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Учебные предметы</a:t>
                      </a:r>
                    </a:p>
                  </a:txBody>
                  <a:tcPr marL="66603" marR="666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Кол-во часов в неделю (год) за 2 года обучения 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</a:tr>
              <a:tr h="174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Базовый уровень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Математика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4/4(140/140)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42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7426" name="Rectangle 10"/>
          <p:cNvSpPr>
            <a:spLocks noChangeArrowheads="1"/>
          </p:cNvSpPr>
          <p:nvPr/>
        </p:nvSpPr>
        <p:spPr bwMode="auto">
          <a:xfrm>
            <a:off x="3062288" y="0"/>
            <a:ext cx="3017837" cy="9525"/>
          </a:xfrm>
          <a:prstGeom prst="rect">
            <a:avLst/>
          </a:prstGeom>
          <a:solidFill>
            <a:srgbClr val="000000"/>
          </a:solidFill>
          <a:ln w="14351" algn="ctr">
            <a:solidFill>
              <a:srgbClr val="FFCCCC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0825" y="2133600"/>
          <a:ext cx="8540750" cy="1295400"/>
        </p:xfrm>
        <a:graphic>
          <a:graphicData uri="http://schemas.openxmlformats.org/drawingml/2006/table">
            <a:tbl>
              <a:tblPr/>
              <a:tblGrid>
                <a:gridCol w="4232275"/>
                <a:gridCol w="2289175"/>
                <a:gridCol w="2019300"/>
              </a:tblGrid>
              <a:tr h="1857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Учебные предметы на базовом и профильном уровнях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063">
                <a:tc rowSpan="2">
                  <a:txBody>
                    <a:bodyPr/>
                    <a:lstStyle/>
                    <a:p>
                      <a:pPr marL="61595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735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Учебные предметы</a:t>
                      </a:r>
                    </a:p>
                  </a:txBody>
                  <a:tcPr marL="66603" marR="666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7888" algn="ctr"/>
                          <a:tab pos="11858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часов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7888" algn="ctr"/>
                          <a:tab pos="11858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неделю (год) за 2 года обучения 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3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уровень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Профильный уровень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Математика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/2(70/70)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Информатика и ИКТ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3/3(105/105)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50825" y="3500438"/>
          <a:ext cx="8505825" cy="684212"/>
        </p:xfrm>
        <a:graphic>
          <a:graphicData uri="http://schemas.openxmlformats.org/drawingml/2006/table">
            <a:tbl>
              <a:tblPr/>
              <a:tblGrid>
                <a:gridCol w="4195763"/>
                <a:gridCol w="4310062"/>
              </a:tblGrid>
              <a:tr h="3413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Региональный компонент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Информатика и ИКТ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1/1(35/35)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459" name="Прямоугольник 20"/>
          <p:cNvSpPr>
            <a:spLocks noChangeArrowheads="1"/>
          </p:cNvSpPr>
          <p:nvPr/>
        </p:nvSpPr>
        <p:spPr bwMode="auto">
          <a:xfrm>
            <a:off x="503238" y="1304925"/>
            <a:ext cx="8215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2"/>
                </a:solidFill>
                <a:latin typeface="Arial" pitchFamily="34" charset="0"/>
              </a:rPr>
              <a:t>Обязательные учебные предметы на базовом уровне</a:t>
            </a:r>
            <a:endParaRPr lang="ru-RU" sz="1400">
              <a:solidFill>
                <a:schemeClr val="bg2"/>
              </a:solidFill>
              <a:latin typeface="Arial" pitchFamily="34" charset="0"/>
            </a:endParaRPr>
          </a:p>
        </p:txBody>
      </p:sp>
      <p:graphicFrame>
        <p:nvGraphicFramePr>
          <p:cNvPr id="6257" name="Group 113"/>
          <p:cNvGraphicFramePr>
            <a:graphicFrameLocks noGrp="1"/>
          </p:cNvGraphicFramePr>
          <p:nvPr/>
        </p:nvGraphicFramePr>
        <p:xfrm>
          <a:off x="215900" y="4292600"/>
          <a:ext cx="8591550" cy="2565400"/>
        </p:xfrm>
        <a:graphic>
          <a:graphicData uri="http://schemas.openxmlformats.org/drawingml/2006/table">
            <a:tbl>
              <a:tblPr/>
              <a:tblGrid>
                <a:gridCol w="4294188"/>
                <a:gridCol w="4297362"/>
              </a:tblGrid>
              <a:tr h="2762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ЭЛЕКТИВНЫЕ УЧЕБНЫЕ ПРЕДМЕТЫ 10в класс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«Моделирование и  формализация: разработка экономических моделей в среде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MS Excel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</a:p>
                  </a:txBody>
                  <a:tcPr marL="66603" marR="6660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1(35)</a:t>
                      </a:r>
                    </a:p>
                  </a:txBody>
                  <a:tcPr marL="66603" marR="666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«Нестандартные задачи по математике»</a:t>
                      </a:r>
                    </a:p>
                  </a:txBody>
                  <a:tcPr marL="66603" marR="6660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1(35)</a:t>
                      </a:r>
                    </a:p>
                  </a:txBody>
                  <a:tcPr marL="66603" marR="666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«Лингвистический анализ языковых единиц»</a:t>
                      </a:r>
                    </a:p>
                  </a:txBody>
                  <a:tcPr marL="66603" marR="6660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1(35)</a:t>
                      </a:r>
                    </a:p>
                  </a:txBody>
                  <a:tcPr marL="66603" marR="666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«Техника решения физических задач»</a:t>
                      </a:r>
                    </a:p>
                  </a:txBody>
                  <a:tcPr marL="66603" marR="6660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1(35)</a:t>
                      </a:r>
                    </a:p>
                  </a:txBody>
                  <a:tcPr marL="66603" marR="666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4(140)</a:t>
                      </a:r>
                    </a:p>
                  </a:txBody>
                  <a:tcPr marL="66603" marR="666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893175" cy="1492250"/>
          </a:xfrm>
        </p:spPr>
        <p:txBody>
          <a:bodyPr/>
          <a:lstStyle/>
          <a:p>
            <a:endParaRPr lang="ru-RU" sz="3200" b="1" smtClean="0">
              <a:solidFill>
                <a:schemeClr val="bg2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215900" y="260350"/>
            <a:ext cx="8712200" cy="936625"/>
          </a:xfrm>
          <a:prstGeom prst="ellipse">
            <a:avLst/>
          </a:prstGeom>
          <a:solidFill>
            <a:srgbClr val="FFCCFF"/>
          </a:solidFill>
          <a:ln w="14351" algn="ctr">
            <a:solidFill>
              <a:srgbClr val="FFCC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b="1">
                <a:solidFill>
                  <a:schemeClr val="bg2"/>
                </a:solidFill>
                <a:latin typeface="Arial" pitchFamily="34" charset="0"/>
              </a:rPr>
              <a:t>Учебный план</a:t>
            </a:r>
            <a:br>
              <a:rPr lang="ru-RU" b="1">
                <a:solidFill>
                  <a:schemeClr val="bg2"/>
                </a:solidFill>
                <a:latin typeface="Arial" pitchFamily="34" charset="0"/>
              </a:rPr>
            </a:br>
            <a:r>
              <a:rPr lang="ru-RU" b="1">
                <a:solidFill>
                  <a:schemeClr val="bg2"/>
                </a:solidFill>
                <a:latin typeface="Arial" pitchFamily="34" charset="0"/>
              </a:rPr>
              <a:t>(химико-биологический профиль)</a:t>
            </a: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/>
              <a:t/>
            </a:r>
            <a:br>
              <a:rPr lang="ru-RU"/>
            </a:br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03238" y="1592263"/>
          <a:ext cx="8288337" cy="522287"/>
        </p:xfrm>
        <a:graphic>
          <a:graphicData uri="http://schemas.openxmlformats.org/drawingml/2006/table">
            <a:tbl>
              <a:tblPr/>
              <a:tblGrid>
                <a:gridCol w="4144962"/>
                <a:gridCol w="4143375"/>
              </a:tblGrid>
              <a:tr h="127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Учебные предметы</a:t>
                      </a:r>
                    </a:p>
                  </a:txBody>
                  <a:tcPr marL="66603" marR="666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часов в неделю (год) за 2 года обучения 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</a:tr>
              <a:tr h="174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Базовый уровень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/1(35/35)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45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8452" name="Rectangle 10"/>
          <p:cNvSpPr>
            <a:spLocks noChangeArrowheads="1"/>
          </p:cNvSpPr>
          <p:nvPr/>
        </p:nvSpPr>
        <p:spPr bwMode="auto">
          <a:xfrm>
            <a:off x="3062288" y="0"/>
            <a:ext cx="3017837" cy="9525"/>
          </a:xfrm>
          <a:prstGeom prst="rect">
            <a:avLst/>
          </a:prstGeom>
          <a:solidFill>
            <a:srgbClr val="000000"/>
          </a:solidFill>
          <a:ln w="14351" algn="ctr">
            <a:solidFill>
              <a:srgbClr val="FFCCCC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503238" y="2133600"/>
          <a:ext cx="8288337" cy="1208088"/>
        </p:xfrm>
        <a:graphic>
          <a:graphicData uri="http://schemas.openxmlformats.org/drawingml/2006/table">
            <a:tbl>
              <a:tblPr/>
              <a:tblGrid>
                <a:gridCol w="4106862"/>
                <a:gridCol w="2222500"/>
                <a:gridCol w="1958975"/>
              </a:tblGrid>
              <a:tr h="1682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Учебные предметы на базовом и профильном уровнях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663">
                <a:tc rowSpan="2">
                  <a:txBody>
                    <a:bodyPr/>
                    <a:lstStyle/>
                    <a:p>
                      <a:pPr marL="61595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735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Учебные предметы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6603" marR="666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7888" algn="ctr"/>
                          <a:tab pos="11858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часов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7888" algn="ctr"/>
                          <a:tab pos="11858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неделю (год) за 2 года обучения 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Базовый уровень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Профильный уровень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3/3(105/105)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3/3(105/105)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468313" y="3357563"/>
          <a:ext cx="8288337" cy="347662"/>
        </p:xfrm>
        <a:graphic>
          <a:graphicData uri="http://schemas.openxmlformats.org/drawingml/2006/table">
            <a:tbl>
              <a:tblPr/>
              <a:tblGrid>
                <a:gridCol w="4087812"/>
                <a:gridCol w="4200525"/>
              </a:tblGrid>
              <a:tr h="1682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КОМПОНЕНТ ОБРАЗОВАТЕЛЬНОГО УЧРЕЖДЕНИЯ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1/1(35/35)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485" name="Прямоугольник 20"/>
          <p:cNvSpPr>
            <a:spLocks noChangeArrowheads="1"/>
          </p:cNvSpPr>
          <p:nvPr/>
        </p:nvSpPr>
        <p:spPr bwMode="auto">
          <a:xfrm>
            <a:off x="503238" y="1304925"/>
            <a:ext cx="8215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2"/>
                </a:solidFill>
              </a:rPr>
              <a:t>Обязательные учебные предметы на базовом уровне</a:t>
            </a:r>
            <a:endParaRPr lang="ru-RU" sz="1400">
              <a:solidFill>
                <a:schemeClr val="bg2"/>
              </a:solidFill>
            </a:endParaRPr>
          </a:p>
        </p:txBody>
      </p:sp>
      <p:graphicFrame>
        <p:nvGraphicFramePr>
          <p:cNvPr id="38968" name="Group 56"/>
          <p:cNvGraphicFramePr>
            <a:graphicFrameLocks noGrp="1"/>
          </p:cNvGraphicFramePr>
          <p:nvPr/>
        </p:nvGraphicFramePr>
        <p:xfrm>
          <a:off x="468313" y="3752850"/>
          <a:ext cx="8339137" cy="1609725"/>
        </p:xfrm>
        <a:graphic>
          <a:graphicData uri="http://schemas.openxmlformats.org/drawingml/2006/table">
            <a:tbl>
              <a:tblPr/>
              <a:tblGrid>
                <a:gridCol w="4168775"/>
                <a:gridCol w="4170362"/>
              </a:tblGrid>
              <a:tr h="1508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ЭЛЕКТИВНЫЕ УЧЕБНЫЕ ПРЕДМЕТЫ 10б класс</a:t>
                      </a: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«Трудные и дискуссионные вопросы изучения истории России»</a:t>
                      </a: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66603" marR="6660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0,5(17,5)</a:t>
                      </a:r>
                    </a:p>
                  </a:txBody>
                  <a:tcPr marL="66603" marR="666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«Решение задач повышенной трудности по общей и неорганической химии»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03" marR="6660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1(35)</a:t>
                      </a:r>
                    </a:p>
                  </a:txBody>
                  <a:tcPr marL="66603" marR="666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«Регуляция физиологических функций человека»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03" marR="6660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1(35)</a:t>
                      </a:r>
                    </a:p>
                  </a:txBody>
                  <a:tcPr marL="66603" marR="666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«Избранные вопросы математики»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03" marR="6660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 (17,5)</a:t>
                      </a:r>
                    </a:p>
                  </a:txBody>
                  <a:tcPr marL="66603" marR="666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«Лингвистический анализ языковых единиц»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03" marR="666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1(35)</a:t>
                      </a:r>
                    </a:p>
                  </a:txBody>
                  <a:tcPr marL="66603" marR="666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990" name="Group 78"/>
          <p:cNvGraphicFramePr>
            <a:graphicFrameLocks noGrp="1"/>
          </p:cNvGraphicFramePr>
          <p:nvPr/>
        </p:nvGraphicFramePr>
        <p:xfrm>
          <a:off x="431800" y="5408613"/>
          <a:ext cx="8359775" cy="1362075"/>
        </p:xfrm>
        <a:graphic>
          <a:graphicData uri="http://schemas.openxmlformats.org/drawingml/2006/table">
            <a:tbl>
              <a:tblPr/>
              <a:tblGrid>
                <a:gridCol w="4259263"/>
                <a:gridCol w="4100512"/>
              </a:tblGrid>
              <a:tr h="269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ЭЛЕКТИВНЫЕ УЧЕБНЫЕ ПРЕДМЕТЫ 11б класс</a:t>
                      </a:r>
                    </a:p>
                  </a:txBody>
                  <a:tcPr marL="66301" marR="66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 «В мире окислительно-востановительных реакций»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01" marR="6630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1(35) </a:t>
                      </a:r>
                    </a:p>
                  </a:txBody>
                  <a:tcPr marL="66301" marR="66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 «Генетика человека»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01" marR="6630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1(35)</a:t>
                      </a:r>
                    </a:p>
                  </a:txBody>
                  <a:tcPr marL="66301" marR="66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«Литературная норма. Культура речи»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01" marR="66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1(35)</a:t>
                      </a:r>
                    </a:p>
                  </a:txBody>
                  <a:tcPr marL="66301" marR="66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«Нестандартные задачи по математике: уравнения и неравенства»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01" marR="66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1(35)</a:t>
                      </a:r>
                    </a:p>
                  </a:txBody>
                  <a:tcPr marL="66301" marR="66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2" name="Picture 4" descr="image6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3573463"/>
            <a:ext cx="4249737" cy="2941637"/>
          </a:xfrm>
          <a:solidFill>
            <a:srgbClr val="FFCCFF"/>
          </a:solidFill>
        </p:spPr>
      </p:pic>
      <p:pic>
        <p:nvPicPr>
          <p:cNvPr id="43013" name="Picture 5" descr="C:\DOCUME~1\D3ED~1.SHC\LOCALS~1\Temp\FineReader10\media\image4.jpeg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 flipV="1">
            <a:off x="4572000" y="3573463"/>
            <a:ext cx="439261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 descr="IMG_2127"/>
          <p:cNvPicPr>
            <a:picLocks noChangeAspect="1" noChangeArrowheads="1"/>
          </p:cNvPicPr>
          <p:nvPr/>
        </p:nvPicPr>
        <p:blipFill>
          <a:blip r:embed="rId5" cstate="email">
            <a:lum bright="-30000" contrast="24000"/>
          </a:blip>
          <a:srcRect/>
          <a:stretch>
            <a:fillRect/>
          </a:stretch>
        </p:blipFill>
        <p:spPr bwMode="auto">
          <a:xfrm>
            <a:off x="179388" y="188913"/>
            <a:ext cx="4284662" cy="29527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45062" name="Picture 6" descr="PDVD_00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08513" y="188913"/>
            <a:ext cx="4294187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6084" name="Picture 4" descr="IMG_53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1800" y="3621088"/>
            <a:ext cx="4176713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3608388"/>
            <a:ext cx="4176713" cy="2784475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333375"/>
            <a:ext cx="4211638" cy="280670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</p:pic>
      <p:pic>
        <p:nvPicPr>
          <p:cNvPr id="2" name="Picture 6" descr="PDVD_00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67288" y="323850"/>
            <a:ext cx="3852862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30288" y="325438"/>
            <a:ext cx="7391400" cy="884237"/>
          </a:xfrm>
        </p:spPr>
        <p:txBody>
          <a:bodyPr/>
          <a:lstStyle/>
          <a:p>
            <a:r>
              <a:rPr lang="ru-RU" sz="40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ПРОФИЛЬНЫЙ ЛАГЕРЬ «СИМБИОЗ»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40" name="Picture 4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7013" y="1347788"/>
            <a:ext cx="3781425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парк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8050" y="1347788"/>
            <a:ext cx="3875088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7700" y="4087813"/>
            <a:ext cx="3692525" cy="2770187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</p:pic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64050" y="4083050"/>
            <a:ext cx="3698875" cy="277495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296863"/>
            <a:ext cx="3959225" cy="2970212"/>
          </a:xfrm>
          <a:noFill/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95850" y="3573463"/>
            <a:ext cx="3960813" cy="2970212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296863"/>
            <a:ext cx="3957637" cy="2967037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3573463"/>
            <a:ext cx="3960812" cy="297180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9" presetClass="entr" presetSubtype="0" ac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179388"/>
            <a:ext cx="7772400" cy="1208087"/>
          </a:xfrm>
        </p:spPr>
        <p:txBody>
          <a:bodyPr/>
          <a:lstStyle/>
          <a:p>
            <a:r>
              <a:rPr lang="ru-RU" sz="3200" b="1" smtClean="0">
                <a:solidFill>
                  <a:schemeClr val="hlink"/>
                </a:solidFill>
                <a:latin typeface="Arial Unicode MS" pitchFamily="34" charset="-128"/>
              </a:rPr>
              <a:t>«СОЮЗ ХИМИИ И БИОЛОГИИ – ЗАЛОГ ЖИЗНИ НА ЗЕМЛЕ»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8" name="Picture 4" descr="экологический центр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6088" y="1274763"/>
            <a:ext cx="3578225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экологический центр4"/>
          <p:cNvPicPr>
            <a:picLocks noChangeAspect="1" noChangeArrowheads="1"/>
          </p:cNvPicPr>
          <p:nvPr/>
        </p:nvPicPr>
        <p:blipFill>
          <a:blip r:embed="rId3" cstate="email">
            <a:lum bright="-12000" contrast="-18000"/>
          </a:blip>
          <a:srcRect/>
          <a:stretch>
            <a:fillRect/>
          </a:stretch>
        </p:blipFill>
        <p:spPr bwMode="auto">
          <a:xfrm>
            <a:off x="409575" y="4086225"/>
            <a:ext cx="3614738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8975" y="4086225"/>
            <a:ext cx="3592513" cy="2695575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62463" y="1274763"/>
            <a:ext cx="3546475" cy="266065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5163" y="179388"/>
            <a:ext cx="7772400" cy="1143000"/>
          </a:xfrm>
        </p:spPr>
        <p:txBody>
          <a:bodyPr/>
          <a:lstStyle/>
          <a:p>
            <a:r>
              <a:rPr lang="ru-RU" sz="4000" b="1" smtClean="0">
                <a:solidFill>
                  <a:schemeClr val="hlink"/>
                </a:solidFill>
                <a:latin typeface="Arial Unicode MS" pitchFamily="34" charset="-128"/>
              </a:rPr>
              <a:t>СОТРУДНИЧЕСТВО </a:t>
            </a:r>
            <a:br>
              <a:rPr lang="ru-RU" sz="4000" b="1" smtClean="0">
                <a:solidFill>
                  <a:schemeClr val="hlink"/>
                </a:solidFill>
                <a:latin typeface="Arial Unicode MS" pitchFamily="34" charset="-128"/>
              </a:rPr>
            </a:br>
            <a:r>
              <a:rPr lang="ru-RU" sz="4000" b="1" smtClean="0">
                <a:solidFill>
                  <a:schemeClr val="hlink"/>
                </a:solidFill>
                <a:latin typeface="Arial Unicode MS" pitchFamily="34" charset="-128"/>
              </a:rPr>
              <a:t>С ОАО «СИБУР</a:t>
            </a:r>
            <a:r>
              <a:rPr lang="ru-RU" sz="4000" b="1" smtClean="0">
                <a:solidFill>
                  <a:schemeClr val="hlink"/>
                </a:solidFill>
              </a:rPr>
              <a:t>»</a:t>
            </a:r>
          </a:p>
        </p:txBody>
      </p:sp>
      <p:pic>
        <p:nvPicPr>
          <p:cNvPr id="17412" name="Picture 4" descr="DSC00489"/>
          <p:cNvPicPr>
            <a:picLocks noChangeAspect="1" noChangeArrowheads="1"/>
          </p:cNvPicPr>
          <p:nvPr/>
        </p:nvPicPr>
        <p:blipFill>
          <a:blip r:embed="rId2" cstate="email">
            <a:lum bright="-24000" contrast="24000"/>
          </a:blip>
          <a:srcRect/>
          <a:stretch>
            <a:fillRect/>
          </a:stretch>
        </p:blipFill>
        <p:spPr bwMode="auto">
          <a:xfrm>
            <a:off x="503238" y="3900488"/>
            <a:ext cx="35941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2600" y="1311275"/>
            <a:ext cx="3530600" cy="2352675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</p:pic>
      <p:pic>
        <p:nvPicPr>
          <p:cNvPr id="17418" name="Picture 10"/>
          <p:cNvPicPr>
            <a:picLocks noChangeAspect="1" noChangeArrowheads="1"/>
          </p:cNvPicPr>
          <p:nvPr>
            <p:ph type="body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937125" y="1311275"/>
            <a:ext cx="3513138" cy="2343150"/>
          </a:xfrm>
          <a:noFill/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33913" y="3908425"/>
            <a:ext cx="3933825" cy="2624138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94" name="AutoShape 22"/>
          <p:cNvSpPr>
            <a:spLocks noChangeArrowheads="1"/>
          </p:cNvSpPr>
          <p:nvPr/>
        </p:nvSpPr>
        <p:spPr bwMode="gray">
          <a:xfrm>
            <a:off x="322263" y="325438"/>
            <a:ext cx="8485187" cy="6280150"/>
          </a:xfrm>
          <a:prstGeom prst="roundRect">
            <a:avLst>
              <a:gd name="adj" fmla="val 49106"/>
            </a:avLst>
          </a:prstGeom>
          <a:solidFill>
            <a:srgbClr val="FFFF99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lnSpc>
                <a:spcPct val="80000"/>
              </a:lnSpc>
              <a:defRPr/>
            </a:pPr>
            <a:endParaRPr lang="ru-RU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5109" y="544473"/>
            <a:ext cx="7850295" cy="54476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charset="0"/>
              </a:rPr>
              <a:t>«Реализация идеи </a:t>
            </a:r>
          </a:p>
          <a:p>
            <a:pPr>
              <a:defRPr/>
            </a:pPr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charset="0"/>
              </a:rPr>
              <a:t>профильности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charset="0"/>
              </a:rPr>
              <a:t> старшей ступени ставит выпускника основной ступени перед необходимостью совершения ответственного выбора – предварительного самоопределения в отношении профилирующего направления собственной деятельности» </a:t>
            </a:r>
          </a:p>
          <a:p>
            <a:pPr>
              <a:defRPr/>
            </a:pP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charset="0"/>
            </a:endParaRPr>
          </a:p>
          <a:p>
            <a:pPr>
              <a:defRPr/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charset="0"/>
              </a:rPr>
              <a:t>«Концепция профильного обучения»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/>
          <p:cNvGraphicFramePr>
            <a:graphicFrameLocks/>
          </p:cNvGraphicFramePr>
          <p:nvPr/>
        </p:nvGraphicFramePr>
        <p:xfrm>
          <a:off x="665163" y="1858963"/>
          <a:ext cx="8102600" cy="4614862"/>
        </p:xfrm>
        <a:graphic>
          <a:graphicData uri="http://schemas.openxmlformats.org/presentationml/2006/ole">
            <p:oleObj spid="_x0000_s1026" name="Диаграмма" r:id="rId3" imgW="8577815" imgH="4615072" progId="Excel.Chart.8">
              <p:embed/>
            </p:oleObj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01675" y="6540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4000" b="1" kern="0" dirty="0">
                <a:solidFill>
                  <a:schemeClr val="hlink"/>
                </a:solidFill>
                <a:latin typeface="Arial Unicode MS" pitchFamily="34" charset="-128"/>
                <a:ea typeface="+mj-ea"/>
                <a:cs typeface="+mj-cs"/>
              </a:rPr>
              <a:t>ПРОМЕЖУТОЧНЫЙ КОНТРОЛЬ </a:t>
            </a:r>
          </a:p>
          <a:p>
            <a:pPr eaLnBrk="0" hangingPunct="0">
              <a:defRPr/>
            </a:pPr>
            <a:r>
              <a:rPr lang="ru-RU" sz="4000" b="1" kern="0" dirty="0">
                <a:solidFill>
                  <a:schemeClr val="hlink"/>
                </a:solidFill>
                <a:latin typeface="Arial Unicode MS" pitchFamily="34" charset="-128"/>
                <a:ea typeface="+mj-ea"/>
                <a:cs typeface="+mj-cs"/>
              </a:rPr>
              <a:t>КАЧЕСТВО ЗНАНИЙ</a:t>
            </a:r>
            <a:br>
              <a:rPr lang="ru-RU" sz="4000" b="1" kern="0" dirty="0">
                <a:solidFill>
                  <a:schemeClr val="hlink"/>
                </a:solidFill>
                <a:latin typeface="Arial Unicode MS" pitchFamily="34" charset="-128"/>
                <a:ea typeface="+mj-ea"/>
                <a:cs typeface="+mj-cs"/>
              </a:rPr>
            </a:br>
            <a:endParaRPr lang="ru-RU" sz="4000" b="1" kern="0" dirty="0">
              <a:solidFill>
                <a:schemeClr val="hlink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65163" y="1793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ru-RU" sz="4000" b="1" kern="0" dirty="0">
              <a:solidFill>
                <a:schemeClr val="hlink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50" name="Диаграмма 3"/>
          <p:cNvGraphicFramePr>
            <a:graphicFrameLocks/>
          </p:cNvGraphicFramePr>
          <p:nvPr/>
        </p:nvGraphicFramePr>
        <p:xfrm>
          <a:off x="482600" y="1493838"/>
          <a:ext cx="8286750" cy="5000625"/>
        </p:xfrm>
        <a:graphic>
          <a:graphicData uri="http://schemas.openxmlformats.org/presentationml/2006/ole">
            <p:oleObj spid="_x0000_s2050" r:id="rId3" imgW="8285182" imgH="5005250" progId="Excel.Chart.8">
              <p:embed/>
            </p:oleObj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01675" y="4714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4000" b="1" kern="0" dirty="0">
                <a:solidFill>
                  <a:schemeClr val="hlink"/>
                </a:solidFill>
                <a:latin typeface="Arial Unicode MS" pitchFamily="34" charset="-128"/>
                <a:ea typeface="+mj-ea"/>
                <a:cs typeface="+mj-cs"/>
              </a:rPr>
              <a:t>КАЧЕСТВО ЗНАНИЙ ПО ХИМИИ</a:t>
            </a:r>
            <a:br>
              <a:rPr lang="ru-RU" sz="4000" b="1" kern="0" dirty="0">
                <a:solidFill>
                  <a:schemeClr val="hlink"/>
                </a:solidFill>
                <a:latin typeface="Arial Unicode MS" pitchFamily="34" charset="-128"/>
                <a:ea typeface="+mj-ea"/>
                <a:cs typeface="+mj-cs"/>
              </a:rPr>
            </a:br>
            <a:endParaRPr lang="ru-RU" sz="4000" b="1" kern="0" dirty="0">
              <a:solidFill>
                <a:schemeClr val="hlink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01675" y="4714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4000" b="1" kern="0" dirty="0">
                <a:solidFill>
                  <a:schemeClr val="hlink"/>
                </a:solidFill>
                <a:latin typeface="Arial Unicode MS" pitchFamily="34" charset="-128"/>
                <a:ea typeface="+mj-ea"/>
                <a:cs typeface="+mj-cs"/>
              </a:rPr>
              <a:t>КАЧЕСТВО ЗНАНИЙ ПО БИОЛОГИИ</a:t>
            </a:r>
            <a:br>
              <a:rPr lang="ru-RU" sz="4000" b="1" kern="0" dirty="0">
                <a:solidFill>
                  <a:schemeClr val="hlink"/>
                </a:solidFill>
                <a:latin typeface="Arial Unicode MS" pitchFamily="34" charset="-128"/>
                <a:ea typeface="+mj-ea"/>
                <a:cs typeface="+mj-cs"/>
              </a:rPr>
            </a:br>
            <a:endParaRPr lang="ru-RU" sz="4000" b="1" kern="0" dirty="0">
              <a:solidFill>
                <a:schemeClr val="hlink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074" name="Диаграмма 5"/>
          <p:cNvGraphicFramePr>
            <a:graphicFrameLocks/>
          </p:cNvGraphicFramePr>
          <p:nvPr/>
        </p:nvGraphicFramePr>
        <p:xfrm>
          <a:off x="592138" y="1201738"/>
          <a:ext cx="7929562" cy="5429250"/>
        </p:xfrm>
        <a:graphic>
          <a:graphicData uri="http://schemas.openxmlformats.org/presentationml/2006/ole">
            <p:oleObj spid="_x0000_s3074" r:id="rId3" imgW="7931583" imgH="5432007" progId="Excel.Chart.8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260350"/>
            <a:ext cx="7631112" cy="874713"/>
          </a:xfrm>
        </p:spPr>
        <p:txBody>
          <a:bodyPr/>
          <a:lstStyle/>
          <a:p>
            <a:r>
              <a:rPr lang="ru-RU" sz="1800" b="1" u="sng" smtClean="0">
                <a:solidFill>
                  <a:srgbClr val="006600"/>
                </a:solidFill>
                <a:latin typeface="Arial Black" pitchFamily="34" charset="0"/>
              </a:rPr>
              <a:t>ПОБЕДИТЕЛИ И ПРИЗЕРЫ МУНИЦИПАЛЬНОГО И РЕГИОНАЛЬНОГО ЭТАПОВ</a:t>
            </a:r>
            <a:br>
              <a:rPr lang="ru-RU" sz="1800" b="1" u="sng" smtClean="0">
                <a:solidFill>
                  <a:srgbClr val="006600"/>
                </a:solidFill>
                <a:latin typeface="Arial Black" pitchFamily="34" charset="0"/>
              </a:rPr>
            </a:br>
            <a:r>
              <a:rPr lang="ru-RU" sz="1800" b="1" u="sng" smtClean="0">
                <a:solidFill>
                  <a:srgbClr val="006600"/>
                </a:solidFill>
                <a:latin typeface="Arial Black" pitchFamily="34" charset="0"/>
              </a:rPr>
              <a:t> ВСЕРОССИЙСКОЙ ОЛИМПИАДЫ ШКОЛЬНИКОВ</a:t>
            </a:r>
            <a:br>
              <a:rPr lang="ru-RU" sz="1800" b="1" u="sng" smtClean="0">
                <a:solidFill>
                  <a:srgbClr val="006600"/>
                </a:solidFill>
                <a:latin typeface="Arial Black" pitchFamily="34" charset="0"/>
              </a:rPr>
            </a:br>
            <a:endParaRPr lang="ru-RU" sz="1800" b="1" u="sng" smtClean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8893175" cy="6013450"/>
          </a:xfrm>
        </p:spPr>
        <p:txBody>
          <a:bodyPr/>
          <a:lstStyle/>
          <a:p>
            <a:pPr>
              <a:buFontTx/>
              <a:buNone/>
            </a:pPr>
            <a:endParaRPr lang="ru-RU" b="1" u="sng" smtClean="0">
              <a:solidFill>
                <a:schemeClr val="bg2"/>
              </a:solidFill>
              <a:latin typeface="Arial" pitchFamily="34" charset="0"/>
            </a:endParaRPr>
          </a:p>
        </p:txBody>
      </p:sp>
      <p:graphicFrame>
        <p:nvGraphicFramePr>
          <p:cNvPr id="22583" name="Group 55"/>
          <p:cNvGraphicFramePr>
            <a:graphicFrameLocks noGrp="1"/>
          </p:cNvGraphicFramePr>
          <p:nvPr/>
        </p:nvGraphicFramePr>
        <p:xfrm>
          <a:off x="0" y="1054100"/>
          <a:ext cx="8964613" cy="5797550"/>
        </p:xfrm>
        <a:graphic>
          <a:graphicData uri="http://schemas.openxmlformats.org/drawingml/2006/table">
            <a:tbl>
              <a:tblPr/>
              <a:tblGrid>
                <a:gridCol w="3133725"/>
                <a:gridCol w="2917825"/>
                <a:gridCol w="2913063"/>
              </a:tblGrid>
              <a:tr h="32385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учебный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Количество , занятые места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биология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химия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2005-2006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 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(III)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муниципальный этап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(I,II,III)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 муниципальный этап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2006-2007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2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(I,II)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муниципальный этап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(I,I,II)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 муниципальный этап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2007-2008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4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(I,I,III,III)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 муниципальный этап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    2  муниципальный этап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(I,III)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1  региональный этап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2008-2009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1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(I)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 муниципальный этап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(III)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 муниципальный этап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2009-2010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    2   муниципальный этап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(I,I)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1   региональный этап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(II)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 муниципальный этап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2010-2011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  4   муниципальный этап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(I,I,II,II)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3   региональный этап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1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(III)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муниципальный этап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2011-2012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4  (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II III)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муниципальный этап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 (I,II)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 муниципальный этап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215900" y="-517525"/>
            <a:ext cx="8928100" cy="7602538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0" hangingPunct="0">
              <a:buFont typeface="Wingdings" pitchFamily="2" charset="2"/>
              <a:buChar char="Ø"/>
            </a:pPr>
            <a:endParaRPr lang="ru-RU" sz="2000" b="1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0" hangingPunct="0">
              <a:buFont typeface="Wingdings" pitchFamily="2" charset="2"/>
              <a:buChar char="Ø"/>
            </a:pPr>
            <a:endParaRPr lang="ru-RU" sz="2000" b="1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None/>
            </a:pPr>
            <a:r>
              <a:rPr lang="ru-RU" b="1">
                <a:solidFill>
                  <a:srgbClr val="003399"/>
                </a:solidFill>
                <a:latin typeface="Arial Unicode MS" pitchFamily="34" charset="-128"/>
                <a:cs typeface="Times New Roman" pitchFamily="18" charset="0"/>
              </a:rPr>
              <a:t>УЧАСТИЕ ШКОЛЬНИКОВ</a:t>
            </a:r>
          </a:p>
          <a:p>
            <a:pPr eaLnBrk="0" hangingPunct="0">
              <a:buFont typeface="Wingdings" pitchFamily="2" charset="2"/>
              <a:buNone/>
            </a:pPr>
            <a:r>
              <a:rPr lang="ru-RU" b="1">
                <a:solidFill>
                  <a:srgbClr val="003399"/>
                </a:solidFill>
                <a:latin typeface="Arial Unicode MS" pitchFamily="34" charset="-128"/>
                <a:cs typeface="Times New Roman" pitchFamily="18" charset="0"/>
              </a:rPr>
              <a:t> В ОЛИМПИАДАХ, КОНКУРСАХ, ВИКТОРИНАХ</a:t>
            </a:r>
          </a:p>
          <a:p>
            <a:pPr algn="l" eaLnBrk="0" hangingPunct="0">
              <a:buFont typeface="Wingdings" pitchFamily="2" charset="2"/>
              <a:buNone/>
            </a:pPr>
            <a:r>
              <a:rPr lang="ru-RU" sz="2000" b="1" u="sng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Головина Е</a:t>
            </a:r>
            <a:r>
              <a:rPr lang="ru-RU" sz="20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- п</a:t>
            </a:r>
            <a:r>
              <a:rPr lang="ru-RU" sz="2000" b="1">
                <a:solidFill>
                  <a:schemeClr val="bg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обедители в </a:t>
            </a:r>
            <a:r>
              <a:rPr lang="ru-RU" sz="20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>
                <a:solidFill>
                  <a:schemeClr val="bg2"/>
                </a:solidFill>
                <a:latin typeface="Times New Roman" pitchFamily="18" charset="0"/>
              </a:rPr>
              <a:t>ежрегиональной биологической олимпиаде при МГУ</a:t>
            </a:r>
            <a:r>
              <a:rPr lang="ru-RU" sz="20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(2010г.)</a:t>
            </a:r>
            <a:endParaRPr lang="ru-RU" sz="2000" b="1">
              <a:solidFill>
                <a:schemeClr val="bg2"/>
              </a:solidFill>
              <a:latin typeface="Times New Roman" pitchFamily="18" charset="0"/>
            </a:endParaRPr>
          </a:p>
          <a:p>
            <a:pPr algn="l" eaLnBrk="0" hangingPunct="0">
              <a:buFont typeface="Wingdings" pitchFamily="2" charset="2"/>
              <a:buNone/>
            </a:pPr>
            <a:r>
              <a:rPr lang="ru-RU" sz="2000" b="1" u="sng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Рубцов Б., Титкина М</a:t>
            </a:r>
            <a:r>
              <a:rPr lang="ru-RU" sz="20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- п</a:t>
            </a:r>
            <a:r>
              <a:rPr lang="ru-RU" sz="2000" b="1">
                <a:solidFill>
                  <a:schemeClr val="bg2"/>
                </a:solidFill>
                <a:latin typeface="Times New Roman" pitchFamily="18" charset="0"/>
              </a:rPr>
              <a:t>обедители  в областном заочном конкурсе творческих работ «Природа Тульского  края глазами юного эколога-краеведа»</a:t>
            </a:r>
            <a:r>
              <a:rPr lang="ru-RU" sz="20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(2010г.)</a:t>
            </a:r>
            <a:endParaRPr lang="ru-RU" sz="2000" b="1">
              <a:solidFill>
                <a:schemeClr val="bg2"/>
              </a:solidFill>
              <a:latin typeface="Times New Roman" pitchFamily="18" charset="0"/>
            </a:endParaRPr>
          </a:p>
          <a:p>
            <a:pPr algn="l" eaLnBrk="0" hangingPunct="0">
              <a:buFont typeface="Wingdings" pitchFamily="2" charset="2"/>
              <a:buNone/>
            </a:pPr>
            <a:r>
              <a:rPr lang="ru-RU" sz="2000" b="1" u="sng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Гранина М., Кондрашева В., Червакова Ю.</a:t>
            </a:r>
            <a:r>
              <a:rPr lang="ru-RU" sz="20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– награждены грамотами за активное участие</a:t>
            </a:r>
            <a:r>
              <a:rPr lang="ru-RU" sz="2000" b="1">
                <a:solidFill>
                  <a:schemeClr val="bg2"/>
                </a:solidFill>
                <a:latin typeface="Times New Roman" pitchFamily="18" charset="0"/>
              </a:rPr>
              <a:t> в региональном этапе Всероссийской акции «Летопись добрых дел по сохранению природы»</a:t>
            </a:r>
            <a:r>
              <a:rPr lang="ru-RU" sz="20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(2007г.)</a:t>
            </a:r>
            <a:endParaRPr lang="ru-RU" sz="2000" b="1">
              <a:solidFill>
                <a:schemeClr val="bg2"/>
              </a:solidFill>
              <a:latin typeface="Times New Roman" pitchFamily="18" charset="0"/>
            </a:endParaRPr>
          </a:p>
          <a:p>
            <a:pPr algn="l" eaLnBrk="0" hangingPunct="0">
              <a:buFont typeface="Wingdings" pitchFamily="2" charset="2"/>
              <a:buNone/>
            </a:pPr>
            <a:r>
              <a:rPr lang="ru-RU" sz="2000" b="1" u="sng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Швец А</a:t>
            </a:r>
            <a:r>
              <a:rPr lang="ru-RU" sz="2000" b="1" u="sng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- призер</a:t>
            </a:r>
            <a:r>
              <a:rPr lang="ru-RU" sz="2000" b="1">
                <a:solidFill>
                  <a:schemeClr val="bg2"/>
                </a:solidFill>
                <a:latin typeface="Times New Roman" pitchFamily="18" charset="0"/>
              </a:rPr>
              <a:t> областного конкурса детских природоохранных проектов «Красная книга животных моей малой Родины</a:t>
            </a:r>
            <a:r>
              <a:rPr lang="ru-RU" sz="20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(2009г.)</a:t>
            </a:r>
            <a:r>
              <a:rPr lang="ru-RU" sz="2000" b="1">
                <a:solidFill>
                  <a:schemeClr val="bg2"/>
                </a:solidFill>
                <a:latin typeface="Times New Roman" pitchFamily="18" charset="0"/>
              </a:rPr>
              <a:t>»</a:t>
            </a:r>
          </a:p>
          <a:p>
            <a:pPr algn="l" eaLnBrk="0" hangingPunct="0">
              <a:buFont typeface="Wingdings" pitchFamily="2" charset="2"/>
              <a:buNone/>
            </a:pPr>
            <a:r>
              <a:rPr lang="ru-RU" sz="2000" b="1" u="sng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Тщедушина А.</a:t>
            </a:r>
            <a:r>
              <a:rPr lang="ru-RU" sz="20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– призер областной заочной олимпиады по здоровьесбережению (2010г.)</a:t>
            </a:r>
          </a:p>
          <a:p>
            <a:pPr algn="l" eaLnBrk="0" hangingPunct="0">
              <a:buFont typeface="Wingdings" pitchFamily="2" charset="2"/>
              <a:buNone/>
            </a:pPr>
            <a:r>
              <a:rPr lang="ru-RU" sz="2000" b="1" u="sng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Жукова Ю</a:t>
            </a:r>
            <a:r>
              <a:rPr lang="ru-RU" sz="20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– победитель национального молодежного проекта «Покори Воробьевы горы!» по математике и химии (2007г.)</a:t>
            </a:r>
          </a:p>
          <a:p>
            <a:pPr algn="l" eaLnBrk="0" hangingPunct="0">
              <a:buFont typeface="Wingdings" pitchFamily="2" charset="2"/>
              <a:buNone/>
            </a:pPr>
            <a:r>
              <a:rPr lang="ru-RU" sz="2000" b="1" u="sng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Тараненко С</a:t>
            </a:r>
            <a:r>
              <a:rPr lang="ru-RU" sz="20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– победитель национального проекта «Покори Воробьевы горы!» среди учащихся 9 классов по химии (2008г.)</a:t>
            </a:r>
          </a:p>
          <a:p>
            <a:pPr algn="l" eaLnBrk="0" hangingPunct="0">
              <a:buFont typeface="Wingdings" pitchFamily="2" charset="2"/>
              <a:buNone/>
            </a:pPr>
            <a:r>
              <a:rPr lang="ru-RU" sz="2000" b="1" u="sng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Можжина М</a:t>
            </a:r>
            <a:r>
              <a:rPr lang="ru-RU" sz="20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– призер межрегиональной олимпиады школьников по химии при РХТУ им. Д.И.Менделеева (2009г.)</a:t>
            </a:r>
            <a:endParaRPr lang="en-US" sz="2000" b="1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0" hangingPunct="0">
              <a:buFont typeface="Wingdings" pitchFamily="2" charset="2"/>
              <a:buNone/>
            </a:pPr>
            <a:r>
              <a:rPr lang="ru-RU" sz="2000" b="1" u="sng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Козлова Инна, Жукова Юлия </a:t>
            </a:r>
            <a:r>
              <a:rPr lang="ru-RU" sz="20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– победители олимпиады ТГУ (2007г.)</a:t>
            </a:r>
          </a:p>
          <a:p>
            <a:pPr algn="l" eaLnBrk="0" hangingPunct="0">
              <a:buFont typeface="Wingdings" pitchFamily="2" charset="2"/>
              <a:buNone/>
            </a:pPr>
            <a:endParaRPr lang="ru-RU" sz="2000" b="1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bg1"/>
                </a:solidFill>
                <a:latin typeface="Arial Unicode MS" pitchFamily="34" charset="-128"/>
              </a:rPr>
              <a:t>АНКЕТИРОВАНИЕ УЧАЩИХСЯ  </a:t>
            </a:r>
            <a:br>
              <a:rPr lang="ru-RU" sz="2800" b="1" smtClean="0">
                <a:solidFill>
                  <a:schemeClr val="bg1"/>
                </a:solidFill>
                <a:latin typeface="Arial Unicode MS" pitchFamily="34" charset="-128"/>
              </a:rPr>
            </a:br>
            <a:r>
              <a:rPr lang="ru-RU" sz="2800" b="1" smtClean="0">
                <a:solidFill>
                  <a:schemeClr val="bg1"/>
                </a:solidFill>
                <a:latin typeface="Arial Unicode MS" pitchFamily="34" charset="-128"/>
              </a:rPr>
              <a:t>ПО ПРОБЛЕМЕ УДОВЛЕТВОРЕННОСТИ ПРОФИЛЬНЫМ ОБУЧЕНИЕМ</a:t>
            </a:r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0" y="1673225"/>
          <a:ext cx="8640763" cy="5184775"/>
        </p:xfrm>
        <a:graphic>
          <a:graphicData uri="http://schemas.openxmlformats.org/presentationml/2006/ole">
            <p:oleObj spid="_x0000_s4098" name="Диаграмма" r:id="rId3" imgW="2743200" imgH="2232599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609600"/>
            <a:ext cx="7631112" cy="623888"/>
          </a:xfrm>
        </p:spPr>
        <p:txBody>
          <a:bodyPr/>
          <a:lstStyle/>
          <a:p>
            <a:r>
              <a:rPr lang="ru-RU" sz="4000" b="1" smtClean="0">
                <a:solidFill>
                  <a:schemeClr val="hlink"/>
                </a:solidFill>
              </a:rPr>
              <a:t/>
            </a:r>
            <a:br>
              <a:rPr lang="ru-RU" sz="4000" b="1" smtClean="0">
                <a:solidFill>
                  <a:schemeClr val="hlink"/>
                </a:solidFill>
              </a:rPr>
            </a:br>
            <a:r>
              <a:rPr lang="ru-RU" sz="2800" b="1" smtClean="0">
                <a:solidFill>
                  <a:schemeClr val="hlink"/>
                </a:solidFill>
                <a:latin typeface="Arial Unicode MS" pitchFamily="34" charset="-128"/>
              </a:rPr>
              <a:t>СОТРУДНИЧНСТВО С РЯЗАНСКИМ ГОСУДАРСТВЕННЫМ МЕДИЦИНСКИМ УНИВЕРСИТЕТОМ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27313" y="3321050"/>
            <a:ext cx="5830887" cy="27749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3316" name="Picture 4" descr="SDC141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1963" y="1639888"/>
            <a:ext cx="2490787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DSC0592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92613" y="4003675"/>
            <a:ext cx="3805237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 descr="DSC0591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3988" y="3282950"/>
            <a:ext cx="2547937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6" descr="DSC0591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61113" y="1165225"/>
            <a:ext cx="2484437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147993" y="3648078"/>
            <a:ext cx="2857520" cy="909649"/>
          </a:xfrm>
          <a:prstGeom prst="ellipse">
            <a:avLst/>
          </a:prstGeom>
          <a:solidFill>
            <a:srgbClr val="99003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b="1" dirty="0"/>
              <a:t>Узловая</a:t>
            </a:r>
          </a:p>
        </p:txBody>
      </p:sp>
      <p:sp>
        <p:nvSpPr>
          <p:cNvPr id="5" name="Rectangle 4"/>
          <p:cNvSpPr>
            <a:spLocks noChangeAspect="1" noChangeArrowheads="1"/>
          </p:cNvSpPr>
          <p:nvPr/>
        </p:nvSpPr>
        <p:spPr bwMode="auto">
          <a:xfrm>
            <a:off x="66242" y="4274643"/>
            <a:ext cx="2377560" cy="1006166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/>
          <a:lstStyle/>
          <a:p>
            <a:pPr>
              <a:spcAft>
                <a:spcPts val="1000"/>
              </a:spcAft>
              <a:defRPr/>
            </a:pPr>
            <a:r>
              <a:rPr lang="ru-RU" sz="1400" b="1">
                <a:latin typeface="Arial" pitchFamily="34" charset="0"/>
              </a:rPr>
              <a:t>Тверская государственная медицинская академия</a:t>
            </a:r>
          </a:p>
          <a:p>
            <a:pPr>
              <a:spcAft>
                <a:spcPts val="1000"/>
              </a:spcAft>
              <a:defRPr/>
            </a:pPr>
            <a:r>
              <a:rPr lang="ru-RU" sz="1400" b="1">
                <a:latin typeface="Arial" pitchFamily="34" charset="0"/>
              </a:rPr>
              <a:t>4 человека</a:t>
            </a:r>
          </a:p>
        </p:txBody>
      </p:sp>
      <p:sp>
        <p:nvSpPr>
          <p:cNvPr id="6" name="Rectangle 4"/>
          <p:cNvSpPr>
            <a:spLocks noChangeAspect="1" noChangeArrowheads="1"/>
          </p:cNvSpPr>
          <p:nvPr/>
        </p:nvSpPr>
        <p:spPr bwMode="auto">
          <a:xfrm>
            <a:off x="6662257" y="2728403"/>
            <a:ext cx="2418359" cy="126059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/>
          <a:lstStyle/>
          <a:p>
            <a:pPr>
              <a:spcAft>
                <a:spcPts val="1000"/>
              </a:spcAft>
              <a:defRPr/>
            </a:pPr>
            <a:r>
              <a:rPr lang="ru-RU" sz="1400" b="1">
                <a:latin typeface="Arial" pitchFamily="34" charset="0"/>
              </a:rPr>
              <a:t>Рязанский государственный медицинский университет</a:t>
            </a:r>
          </a:p>
          <a:p>
            <a:pPr>
              <a:spcAft>
                <a:spcPts val="1000"/>
              </a:spcAft>
              <a:defRPr/>
            </a:pPr>
            <a:r>
              <a:rPr lang="ru-RU" sz="1400" b="1">
                <a:latin typeface="Arial" pitchFamily="34" charset="0"/>
              </a:rPr>
              <a:t>53 человека</a:t>
            </a:r>
          </a:p>
        </p:txBody>
      </p:sp>
      <p:sp>
        <p:nvSpPr>
          <p:cNvPr id="7" name="Rectangle 4"/>
          <p:cNvSpPr>
            <a:spLocks noChangeAspect="1" noChangeArrowheads="1"/>
          </p:cNvSpPr>
          <p:nvPr/>
        </p:nvSpPr>
        <p:spPr bwMode="auto">
          <a:xfrm>
            <a:off x="6625599" y="4276793"/>
            <a:ext cx="2458923" cy="1040484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/>
          <a:lstStyle/>
          <a:p>
            <a:pPr>
              <a:spcAft>
                <a:spcPts val="1000"/>
              </a:spcAft>
              <a:defRPr/>
            </a:pPr>
            <a:r>
              <a:rPr lang="en-US" sz="1400" b="1">
                <a:latin typeface="Arial" pitchFamily="34" charset="0"/>
              </a:rPr>
              <a:t>I</a:t>
            </a:r>
            <a:r>
              <a:rPr lang="ru-RU" sz="1400" b="1">
                <a:latin typeface="Arial" pitchFamily="34" charset="0"/>
              </a:rPr>
              <a:t> Московская медицинская академия им. И.В.Сеченова</a:t>
            </a:r>
          </a:p>
          <a:p>
            <a:pPr>
              <a:spcAft>
                <a:spcPts val="1000"/>
              </a:spcAft>
              <a:defRPr/>
            </a:pPr>
            <a:r>
              <a:rPr lang="ru-RU" sz="1400" b="1">
                <a:latin typeface="Arial" pitchFamily="34" charset="0"/>
              </a:rPr>
              <a:t>3 человека</a:t>
            </a:r>
            <a:endParaRPr lang="ru-RU" sz="14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Rectangle 4"/>
          <p:cNvSpPr>
            <a:spLocks noChangeAspect="1" noChangeArrowheads="1"/>
          </p:cNvSpPr>
          <p:nvPr/>
        </p:nvSpPr>
        <p:spPr bwMode="auto">
          <a:xfrm>
            <a:off x="266246" y="2701837"/>
            <a:ext cx="2547817" cy="1077410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/>
          <a:lstStyle/>
          <a:p>
            <a:pPr>
              <a:spcAft>
                <a:spcPts val="1000"/>
              </a:spcAft>
              <a:defRPr/>
            </a:pPr>
            <a:r>
              <a:rPr lang="ru-RU" sz="1400" b="1">
                <a:latin typeface="Arial" pitchFamily="34" charset="0"/>
              </a:rPr>
              <a:t>Курский государственный медицинский университет</a:t>
            </a:r>
          </a:p>
          <a:p>
            <a:pPr>
              <a:spcAft>
                <a:spcPts val="1000"/>
              </a:spcAft>
              <a:defRPr/>
            </a:pPr>
            <a:r>
              <a:rPr lang="ru-RU" sz="1400" b="1">
                <a:latin typeface="Arial" pitchFamily="34" charset="0"/>
              </a:rPr>
              <a:t>5 человек</a:t>
            </a:r>
          </a:p>
        </p:txBody>
      </p:sp>
      <p:sp>
        <p:nvSpPr>
          <p:cNvPr id="9" name="Rectangle 4"/>
          <p:cNvSpPr>
            <a:spLocks noChangeAspect="1" noChangeArrowheads="1"/>
          </p:cNvSpPr>
          <p:nvPr/>
        </p:nvSpPr>
        <p:spPr bwMode="auto">
          <a:xfrm>
            <a:off x="2180870" y="5462451"/>
            <a:ext cx="2677611" cy="1131812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/>
          <a:lstStyle/>
          <a:p>
            <a:pPr>
              <a:spcAft>
                <a:spcPts val="1000"/>
              </a:spcAft>
              <a:defRPr/>
            </a:pPr>
            <a:r>
              <a:rPr lang="ru-RU" sz="1400" b="1">
                <a:latin typeface="Arial" pitchFamily="34" charset="0"/>
              </a:rPr>
              <a:t>Воронежский государственный  медицинский университет</a:t>
            </a:r>
          </a:p>
          <a:p>
            <a:pPr>
              <a:spcAft>
                <a:spcPts val="1000"/>
              </a:spcAft>
              <a:defRPr/>
            </a:pPr>
            <a:r>
              <a:rPr lang="ru-RU" sz="1400" b="1">
                <a:latin typeface="Arial" pitchFamily="34" charset="0"/>
              </a:rPr>
              <a:t>4 человека</a:t>
            </a:r>
          </a:p>
        </p:txBody>
      </p:sp>
      <p:sp>
        <p:nvSpPr>
          <p:cNvPr id="10" name="Rectangle 4"/>
          <p:cNvSpPr>
            <a:spLocks noChangeAspect="1" noChangeArrowheads="1"/>
          </p:cNvSpPr>
          <p:nvPr/>
        </p:nvSpPr>
        <p:spPr bwMode="auto">
          <a:xfrm>
            <a:off x="3147993" y="2041506"/>
            <a:ext cx="2773121" cy="1173245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/>
          <a:lstStyle/>
          <a:p>
            <a:pPr>
              <a:spcAft>
                <a:spcPts val="1000"/>
              </a:spcAft>
              <a:defRPr/>
            </a:pPr>
            <a:r>
              <a:rPr lang="ru-RU" sz="1400" b="1">
                <a:latin typeface="Arial" pitchFamily="34" charset="0"/>
              </a:rPr>
              <a:t>Тульский государственный университет (медицинский факультет)</a:t>
            </a:r>
          </a:p>
          <a:p>
            <a:pPr>
              <a:spcAft>
                <a:spcPts val="1000"/>
              </a:spcAft>
              <a:defRPr/>
            </a:pPr>
            <a:r>
              <a:rPr lang="ru-RU" sz="1400" b="1">
                <a:latin typeface="Arial" pitchFamily="34" charset="0"/>
              </a:rPr>
              <a:t>5 человек</a:t>
            </a:r>
          </a:p>
        </p:txBody>
      </p:sp>
      <p:sp>
        <p:nvSpPr>
          <p:cNvPr id="11" name="Rectangle 4"/>
          <p:cNvSpPr>
            <a:spLocks noChangeAspect="1" noChangeArrowheads="1"/>
          </p:cNvSpPr>
          <p:nvPr/>
        </p:nvSpPr>
        <p:spPr bwMode="auto">
          <a:xfrm>
            <a:off x="4936150" y="5455140"/>
            <a:ext cx="2550787" cy="1079280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/>
          <a:lstStyle/>
          <a:p>
            <a:pPr>
              <a:spcAft>
                <a:spcPts val="1000"/>
              </a:spcAft>
              <a:defRPr/>
            </a:pPr>
            <a:r>
              <a:rPr lang="en-US" sz="1400" b="1">
                <a:latin typeface="Arial" pitchFamily="34" charset="0"/>
              </a:rPr>
              <a:t>III </a:t>
            </a:r>
            <a:r>
              <a:rPr lang="ru-RU" sz="1400" b="1">
                <a:latin typeface="Arial" pitchFamily="34" charset="0"/>
              </a:rPr>
              <a:t>Московский медицинский институт</a:t>
            </a:r>
          </a:p>
          <a:p>
            <a:pPr>
              <a:spcAft>
                <a:spcPts val="1000"/>
              </a:spcAft>
              <a:defRPr/>
            </a:pPr>
            <a:r>
              <a:rPr lang="ru-RU" sz="1400" b="1">
                <a:latin typeface="Arial" pitchFamily="34" charset="0"/>
              </a:rPr>
              <a:t>2 человека</a:t>
            </a:r>
          </a:p>
        </p:txBody>
      </p:sp>
      <p:cxnSp>
        <p:nvCxnSpPr>
          <p:cNvPr id="12" name="Прямая соединительная линия 11"/>
          <p:cNvCxnSpPr>
            <a:stCxn id="0" idx="3"/>
          </p:cNvCxnSpPr>
          <p:nvPr/>
        </p:nvCxnSpPr>
        <p:spPr>
          <a:xfrm>
            <a:off x="2413000" y="3336925"/>
            <a:ext cx="990600" cy="493713"/>
          </a:xfrm>
          <a:prstGeom prst="line">
            <a:avLst/>
          </a:prstGeom>
          <a:ln w="38100">
            <a:solidFill>
              <a:srgbClr val="99003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046663" y="4524375"/>
            <a:ext cx="1095375" cy="912813"/>
          </a:xfrm>
          <a:prstGeom prst="line">
            <a:avLst/>
          </a:prstGeom>
          <a:ln w="38100">
            <a:solidFill>
              <a:srgbClr val="99003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3038475" y="4487863"/>
            <a:ext cx="1022350" cy="949325"/>
          </a:xfrm>
          <a:prstGeom prst="line">
            <a:avLst/>
          </a:prstGeom>
          <a:ln w="38100">
            <a:solidFill>
              <a:srgbClr val="99003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4241800" y="3429000"/>
            <a:ext cx="439738" cy="1588"/>
          </a:xfrm>
          <a:prstGeom prst="line">
            <a:avLst/>
          </a:prstGeom>
          <a:ln w="38100">
            <a:solidFill>
              <a:srgbClr val="99003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2417763" y="4341813"/>
            <a:ext cx="985837" cy="474662"/>
          </a:xfrm>
          <a:prstGeom prst="line">
            <a:avLst/>
          </a:prstGeom>
          <a:ln w="38100">
            <a:solidFill>
              <a:srgbClr val="99003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0" idx="1"/>
          </p:cNvCxnSpPr>
          <p:nvPr/>
        </p:nvCxnSpPr>
        <p:spPr>
          <a:xfrm rot="10800000" flipV="1">
            <a:off x="5740400" y="3328988"/>
            <a:ext cx="912813" cy="501650"/>
          </a:xfrm>
          <a:prstGeom prst="line">
            <a:avLst/>
          </a:prstGeom>
          <a:ln w="38100">
            <a:solidFill>
              <a:srgbClr val="99003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0" idx="5"/>
          </p:cNvCxnSpPr>
          <p:nvPr/>
        </p:nvCxnSpPr>
        <p:spPr>
          <a:xfrm rot="16200000" flipH="1">
            <a:off x="5850732" y="4160044"/>
            <a:ext cx="501650" cy="1030287"/>
          </a:xfrm>
          <a:prstGeom prst="line">
            <a:avLst/>
          </a:prstGeom>
          <a:ln w="38100">
            <a:solidFill>
              <a:srgbClr val="99003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2"/>
          <p:cNvSpPr>
            <a:spLocks noChangeArrowheads="1"/>
          </p:cNvSpPr>
          <p:nvPr/>
        </p:nvSpPr>
        <p:spPr bwMode="gray">
          <a:xfrm>
            <a:off x="20634" y="152260"/>
            <a:ext cx="8820171" cy="1473436"/>
          </a:xfrm>
          <a:prstGeom prst="roundRect">
            <a:avLst>
              <a:gd name="adj" fmla="val 49106"/>
            </a:avLst>
          </a:prstGeom>
          <a:solidFill>
            <a:srgbClr val="FFFF99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charset="0"/>
              </a:rPr>
              <a:t>География поступления</a:t>
            </a:r>
          </a:p>
          <a:p>
            <a:pPr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charset="0"/>
              </a:rPr>
              <a:t> выпускников химико-биологического</a:t>
            </a:r>
          </a:p>
          <a:p>
            <a:pPr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charset="0"/>
              </a:rPr>
              <a:t>профиля в мед. ВУЗы страны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94" name="AutoShape 22"/>
          <p:cNvSpPr>
            <a:spLocks noChangeArrowheads="1"/>
          </p:cNvSpPr>
          <p:nvPr/>
        </p:nvSpPr>
        <p:spPr bwMode="gray">
          <a:xfrm>
            <a:off x="179388" y="225425"/>
            <a:ext cx="8821737" cy="1474788"/>
          </a:xfrm>
          <a:prstGeom prst="roundRect">
            <a:avLst>
              <a:gd name="adj" fmla="val 49106"/>
            </a:avLst>
          </a:prstGeom>
          <a:solidFill>
            <a:srgbClr val="FFFF99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lnSpc>
                <a:spcPct val="80000"/>
              </a:lnSpc>
              <a:defRPr/>
            </a:pPr>
            <a:endParaRPr lang="ru-RU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graphicFrame>
        <p:nvGraphicFramePr>
          <p:cNvPr id="11348" name="Group 84"/>
          <p:cNvGraphicFramePr>
            <a:graphicFrameLocks noGrp="1"/>
          </p:cNvGraphicFramePr>
          <p:nvPr/>
        </p:nvGraphicFramePr>
        <p:xfrm>
          <a:off x="468313" y="2349500"/>
          <a:ext cx="8245475" cy="3924300"/>
        </p:xfrm>
        <a:graphic>
          <a:graphicData uri="http://schemas.openxmlformats.org/drawingml/2006/table">
            <a:tbl>
              <a:tblPr/>
              <a:tblGrid>
                <a:gridCol w="5776912"/>
                <a:gridCol w="774700"/>
                <a:gridCol w="787400"/>
                <a:gridCol w="906463"/>
              </a:tblGrid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Обязательные занятия по выбору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«Избранные вопросы по неорганической химии»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«Здоровый образ жизни и гигиена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школьников»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«Комплексный анализ текста»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«За страницами учебника математики»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«Спортивные игры»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«Избранные вопросы математики»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«Профессиональное самоопределение»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65109" y="288882"/>
            <a:ext cx="785029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charset="0"/>
              </a:rPr>
              <a:t>Предпрофильное</a:t>
            </a: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charset="0"/>
              </a:rPr>
              <a:t> обучение </a:t>
            </a:r>
          </a:p>
          <a:p>
            <a:pPr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charset="0"/>
              </a:rPr>
              <a:t>9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68300"/>
            <a:ext cx="7772400" cy="1620838"/>
          </a:xfrm>
          <a:ln>
            <a:solidFill>
              <a:srgbClr val="800000"/>
            </a:solidFill>
          </a:ln>
        </p:spPr>
        <p:txBody>
          <a:bodyPr/>
          <a:lstStyle/>
          <a:p>
            <a:r>
              <a:rPr lang="ru-RU" sz="3600" b="1" u="sng" smtClean="0">
                <a:solidFill>
                  <a:srgbClr val="6600CC"/>
                </a:solidFill>
                <a:latin typeface="Arial Unicode MS" pitchFamily="34" charset="-128"/>
              </a:rPr>
              <a:t>ВЕРНОЕ ОПРЕДЕЛЕНИЕ ЖИЗНЕННОГО ПУТИ – </a:t>
            </a:r>
            <a:r>
              <a:rPr lang="ru-RU" sz="3600" b="1" u="sng" smtClean="0">
                <a:solidFill>
                  <a:srgbClr val="6600CC"/>
                </a:solidFill>
                <a:latin typeface="Arial" pitchFamily="34" charset="0"/>
              </a:rPr>
              <a:t/>
            </a:r>
            <a:br>
              <a:rPr lang="ru-RU" sz="3600" b="1" u="sng" smtClean="0">
                <a:solidFill>
                  <a:srgbClr val="6600CC"/>
                </a:solidFill>
                <a:latin typeface="Arial" pitchFamily="34" charset="0"/>
              </a:rPr>
            </a:br>
            <a:r>
              <a:rPr lang="ru-RU" sz="3600" b="1" u="sng" smtClean="0">
                <a:solidFill>
                  <a:srgbClr val="6600CC"/>
                </a:solidFill>
                <a:latin typeface="Arial Unicode MS" pitchFamily="34" charset="-128"/>
              </a:rPr>
              <a:t>ЗАЛОГ УСПЕШНОГО БУДУЩЕГО</a:t>
            </a:r>
          </a:p>
        </p:txBody>
      </p:sp>
      <p:pic>
        <p:nvPicPr>
          <p:cNvPr id="20485" name="Picture 5" descr="image2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email">
            <a:lum contrast="24000"/>
          </a:blip>
          <a:srcRect/>
          <a:stretch>
            <a:fillRect/>
          </a:stretch>
        </p:blipFill>
        <p:spPr>
          <a:xfrm>
            <a:off x="1116013" y="2168525"/>
            <a:ext cx="6461125" cy="4425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94" name="AutoShape 22"/>
          <p:cNvSpPr>
            <a:spLocks noChangeArrowheads="1"/>
          </p:cNvSpPr>
          <p:nvPr/>
        </p:nvSpPr>
        <p:spPr bwMode="gray">
          <a:xfrm>
            <a:off x="555625" y="325438"/>
            <a:ext cx="7959725" cy="1277937"/>
          </a:xfrm>
          <a:prstGeom prst="roundRect">
            <a:avLst>
              <a:gd name="adj" fmla="val 49106"/>
            </a:avLst>
          </a:prstGeom>
          <a:solidFill>
            <a:srgbClr val="FFFF99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lnSpc>
                <a:spcPct val="80000"/>
              </a:lnSpc>
              <a:defRPr/>
            </a:pPr>
            <a:endParaRPr lang="ru-RU" sz="2000" b="1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596" y="288882"/>
            <a:ext cx="785029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charset="0"/>
              </a:rPr>
              <a:t>Цели профильного обучения</a:t>
            </a:r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1139825" y="1624013"/>
            <a:ext cx="6945313" cy="503555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buFont typeface="Wingdings" pitchFamily="2" charset="2"/>
              <a:buChar char="q"/>
            </a:pPr>
            <a:r>
              <a:rPr lang="ru-RU" sz="1600" b="1">
                <a:solidFill>
                  <a:schemeClr val="bg2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b="1">
                <a:solidFill>
                  <a:schemeClr val="bg2"/>
                </a:solidFill>
                <a:ea typeface="Calibri" pitchFamily="34" charset="0"/>
                <a:cs typeface="Times New Roman" pitchFamily="18" charset="0"/>
              </a:rPr>
              <a:t>обеспечить углубленное изучение отдельных предметов программы полного общего образования; </a:t>
            </a:r>
          </a:p>
          <a:p>
            <a:pPr algn="just" eaLnBrk="0" hangingPunct="0"/>
            <a:endParaRPr lang="ru-RU" sz="1800" b="1">
              <a:solidFill>
                <a:schemeClr val="bg2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q"/>
            </a:pPr>
            <a:r>
              <a:rPr lang="ru-RU" sz="1800" b="1">
                <a:solidFill>
                  <a:schemeClr val="bg2"/>
                </a:solidFill>
                <a:ea typeface="Calibri" pitchFamily="34" charset="0"/>
                <a:cs typeface="Times New Roman" pitchFamily="18" charset="0"/>
              </a:rPr>
              <a:t> создать условия для существенной дифференциации содержания обучения старшеклассников с широкими и гибкими возможностями, построения школьниками индивидуальных образовательных программ; </a:t>
            </a:r>
          </a:p>
          <a:p>
            <a:pPr algn="just" eaLnBrk="0" hangingPunct="0"/>
            <a:endParaRPr lang="ru-RU" sz="1800" b="1">
              <a:solidFill>
                <a:schemeClr val="bg2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q"/>
            </a:pPr>
            <a:r>
              <a:rPr lang="ru-RU" sz="1800" b="1">
                <a:solidFill>
                  <a:schemeClr val="bg2"/>
                </a:solidFill>
                <a:ea typeface="Calibri" pitchFamily="34" charset="0"/>
                <a:cs typeface="Times New Roman" pitchFamily="18" charset="0"/>
              </a:rPr>
              <a:t> способствовать установлению равного доступа к полноценному образованию разным категориям обучающихся в соответствии с их способностями, индивидуальными склонностями и потребностями; </a:t>
            </a:r>
          </a:p>
          <a:p>
            <a:pPr algn="just" eaLnBrk="0" hangingPunct="0"/>
            <a:endParaRPr lang="ru-RU" sz="1800" b="1">
              <a:solidFill>
                <a:schemeClr val="bg2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q"/>
            </a:pPr>
            <a:r>
              <a:rPr lang="ru-RU" sz="1800" b="1">
                <a:solidFill>
                  <a:schemeClr val="bg2"/>
                </a:solidFill>
                <a:ea typeface="Calibri" pitchFamily="34" charset="0"/>
                <a:cs typeface="Times New Roman" pitchFamily="18" charset="0"/>
              </a:rPr>
              <a:t> расширить возможности социализации учащихся, обеспечить преемственность между общим и профессиональным образованием, более эффективно подготовить выпускников школы к освоению программ высшего профессионального образования.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55625" y="654050"/>
            <a:ext cx="8105775" cy="560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Arial" pitchFamily="34" charset="0"/>
              <a:buChar char="•"/>
            </a:pPr>
            <a:endParaRPr lang="ru-RU" sz="3200">
              <a:solidFill>
                <a:schemeClr val="bg2"/>
              </a:solidFill>
              <a:latin typeface="Arial Black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ru-RU" sz="3000">
                <a:solidFill>
                  <a:schemeClr val="bg2"/>
                </a:solidFill>
                <a:latin typeface="Arial Black" pitchFamily="34" charset="0"/>
              </a:rPr>
              <a:t>Программа «Реализация Концепции профильного обучения в МОУ СОШ №1»</a:t>
            </a:r>
          </a:p>
          <a:p>
            <a:pPr algn="l">
              <a:buFont typeface="Arial" pitchFamily="34" charset="0"/>
              <a:buChar char="•"/>
            </a:pPr>
            <a:r>
              <a:rPr lang="ru-RU" sz="3000">
                <a:solidFill>
                  <a:schemeClr val="bg2"/>
                </a:solidFill>
                <a:latin typeface="Arial Black" pitchFamily="34" charset="0"/>
              </a:rPr>
              <a:t>Положение о зачислении в профильные классы</a:t>
            </a:r>
          </a:p>
          <a:p>
            <a:pPr algn="l">
              <a:buFont typeface="Arial" pitchFamily="34" charset="0"/>
              <a:buChar char="•"/>
            </a:pPr>
            <a:r>
              <a:rPr lang="ru-RU" sz="3000">
                <a:solidFill>
                  <a:schemeClr val="bg2"/>
                </a:solidFill>
                <a:latin typeface="Arial Black" pitchFamily="34" charset="0"/>
              </a:rPr>
              <a:t>Положение о промежуточной аттестации</a:t>
            </a:r>
          </a:p>
          <a:p>
            <a:pPr algn="l">
              <a:buFont typeface="Arial" pitchFamily="34" charset="0"/>
              <a:buChar char="•"/>
            </a:pPr>
            <a:r>
              <a:rPr lang="ru-RU" sz="3000">
                <a:solidFill>
                  <a:schemeClr val="bg2"/>
                </a:solidFill>
                <a:latin typeface="Arial Black" pitchFamily="34" charset="0"/>
              </a:rPr>
              <a:t>Положение об элективных курсах</a:t>
            </a:r>
          </a:p>
          <a:p>
            <a:pPr algn="l">
              <a:buFont typeface="Arial" pitchFamily="34" charset="0"/>
              <a:buChar char="•"/>
            </a:pPr>
            <a:r>
              <a:rPr lang="ru-RU" sz="3000">
                <a:solidFill>
                  <a:schemeClr val="bg2"/>
                </a:solidFill>
                <a:latin typeface="Arial Black" pitchFamily="34" charset="0"/>
              </a:rPr>
              <a:t>Положение о портфолио</a:t>
            </a:r>
            <a:endParaRPr lang="en-US" sz="3000">
              <a:solidFill>
                <a:schemeClr val="bg2"/>
              </a:solidFill>
              <a:latin typeface="Arial Black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ru-RU" sz="3000">
                <a:solidFill>
                  <a:schemeClr val="bg2"/>
                </a:solidFill>
                <a:latin typeface="Arial Black" pitchFamily="34" charset="0"/>
              </a:rPr>
              <a:t>Рабочие программы по учебным предметам и элективным курсам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660033"/>
                </a:solidFill>
                <a:latin typeface="Arial Black" pitchFamily="34" charset="0"/>
              </a:rPr>
              <a:t>ПРОФИЛЬНОЕ ОБУЧЕНИЕ </a:t>
            </a:r>
            <a:br>
              <a:rPr lang="ru-RU" sz="4000" b="1" smtClean="0">
                <a:solidFill>
                  <a:srgbClr val="660033"/>
                </a:solidFill>
                <a:latin typeface="Arial Black" pitchFamily="34" charset="0"/>
              </a:rPr>
            </a:br>
            <a:r>
              <a:rPr lang="ru-RU" sz="4000" b="1" smtClean="0">
                <a:solidFill>
                  <a:srgbClr val="660033"/>
                </a:solidFill>
                <a:latin typeface="Arial Black" pitchFamily="34" charset="0"/>
              </a:rPr>
              <a:t>МБОУ СОШ №1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743200"/>
            <a:ext cx="8207375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 smtClean="0"/>
          </a:p>
          <a:p>
            <a:pPr>
              <a:lnSpc>
                <a:spcPct val="80000"/>
              </a:lnSpc>
              <a:buFontTx/>
              <a:buNone/>
            </a:pPr>
            <a:endParaRPr lang="ru-RU" sz="1600" b="1" smtClean="0">
              <a:solidFill>
                <a:schemeClr val="accent1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800" b="1" smtClean="0">
              <a:solidFill>
                <a:schemeClr val="accent1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800" b="1" smtClean="0">
              <a:solidFill>
                <a:srgbClr val="6600CC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b="1" smtClean="0">
              <a:solidFill>
                <a:srgbClr val="6600CC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b="1" smtClean="0">
                <a:solidFill>
                  <a:srgbClr val="003300"/>
                </a:solidFill>
                <a:latin typeface="Arial" pitchFamily="34" charset="0"/>
              </a:rPr>
              <a:t>химико-                  информационно-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smtClean="0">
                <a:solidFill>
                  <a:srgbClr val="003300"/>
                </a:solidFill>
                <a:latin typeface="Arial" pitchFamily="34" charset="0"/>
              </a:rPr>
              <a:t>биологический</a:t>
            </a:r>
            <a:r>
              <a:rPr lang="ru-RU" sz="2800" b="1" smtClean="0">
                <a:solidFill>
                  <a:srgbClr val="003300"/>
                </a:solidFill>
                <a:latin typeface="Arial" pitchFamily="34" charset="0"/>
              </a:rPr>
              <a:t>      </a:t>
            </a:r>
            <a:r>
              <a:rPr lang="ru-RU" b="1" smtClean="0">
                <a:solidFill>
                  <a:srgbClr val="003300"/>
                </a:solidFill>
                <a:latin typeface="Arial" pitchFamily="34" charset="0"/>
              </a:rPr>
              <a:t>технологический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smtClean="0">
                <a:solidFill>
                  <a:srgbClr val="003300"/>
                </a:solidFill>
                <a:latin typeface="Arial" pitchFamily="34" charset="0"/>
              </a:rPr>
              <a:t>                           		</a:t>
            </a:r>
            <a:r>
              <a:rPr lang="ru-RU" b="1" smtClean="0">
                <a:solidFill>
                  <a:schemeClr val="bg2"/>
                </a:solidFill>
                <a:latin typeface="Arial" pitchFamily="34" charset="0"/>
              </a:rPr>
              <a:t>		</a:t>
            </a:r>
            <a:r>
              <a:rPr lang="ru-RU" sz="2800" b="1" smtClean="0">
                <a:solidFill>
                  <a:schemeClr val="bg2"/>
                </a:solidFill>
                <a:latin typeface="Arial" pitchFamily="34" charset="0"/>
              </a:rPr>
              <a:t>	                                      			</a:t>
            </a:r>
            <a:r>
              <a:rPr lang="ru-RU" sz="2800" b="1" smtClean="0">
                <a:solidFill>
                  <a:schemeClr val="bg2"/>
                </a:solidFill>
                <a:latin typeface="Arial Black" pitchFamily="34" charset="0"/>
              </a:rPr>
              <a:t>	                     </a:t>
            </a:r>
            <a:endParaRPr lang="ru-RU" sz="2800" b="1" smtClean="0">
              <a:solidFill>
                <a:srgbClr val="66CCFF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800" b="1" smtClean="0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1655763" y="2024063"/>
            <a:ext cx="1296987" cy="2378075"/>
          </a:xfrm>
          <a:prstGeom prst="downArrow">
            <a:avLst>
              <a:gd name="adj1" fmla="val 50000"/>
              <a:gd name="adj2" fmla="val 45838"/>
            </a:avLst>
          </a:prstGeom>
          <a:solidFill>
            <a:srgbClr val="000066"/>
          </a:solidFill>
          <a:ln w="14351" algn="ctr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66"/>
              </a:solidFill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5940425" y="2097088"/>
            <a:ext cx="1368425" cy="2376487"/>
          </a:xfrm>
          <a:prstGeom prst="downArrow">
            <a:avLst>
              <a:gd name="adj1" fmla="val 50000"/>
              <a:gd name="adj2" fmla="val 43416"/>
            </a:avLst>
          </a:prstGeom>
          <a:solidFill>
            <a:srgbClr val="000066"/>
          </a:solidFill>
          <a:ln w="14351" algn="ctr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441325"/>
            <a:ext cx="4140200" cy="2759075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54563" y="3721100"/>
            <a:ext cx="4213225" cy="2879725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</p:pic>
      <p:pic>
        <p:nvPicPr>
          <p:cNvPr id="6" name="Рисунок 5" descr="IMG_074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3681413"/>
            <a:ext cx="3960813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C:\DOCUME~1\D3ED~1.SHC\LOCALS~1\Temp\FineReader10\media\image3.jpeg"/>
          <p:cNvPicPr>
            <a:picLocks noChangeAspect="1" noChangeArrowheads="1"/>
          </p:cNvPicPr>
          <p:nvPr>
            <p:ph type="body" idx="4294967295"/>
          </p:nvPr>
        </p:nvPicPr>
        <p:blipFill>
          <a:blip r:embed="rId5" r:link="rId6" cstate="email"/>
          <a:srcRect/>
          <a:stretch>
            <a:fillRect/>
          </a:stretch>
        </p:blipFill>
        <p:spPr>
          <a:xfrm flipV="1">
            <a:off x="4900613" y="454025"/>
            <a:ext cx="4064000" cy="27225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94" name="AutoShape 22"/>
          <p:cNvSpPr>
            <a:spLocks noChangeArrowheads="1"/>
          </p:cNvSpPr>
          <p:nvPr/>
        </p:nvSpPr>
        <p:spPr bwMode="gray">
          <a:xfrm>
            <a:off x="179388" y="225425"/>
            <a:ext cx="8821737" cy="1474788"/>
          </a:xfrm>
          <a:prstGeom prst="roundRect">
            <a:avLst>
              <a:gd name="adj" fmla="val 49106"/>
            </a:avLst>
          </a:prstGeom>
          <a:solidFill>
            <a:srgbClr val="FFFF99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lnSpc>
                <a:spcPct val="80000"/>
              </a:lnSpc>
              <a:defRPr/>
            </a:pPr>
            <a:endParaRPr lang="ru-RU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8596" y="288882"/>
            <a:ext cx="785029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charset="0"/>
              </a:rPr>
              <a:t>География профильных классов</a:t>
            </a:r>
          </a:p>
        </p:txBody>
      </p:sp>
      <p:graphicFrame>
        <p:nvGraphicFramePr>
          <p:cNvPr id="4206" name="Group 110"/>
          <p:cNvGraphicFramePr>
            <a:graphicFrameLocks noGrp="1"/>
          </p:cNvGraphicFramePr>
          <p:nvPr/>
        </p:nvGraphicFramePr>
        <p:xfrm>
          <a:off x="250825" y="1989138"/>
          <a:ext cx="8666163" cy="4641850"/>
        </p:xfrm>
        <a:graphic>
          <a:graphicData uri="http://schemas.openxmlformats.org/drawingml/2006/table">
            <a:tbl>
              <a:tblPr/>
              <a:tblGrid>
                <a:gridCol w="866775"/>
                <a:gridCol w="728663"/>
                <a:gridCol w="1003300"/>
                <a:gridCol w="866775"/>
                <a:gridCol w="866775"/>
                <a:gridCol w="866775"/>
                <a:gridCol w="866775"/>
                <a:gridCol w="866775"/>
                <a:gridCol w="866775"/>
                <a:gridCol w="866775"/>
              </a:tblGrid>
              <a:tr h="34131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Учеб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ный год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Поступили учиться в 10-й профильный класс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Выпускники 9 классов общеобразовательных учреждений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г. Узловая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0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имна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зия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лицей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МОУ СОШ №2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МОУ СОШ №3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МОУ СОШ №7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МОУ СОШ №14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МОУ СОШ №17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МОУ СОШ №61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2008-2009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2009-2010-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2010-2011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2011-2012</a:t>
                      </a: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4097338" y="1128713"/>
            <a:ext cx="4814887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000" b="1" i="1">
                <a:solidFill>
                  <a:schemeClr val="bg2"/>
                </a:solidFill>
                <a:latin typeface="Arial Black" pitchFamily="34" charset="0"/>
              </a:rPr>
              <a:t>Мелёхина Елена Борисовна,</a:t>
            </a:r>
          </a:p>
          <a:p>
            <a:pPr algn="l"/>
            <a:r>
              <a:rPr lang="ru-RU" sz="2000" b="1" i="1">
                <a:solidFill>
                  <a:schemeClr val="bg2"/>
                </a:solidFill>
                <a:latin typeface="Arial Black" pitchFamily="34" charset="0"/>
              </a:rPr>
              <a:t>учитель биологии </a:t>
            </a:r>
          </a:p>
          <a:p>
            <a:pPr algn="l"/>
            <a:r>
              <a:rPr lang="ru-RU" sz="2000" b="1" i="1">
                <a:solidFill>
                  <a:schemeClr val="bg2"/>
                </a:solidFill>
                <a:latin typeface="Arial Black" pitchFamily="34" charset="0"/>
              </a:rPr>
              <a:t>высшей квалификационной категории,</a:t>
            </a:r>
          </a:p>
          <a:p>
            <a:pPr algn="l"/>
            <a:r>
              <a:rPr lang="ru-RU" sz="2000" b="1" i="1">
                <a:solidFill>
                  <a:schemeClr val="bg2"/>
                </a:solidFill>
                <a:latin typeface="Arial Black" pitchFamily="34" charset="0"/>
              </a:rPr>
              <a:t>Почетный работник образования РФ,</a:t>
            </a:r>
          </a:p>
          <a:p>
            <a:pPr algn="l"/>
            <a:r>
              <a:rPr lang="ru-RU" sz="2000" b="1" i="1">
                <a:solidFill>
                  <a:schemeClr val="bg2"/>
                </a:solidFill>
                <a:latin typeface="Arial Black" pitchFamily="34" charset="0"/>
              </a:rPr>
              <a:t>победитель конкурса  </a:t>
            </a:r>
          </a:p>
          <a:p>
            <a:pPr algn="l"/>
            <a:r>
              <a:rPr lang="ru-RU" sz="2000" b="1" i="1">
                <a:solidFill>
                  <a:schemeClr val="bg2"/>
                </a:solidFill>
                <a:latin typeface="Arial Black" pitchFamily="34" charset="0"/>
              </a:rPr>
              <a:t>лучших  учителей РФ,</a:t>
            </a:r>
          </a:p>
          <a:p>
            <a:pPr algn="l"/>
            <a:r>
              <a:rPr lang="ru-RU" sz="2000" b="1" i="1">
                <a:solidFill>
                  <a:schemeClr val="bg2"/>
                </a:solidFill>
                <a:latin typeface="Arial Black" pitchFamily="34" charset="0"/>
              </a:rPr>
              <a:t> обладатель гранта  ПНПО </a:t>
            </a:r>
          </a:p>
          <a:p>
            <a:pPr algn="l"/>
            <a:r>
              <a:rPr lang="ru-RU" sz="2000" b="1" i="1">
                <a:solidFill>
                  <a:schemeClr val="bg2"/>
                </a:solidFill>
                <a:latin typeface="Arial Black" pitchFamily="34" charset="0"/>
              </a:rPr>
              <a:t>в 2007г.</a:t>
            </a:r>
          </a:p>
          <a:p>
            <a:endParaRPr lang="ru-RU" sz="1800">
              <a:solidFill>
                <a:schemeClr val="bg2"/>
              </a:solidFill>
            </a:endParaRPr>
          </a:p>
        </p:txBody>
      </p:sp>
      <p:pic>
        <p:nvPicPr>
          <p:cNvPr id="13315" name="Picture 3" descr="E:\000\МИЛЁХ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9575" y="690563"/>
            <a:ext cx="3743325" cy="46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E:\000\КАПИТ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6550" y="434975"/>
            <a:ext cx="37433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4060825" y="1055688"/>
            <a:ext cx="503078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000" b="1" i="1">
                <a:solidFill>
                  <a:schemeClr val="bg2"/>
                </a:solidFill>
                <a:latin typeface="Arial Black" pitchFamily="34" charset="0"/>
              </a:rPr>
              <a:t>Капитонова </a:t>
            </a:r>
          </a:p>
          <a:p>
            <a:pPr algn="l"/>
            <a:r>
              <a:rPr lang="ru-RU" sz="2000" b="1" i="1">
                <a:solidFill>
                  <a:schemeClr val="bg2"/>
                </a:solidFill>
                <a:latin typeface="Arial Black" pitchFamily="34" charset="0"/>
              </a:rPr>
              <a:t>Валентина Алексеевна,</a:t>
            </a:r>
          </a:p>
          <a:p>
            <a:pPr algn="l"/>
            <a:r>
              <a:rPr lang="ru-RU" sz="2000" b="1" i="1">
                <a:solidFill>
                  <a:schemeClr val="bg2"/>
                </a:solidFill>
                <a:latin typeface="Arial Black" pitchFamily="34" charset="0"/>
              </a:rPr>
              <a:t>учитель химии </a:t>
            </a:r>
          </a:p>
          <a:p>
            <a:pPr algn="l"/>
            <a:r>
              <a:rPr lang="ru-RU" sz="2000" b="1" i="1">
                <a:solidFill>
                  <a:schemeClr val="bg2"/>
                </a:solidFill>
                <a:latin typeface="Arial Black" pitchFamily="34" charset="0"/>
              </a:rPr>
              <a:t>высшей квалификационной </a:t>
            </a:r>
          </a:p>
          <a:p>
            <a:pPr algn="l"/>
            <a:r>
              <a:rPr lang="ru-RU" sz="2000" b="1" i="1">
                <a:solidFill>
                  <a:schemeClr val="bg2"/>
                </a:solidFill>
                <a:latin typeface="Arial Black" pitchFamily="34" charset="0"/>
              </a:rPr>
              <a:t>категории, </a:t>
            </a:r>
          </a:p>
          <a:p>
            <a:pPr algn="l"/>
            <a:r>
              <a:rPr lang="ru-RU" sz="2000" b="1" i="1">
                <a:solidFill>
                  <a:schemeClr val="bg2"/>
                </a:solidFill>
                <a:latin typeface="Arial Black" pitchFamily="34" charset="0"/>
              </a:rPr>
              <a:t>Заслуженный учитель РФ,</a:t>
            </a:r>
          </a:p>
          <a:p>
            <a:pPr algn="l"/>
            <a:r>
              <a:rPr lang="ru-RU" sz="2000" b="1" i="1">
                <a:solidFill>
                  <a:schemeClr val="bg2"/>
                </a:solidFill>
                <a:latin typeface="Arial Black" pitchFamily="34" charset="0"/>
              </a:rPr>
              <a:t>победитель конкурса </a:t>
            </a:r>
          </a:p>
          <a:p>
            <a:pPr algn="l"/>
            <a:r>
              <a:rPr lang="ru-RU" sz="2000" b="1" i="1">
                <a:solidFill>
                  <a:schemeClr val="bg2"/>
                </a:solidFill>
                <a:latin typeface="Arial Black" pitchFamily="34" charset="0"/>
              </a:rPr>
              <a:t>лучших учителей РФ,</a:t>
            </a:r>
          </a:p>
          <a:p>
            <a:pPr algn="l"/>
            <a:r>
              <a:rPr lang="ru-RU" sz="2000" b="1" i="1">
                <a:solidFill>
                  <a:schemeClr val="bg2"/>
                </a:solidFill>
                <a:latin typeface="Arial Black" pitchFamily="34" charset="0"/>
              </a:rPr>
              <a:t>обладатель гранта ПНПО в 2006г.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FF"/>
        </a:solidFill>
        <a:ln w="14351" cap="flat" cmpd="sng" algn="ctr">
          <a:solidFill>
            <a:srgbClr val="FFCC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FF"/>
        </a:solidFill>
        <a:ln w="14351" cap="flat" cmpd="sng" algn="ctr">
          <a:solidFill>
            <a:srgbClr val="FFCC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10818</TotalTime>
  <Words>1084</Words>
  <Application>Microsoft Office PowerPoint</Application>
  <PresentationFormat>Экран (4:3)</PresentationFormat>
  <Paragraphs>303</Paragraphs>
  <Slides>29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40" baseType="lpstr">
      <vt:lpstr>Tahoma</vt:lpstr>
      <vt:lpstr>Arial</vt:lpstr>
      <vt:lpstr>Times New Roman</vt:lpstr>
      <vt:lpstr>Calibri</vt:lpstr>
      <vt:lpstr>Wingdings</vt:lpstr>
      <vt:lpstr>Arial Black</vt:lpstr>
      <vt:lpstr>Arial Unicode MS</vt:lpstr>
      <vt:lpstr>Arial CYR</vt:lpstr>
      <vt:lpstr>Оформление по умолчанию</vt:lpstr>
      <vt:lpstr>Диаграмма Microsoft Office Excel</vt:lpstr>
      <vt:lpstr>Диаграмма Microsoft Graph</vt:lpstr>
      <vt:lpstr>Слайд 1</vt:lpstr>
      <vt:lpstr>Слайд 2</vt:lpstr>
      <vt:lpstr>Слайд 3</vt:lpstr>
      <vt:lpstr>Слайд 4</vt:lpstr>
      <vt:lpstr>ПРОФИЛЬНОЕ ОБУЧЕНИЕ  МБОУ СОШ №1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ПРОФИЛЬНЫЙ ЛАГЕРЬ «СИМБИОЗ»</vt:lpstr>
      <vt:lpstr>Слайд 17</vt:lpstr>
      <vt:lpstr>«СОЮЗ ХИМИИ И БИОЛОГИИ – ЗАЛОГ ЖИЗНИ НА ЗЕМЛЕ»</vt:lpstr>
      <vt:lpstr>СОТРУДНИЧЕСТВО  С ОАО «СИБУР»</vt:lpstr>
      <vt:lpstr>Слайд 20</vt:lpstr>
      <vt:lpstr>Слайд 21</vt:lpstr>
      <vt:lpstr>Слайд 22</vt:lpstr>
      <vt:lpstr>ПОБЕДИТЕЛИ И ПРИЗЕРЫ МУНИЦИПАЛЬНОГО И РЕГИОНАЛЬНОГО ЭТАПОВ  ВСЕРОССИЙСКОЙ ОЛИМПИАДЫ ШКОЛЬНИКОВ </vt:lpstr>
      <vt:lpstr>Слайд 24</vt:lpstr>
      <vt:lpstr>АНКЕТИРОВАНИЕ УЧАЩИХСЯ   ПО ПРОБЛЕМЕ УДОВЛЕТВОРЕННОСТИ ПРОФИЛЬНЫМ ОБУЧЕНИЕМ</vt:lpstr>
      <vt:lpstr> СОТРУДНИЧНСТВО С РЯЗАНСКИМ ГОСУДАРСТВЕННЫМ МЕДИЦИНСКИМ УНИВЕРСИТЕТОМ </vt:lpstr>
      <vt:lpstr>Слайд 27</vt:lpstr>
      <vt:lpstr>Слайд 28</vt:lpstr>
      <vt:lpstr>ВЕРНОЕ ОПРЕДЕЛЕНИЕ ЖИЗНЕННОГО ПУТИ –  ЗАЛОГ УСПЕШНОГО БУДУЩЕГО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качества образования</dc:title>
  <dc:creator>SL</dc:creator>
  <cp:lastModifiedBy>Дарёна</cp:lastModifiedBy>
  <cp:revision>633</cp:revision>
  <cp:lastPrinted>2002-07-25T21:58:31Z</cp:lastPrinted>
  <dcterms:created xsi:type="dcterms:W3CDTF">2000-10-10T11:53:38Z</dcterms:created>
  <dcterms:modified xsi:type="dcterms:W3CDTF">2012-07-17T09:01:25Z</dcterms:modified>
</cp:coreProperties>
</file>