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93" r:id="rId3"/>
    <p:sldId id="294" r:id="rId4"/>
    <p:sldId id="368" r:id="rId5"/>
    <p:sldId id="332" r:id="rId6"/>
    <p:sldId id="295" r:id="rId7"/>
    <p:sldId id="333" r:id="rId8"/>
    <p:sldId id="347" r:id="rId9"/>
    <p:sldId id="298" r:id="rId10"/>
    <p:sldId id="299" r:id="rId11"/>
    <p:sldId id="300" r:id="rId12"/>
    <p:sldId id="348" r:id="rId13"/>
    <p:sldId id="258" r:id="rId14"/>
    <p:sldId id="262" r:id="rId15"/>
    <p:sldId id="259" r:id="rId16"/>
    <p:sldId id="269" r:id="rId17"/>
    <p:sldId id="270" r:id="rId18"/>
    <p:sldId id="317" r:id="rId19"/>
    <p:sldId id="260" r:id="rId20"/>
    <p:sldId id="263" r:id="rId21"/>
    <p:sldId id="265" r:id="rId22"/>
    <p:sldId id="289" r:id="rId23"/>
    <p:sldId id="272" r:id="rId24"/>
    <p:sldId id="308" r:id="rId25"/>
    <p:sldId id="273" r:id="rId26"/>
    <p:sldId id="307" r:id="rId27"/>
    <p:sldId id="274" r:id="rId28"/>
    <p:sldId id="310" r:id="rId29"/>
    <p:sldId id="275" r:id="rId30"/>
    <p:sldId id="318" r:id="rId31"/>
    <p:sldId id="276" r:id="rId32"/>
    <p:sldId id="306" r:id="rId33"/>
    <p:sldId id="277" r:id="rId34"/>
    <p:sldId id="312" r:id="rId35"/>
    <p:sldId id="366" r:id="rId36"/>
    <p:sldId id="311" r:id="rId37"/>
    <p:sldId id="290" r:id="rId38"/>
    <p:sldId id="279" r:id="rId39"/>
    <p:sldId id="282" r:id="rId40"/>
    <p:sldId id="283" r:id="rId41"/>
    <p:sldId id="365" r:id="rId42"/>
    <p:sldId id="287" r:id="rId43"/>
    <p:sldId id="286" r:id="rId44"/>
    <p:sldId id="319" r:id="rId45"/>
    <p:sldId id="320" r:id="rId46"/>
    <p:sldId id="324" r:id="rId47"/>
    <p:sldId id="321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22" r:id="rId56"/>
    <p:sldId id="323" r:id="rId57"/>
    <p:sldId id="292" r:id="rId58"/>
    <p:sldId id="357" r:id="rId59"/>
    <p:sldId id="367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66"/>
    <a:srgbClr val="FFCC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125" d="100"/>
          <a:sy n="125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CC68E-405F-4FE5-A220-EAA55A84C2F7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69F2-A962-4244-B3E1-02DAE004E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69F2-A962-4244-B3E1-02DAE004E28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69F2-A962-4244-B3E1-02DAE004E28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69F2-A962-4244-B3E1-02DAE004E28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71/936/71936407_donquixote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.jpeg"/><Relationship Id="rId2" Type="http://schemas.openxmlformats.org/officeDocument/2006/relationships/hyperlink" Target="http://www.profountain.ru/modules/gallery/uploads/profountain.ru/fontani_yekzoticheskie/fountain_german_munghaus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9.jpeg"/><Relationship Id="rId4" Type="http://schemas.openxmlformats.org/officeDocument/2006/relationships/hyperlink" Target="http://i064.radikal.ru/0901/df/ac4e6eddfa6d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.jpeg"/><Relationship Id="rId5" Type="http://schemas.openxmlformats.org/officeDocument/2006/relationships/slide" Target="slide16.xml"/><Relationship Id="rId10" Type="http://schemas.openxmlformats.org/officeDocument/2006/relationships/slide" Target="slide4.xml"/><Relationship Id="rId4" Type="http://schemas.openxmlformats.org/officeDocument/2006/relationships/slide" Target="slide15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//upload.wikimedia.org/wikipedia/ru/4/43/%D0%90%D1%81%D1%82%D0%B0%D1%84%D1%8C%D0%B5%D0%B2_%D0%92%D0%9F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7.xml"/><Relationship Id="rId7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pics.livejournal.com/sinyavina/pic/002109pp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5" Type="http://schemas.openxmlformats.org/officeDocument/2006/relationships/image" Target="../media/image49.jpeg"/><Relationship Id="rId4" Type="http://schemas.openxmlformats.org/officeDocument/2006/relationships/hyperlink" Target="http://pics.livejournal.com/sinyavina/pic/00213d2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labirint.ru/screenshot/goods/192321/2/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hyperlink" Target="http://www.megabook.ru/MObjects2/DATA1/pict04/new/04t1081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9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4/valenta-mog.110/0_6c5c7_72bb6207_L.jpg" TargetMode="External"/><Relationship Id="rId13" Type="http://schemas.openxmlformats.org/officeDocument/2006/relationships/slide" Target="slide7.xml"/><Relationship Id="rId18" Type="http://schemas.openxmlformats.org/officeDocument/2006/relationships/slide" Target="slide44.xml"/><Relationship Id="rId26" Type="http://schemas.openxmlformats.org/officeDocument/2006/relationships/image" Target="../media/image19.png"/><Relationship Id="rId3" Type="http://schemas.openxmlformats.org/officeDocument/2006/relationships/image" Target="../media/image3.jpeg"/><Relationship Id="rId21" Type="http://schemas.openxmlformats.org/officeDocument/2006/relationships/image" Target="../media/image14.jpeg"/><Relationship Id="rId34" Type="http://schemas.openxmlformats.org/officeDocument/2006/relationships/image" Target="../media/image2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slide" Target="slide35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5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jpe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24.png"/><Relationship Id="rId4" Type="http://schemas.openxmlformats.org/officeDocument/2006/relationships/slide" Target="slide46.xml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konkurs-graf.ucoz.ru/_ph/12/2/9810822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53.xml"/><Relationship Id="rId7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52.xml"/><Relationship Id="rId10" Type="http://schemas.openxmlformats.org/officeDocument/2006/relationships/image" Target="../media/image1.jpeg"/><Relationship Id="rId4" Type="http://schemas.openxmlformats.org/officeDocument/2006/relationships/slide" Target="slide51.xml"/><Relationship Id="rId9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hyperlink" Target="http://www.e-architect.co.uk/images/jpgs/london/national_portrait_gallery_nw05070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museum.ru/uploads/1300059949_93285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-fotki.yandex.ru/get/4114/bill52.117/0_4300c_dda0e91_XL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Путешествие по страницам школьного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 учебника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7105" name="Picture 1" descr="C:\Documents and Settings\Admin\Рабочий стол\Новая папка\DSC039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00438"/>
            <a:ext cx="2714644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1968" y="3929066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 Акулинина Марина Васильевна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МБОУ «Двинская средняя общеобразовательная школа»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Холмогорский район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Архангельская область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86322"/>
            <a:ext cx="355759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литература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6 класс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Музей Дон Кихота (Испания)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://www.forbes.ru/sites/default/files/imagecache/p346/slideshow/2011/11/0203A85H4J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357298"/>
            <a:ext cx="4929222" cy="352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2" name="Picture 2" descr="http://img1.liveinternet.ru/images/attach/c/2/71/936/71936407_donquixo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786189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Музей </a:t>
            </a:r>
            <a:r>
              <a:rPr lang="ru-RU" sz="4000" b="1" dirty="0" err="1" smtClean="0">
                <a:solidFill>
                  <a:srgbClr val="FFFF00"/>
                </a:solidFill>
              </a:rPr>
              <a:t>Д`Артаньяна</a:t>
            </a:r>
            <a:r>
              <a:rPr lang="ru-RU" sz="4000" dirty="0" smtClean="0">
                <a:solidFill>
                  <a:srgbClr val="FFFF00"/>
                </a:solidFill>
              </a:rPr>
              <a:t> (Франция)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www.forbes.ru/sites/default/files/imagecache/p346/slideshow/2011/11/0303B54F59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500174"/>
            <a:ext cx="601818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29256" y="1374755"/>
            <a:ext cx="3400420" cy="54832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Музей барона Мюнхгаузена</a:t>
            </a: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(Латвия)</a:t>
            </a:r>
            <a:endParaRPr lang="ru-RU" sz="2800" dirty="0"/>
          </a:p>
        </p:txBody>
      </p:sp>
      <p:pic>
        <p:nvPicPr>
          <p:cNvPr id="86019" name="Picture 3" descr="Картинка 10 из 6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5019675" cy="3810000"/>
          </a:xfrm>
          <a:prstGeom prst="rect">
            <a:avLst/>
          </a:prstGeom>
          <a:noFill/>
        </p:spPr>
      </p:pic>
      <p:pic>
        <p:nvPicPr>
          <p:cNvPr id="12" name="Picture 5" descr="Картинка 2 из 6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786190"/>
            <a:ext cx="413874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14348" y="4214818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Двухэтажный, крытый черепицей дом </a:t>
            </a:r>
            <a:r>
              <a:rPr lang="ru-RU" sz="2800" b="1" dirty="0" err="1" smtClean="0">
                <a:solidFill>
                  <a:srgbClr val="FFFF00"/>
                </a:solidFill>
              </a:rPr>
              <a:t>Мюнхаузена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типовой процесс 4">
            <a:hlinkClick r:id="rId2" action="ppaction://hlinksldjump"/>
          </p:cNvPr>
          <p:cNvSpPr/>
          <p:nvPr/>
        </p:nvSpPr>
        <p:spPr>
          <a:xfrm>
            <a:off x="428596" y="428604"/>
            <a:ext cx="1928826" cy="2143140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типовой процесс 6">
            <a:hlinkClick r:id="rId3" action="ppaction://hlinksldjump"/>
          </p:cNvPr>
          <p:cNvSpPr/>
          <p:nvPr/>
        </p:nvSpPr>
        <p:spPr>
          <a:xfrm>
            <a:off x="500034" y="3571876"/>
            <a:ext cx="1928826" cy="2214578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типовой процесс 9">
            <a:hlinkClick r:id="rId4" action="ppaction://hlinksldjump"/>
          </p:cNvPr>
          <p:cNvSpPr/>
          <p:nvPr/>
        </p:nvSpPr>
        <p:spPr>
          <a:xfrm>
            <a:off x="2643174" y="428604"/>
            <a:ext cx="1928826" cy="2143140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типовой процесс 10">
            <a:hlinkClick r:id="rId5" action="ppaction://hlinksldjump"/>
          </p:cNvPr>
          <p:cNvSpPr/>
          <p:nvPr/>
        </p:nvSpPr>
        <p:spPr>
          <a:xfrm>
            <a:off x="4857752" y="428604"/>
            <a:ext cx="1928826" cy="2143140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типовой процесс 11">
            <a:hlinkClick r:id="rId6" action="ppaction://hlinksldjump"/>
          </p:cNvPr>
          <p:cNvSpPr/>
          <p:nvPr/>
        </p:nvSpPr>
        <p:spPr>
          <a:xfrm>
            <a:off x="6929454" y="428604"/>
            <a:ext cx="1928826" cy="2143140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типовой процесс 12">
            <a:hlinkClick r:id="rId7" action="ppaction://hlinksldjump"/>
          </p:cNvPr>
          <p:cNvSpPr/>
          <p:nvPr/>
        </p:nvSpPr>
        <p:spPr>
          <a:xfrm>
            <a:off x="2786050" y="3571876"/>
            <a:ext cx="1928826" cy="2214578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типовой процесс 13">
            <a:hlinkClick r:id="rId8" action="ppaction://hlinksldjump"/>
          </p:cNvPr>
          <p:cNvSpPr/>
          <p:nvPr/>
        </p:nvSpPr>
        <p:spPr>
          <a:xfrm>
            <a:off x="4929190" y="3571876"/>
            <a:ext cx="1928826" cy="2214578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типовой процесс 14">
            <a:hlinkClick r:id="rId9" action="ppaction://hlinksldjump"/>
          </p:cNvPr>
          <p:cNvSpPr/>
          <p:nvPr/>
        </p:nvSpPr>
        <p:spPr>
          <a:xfrm>
            <a:off x="7000892" y="3571876"/>
            <a:ext cx="1928826" cy="2214578"/>
          </a:xfrm>
          <a:prstGeom prst="flowChartPredefined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7224" y="85723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92867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92867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20" y="92867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421481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5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414338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6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407194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7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0958" y="414338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4" name="Блок-схема: объединение 23">
            <a:hlinkClick r:id="rId10" action="ppaction://hlinksldjump"/>
          </p:cNvPr>
          <p:cNvSpPr/>
          <p:nvPr/>
        </p:nvSpPr>
        <p:spPr>
          <a:xfrm>
            <a:off x="8858248" y="0"/>
            <a:ext cx="285752" cy="357190"/>
          </a:xfrm>
          <a:prstGeom prst="flowChartMerge">
            <a:avLst/>
          </a:prstGeom>
        </p:spPr>
        <p:style>
          <a:lnRef idx="2">
            <a:schemeClr val="accent5"/>
          </a:lnRef>
          <a:fillRef idx="1003">
            <a:schemeClr val="dk2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hlinkClick r:id="rId10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11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Тургенев Иван Сергеевич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с вырезом 6">
            <a:hlinkClick r:id="rId2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 Портреты русских писателей и поэтов. Портрет Тургенева И. С. Репродукция B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66"/>
            <a:ext cx="326293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928662" y="550070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И.Е. Репин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Крылов Иван Андреевич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3794" name="Picture 2" descr=" Портреты русских писателей и поэтов. Портрет Крылова И. А. Репродукция 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07498"/>
            <a:ext cx="3257573" cy="4493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42910" y="6072206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К.П. Брюллов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Тютчев Федор Иванович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2770" name="Picture 2" descr=" Портреты русских писателей и поэтов. Портрет Тютчева Ф. И. Репродукция 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4356"/>
            <a:ext cx="326293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596" y="5500702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С.Ф. Александровский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с вырезом 11">
            <a:hlinkClick r:id="rId3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Некрасов Николай Алексеевич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0722" name="Picture 2" descr=" Портреты русских писателей и поэтов. Портрет Некрасова Н. А. Репродукция 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14488"/>
            <a:ext cx="27622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5643578"/>
            <a:ext cx="3098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И.Н. Крамской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с вырезом 10">
            <a:hlinkClick r:id="rId3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Николай Михайлович Рубцов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5538" name="Picture 2" descr="http://rubtsov.id.ru/photo/photo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14422"/>
            <a:ext cx="3000396" cy="3886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трелка вправо с вырезом 7">
            <a:hlinkClick r:id="rId3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Астафьев Виктор Петрович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9698" name="Picture 2" descr="Файл:Астафьев ВП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857232"/>
            <a:ext cx="2643206" cy="3660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Стрелка вправо с вырезом 11">
            <a:hlinkClick r:id="rId4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540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Путешествие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ru-RU" sz="3500" b="1" dirty="0" smtClean="0">
                <a:solidFill>
                  <a:schemeClr val="bg1"/>
                </a:solidFill>
              </a:rPr>
              <a:t>поездка или передвижение пешком по каким-нибудь местам, странам (обычно для ознакомления или отдыха).</a:t>
            </a:r>
          </a:p>
          <a:p>
            <a:pPr algn="just"/>
            <a:endParaRPr lang="ru-RU" sz="48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Толковый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Словарь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Русского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Языка</a:t>
            </a:r>
            <a:r>
              <a:rPr lang="ru-RU" sz="2800" dirty="0" smtClean="0">
                <a:solidFill>
                  <a:srgbClr val="FFFF00"/>
                </a:solidFill>
              </a:rPr>
              <a:t>  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С.И. </a:t>
            </a:r>
            <a:r>
              <a:rPr lang="ru-RU" sz="2800" b="1" dirty="0" smtClean="0">
                <a:solidFill>
                  <a:srgbClr val="FFFF00"/>
                </a:solidFill>
              </a:rPr>
              <a:t>Ожегова</a:t>
            </a:r>
            <a:r>
              <a:rPr lang="ru-RU" sz="2800" dirty="0" smtClean="0">
                <a:solidFill>
                  <a:srgbClr val="FFFF00"/>
                </a:solidFill>
              </a:rPr>
              <a:t> и Н.Ю. Шведовой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Шукшин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Василий</a:t>
            </a:r>
          </a:p>
          <a:p>
            <a:pPr algn="ctr">
              <a:buNone/>
            </a:pPr>
            <a:r>
              <a:rPr lang="ru-RU" sz="5400" b="1" dirty="0" err="1" smtClean="0">
                <a:solidFill>
                  <a:srgbClr val="FFFF00"/>
                </a:solidFill>
              </a:rPr>
              <a:t>Макарович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Портрет В.М. Шукш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357298"/>
            <a:ext cx="267986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Стрелка вправо с вырезом 10">
            <a:hlinkClick r:id="rId3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3786182" y="1071546"/>
            <a:ext cx="5214974" cy="4525963"/>
          </a:xfrm>
        </p:spPr>
        <p:txBody>
          <a:bodyPr>
            <a:normAutofit/>
          </a:bodyPr>
          <a:lstStyle/>
          <a:p>
            <a:pPr algn="ctr"/>
            <a:endParaRPr lang="ru-R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Блок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Александр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Александрович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09" name="Picture 1" descr="Картинка 1 из 852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357298"/>
            <a:ext cx="28003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>
              <a:gd name="adj1" fmla="val 50000"/>
              <a:gd name="adj2" fmla="val 4619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928662" y="857232"/>
            <a:ext cx="2000264" cy="1857388"/>
          </a:xfrm>
          <a:prstGeom prst="smileyF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>
            <a:hlinkClick r:id="rId3" action="ppaction://hlinksldjump"/>
          </p:cNvPr>
          <p:cNvSpPr/>
          <p:nvPr/>
        </p:nvSpPr>
        <p:spPr>
          <a:xfrm>
            <a:off x="6715140" y="857232"/>
            <a:ext cx="2000264" cy="1857388"/>
          </a:xfrm>
          <a:prstGeom prst="smileyF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>
            <a:hlinkClick r:id="rId4" action="ppaction://hlinksldjump"/>
          </p:cNvPr>
          <p:cNvSpPr/>
          <p:nvPr/>
        </p:nvSpPr>
        <p:spPr>
          <a:xfrm>
            <a:off x="857224" y="3929066"/>
            <a:ext cx="2000264" cy="1857388"/>
          </a:xfrm>
          <a:prstGeom prst="smileyF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>
            <a:hlinkClick r:id="rId5" action="ppaction://hlinksldjump"/>
          </p:cNvPr>
          <p:cNvSpPr/>
          <p:nvPr/>
        </p:nvSpPr>
        <p:spPr>
          <a:xfrm>
            <a:off x="3786182" y="3929066"/>
            <a:ext cx="2000264" cy="1857388"/>
          </a:xfrm>
          <a:prstGeom prst="smileyF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>
            <a:hlinkClick r:id="rId6" action="ppaction://hlinksldjump"/>
          </p:cNvPr>
          <p:cNvSpPr/>
          <p:nvPr/>
        </p:nvSpPr>
        <p:spPr>
          <a:xfrm>
            <a:off x="6715140" y="4000504"/>
            <a:ext cx="2000264" cy="1857388"/>
          </a:xfrm>
          <a:prstGeom prst="smileyF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>
            <a:hlinkClick r:id="rId7" action="ppaction://hlinksldjump"/>
          </p:cNvPr>
          <p:cNvSpPr/>
          <p:nvPr/>
        </p:nvSpPr>
        <p:spPr>
          <a:xfrm>
            <a:off x="3714744" y="928670"/>
            <a:ext cx="2000264" cy="1857388"/>
          </a:xfrm>
          <a:prstGeom prst="smileyFac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428728" y="292893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1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4214810" y="300037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2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7286644" y="292893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1357290" y="585789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4286248" y="585789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5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7286644" y="592933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6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9" name="Равнобедренный треугольник 18">
            <a:hlinkClick r:id="rId8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9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Литературный портрет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У второго мальчика волосы были всклокоченные, черные, глаза серые, скулы широкие, лицо бледное, рябое, рот большой, но правильный, вся голова огромная, как говорится, с пивной котёл, тело приземистое, неуклюжее. Малый был неказистый – что и говорить!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(Павлуша. И.С. Тургенев «</a:t>
            </a:r>
            <a:r>
              <a:rPr lang="ru-RU" dirty="0" err="1" smtClean="0">
                <a:solidFill>
                  <a:schemeClr val="bg1"/>
                </a:solidFill>
              </a:rPr>
              <a:t>Бежин</a:t>
            </a:r>
            <a:r>
              <a:rPr lang="ru-RU" dirty="0" smtClean="0">
                <a:solidFill>
                  <a:schemeClr val="bg1"/>
                </a:solidFill>
              </a:rPr>
              <a:t> луг»)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А.Ф. Пахомов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38600" cy="45259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Ранний вариант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38600" cy="45259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Поздний вариант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6324" name="Picture 4" descr="http://pics.livejournal.com/sinyavina/pic/002109pp/s640x4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14488"/>
            <a:ext cx="3648076" cy="4572001"/>
          </a:xfrm>
          <a:prstGeom prst="rect">
            <a:avLst/>
          </a:prstGeom>
          <a:noFill/>
        </p:spPr>
      </p:pic>
      <p:pic>
        <p:nvPicPr>
          <p:cNvPr id="56326" name="Picture 6" descr="http://pics.livejournal.com/sinyavina/pic/00213d21/s640x4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785926"/>
            <a:ext cx="3324226" cy="4572001"/>
          </a:xfrm>
          <a:prstGeom prst="rect">
            <a:avLst/>
          </a:prstGeom>
          <a:noFill/>
        </p:spPr>
      </p:pic>
      <p:sp>
        <p:nvSpPr>
          <p:cNvPr id="8" name="Стрелка вправо с вырезом 7">
            <a:hlinkClick r:id="rId6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Литературный портрет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… на щеке родимое пятно, а на висках </a:t>
            </a:r>
            <a:r>
              <a:rPr lang="ru-RU" sz="3600" dirty="0" err="1" smtClean="0">
                <a:solidFill>
                  <a:schemeClr val="bg1"/>
                </a:solidFill>
              </a:rPr>
              <a:t>волосья</a:t>
            </a:r>
            <a:r>
              <a:rPr lang="ru-RU" sz="3600" dirty="0" smtClean="0">
                <a:solidFill>
                  <a:schemeClr val="bg1"/>
                </a:solidFill>
              </a:rPr>
              <a:t> при ученье выдраны. Идет в чем был: в </a:t>
            </a:r>
            <a:r>
              <a:rPr lang="ru-RU" sz="3600" dirty="0" err="1" smtClean="0">
                <a:solidFill>
                  <a:schemeClr val="bg1"/>
                </a:solidFill>
              </a:rPr>
              <a:t>опорочках</a:t>
            </a:r>
            <a:r>
              <a:rPr lang="ru-RU" sz="3600" dirty="0" smtClean="0">
                <a:solidFill>
                  <a:schemeClr val="bg1"/>
                </a:solidFill>
              </a:rPr>
              <a:t>, одна штанина в сапоге, другая мотается, а </a:t>
            </a:r>
            <a:r>
              <a:rPr lang="ru-RU" sz="3600" dirty="0" err="1" smtClean="0">
                <a:solidFill>
                  <a:schemeClr val="bg1"/>
                </a:solidFill>
              </a:rPr>
              <a:t>озямчик</a:t>
            </a:r>
            <a:r>
              <a:rPr lang="ru-RU" sz="3600" dirty="0" smtClean="0">
                <a:solidFill>
                  <a:schemeClr val="bg1"/>
                </a:solidFill>
              </a:rPr>
              <a:t> старенький, крючочки не застегиваются, </a:t>
            </a:r>
            <a:r>
              <a:rPr lang="ru-RU" sz="3600" dirty="0" err="1" smtClean="0">
                <a:solidFill>
                  <a:schemeClr val="bg1"/>
                </a:solidFill>
              </a:rPr>
              <a:t>порастеряны</a:t>
            </a:r>
            <a:r>
              <a:rPr lang="ru-RU" sz="3600" dirty="0" smtClean="0">
                <a:solidFill>
                  <a:schemeClr val="bg1"/>
                </a:solidFill>
              </a:rPr>
              <a:t>, а шиворот разорван.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(Левша. Н.С. Лесков «Левша»)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57166"/>
            <a:ext cx="4114800" cy="10604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Левша. Художник И. Глазунов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5298" name="Picture 2" descr="Левша. Художник И. Глазун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3895725" cy="5629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6000768"/>
            <a:ext cx="814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a4format.ru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с вырезом 8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Литературный портрет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… был моложе сестры на два года. Ему было всего только десять лет с хвостиком. Он был коротенький, но очень плотный, лобастый, затылок широкий. Был в золотых веснушках, а носик его, чистенький тоже, как у сестры, глядел вверх. Это был мальчик упрямый и сильный.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Митраша</a:t>
            </a:r>
            <a:r>
              <a:rPr lang="ru-RU" dirty="0" smtClean="0">
                <a:solidFill>
                  <a:schemeClr val="bg1"/>
                </a:solidFill>
              </a:rPr>
              <a:t>. М.М. Пришвин «Кладовая солнца»)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Митраша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сканирование00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928802"/>
            <a:ext cx="4032250" cy="34051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5072074"/>
            <a:ext cx="3786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/>
              <a:t>900igr.net/</a:t>
            </a:r>
            <a:r>
              <a:rPr lang="en-US" sz="1000" i="1" dirty="0" err="1" smtClean="0"/>
              <a:t>prezentatsii</a:t>
            </a:r>
            <a:r>
              <a:rPr lang="en-US" sz="1000" i="1" dirty="0" smtClean="0"/>
              <a:t>/</a:t>
            </a:r>
            <a:r>
              <a:rPr lang="en-US" sz="1000" i="1" dirty="0" err="1" smtClean="0"/>
              <a:t>literatura</a:t>
            </a:r>
            <a:r>
              <a:rPr lang="en-US" sz="1000" i="1" dirty="0" smtClean="0"/>
              <a:t>/</a:t>
            </a:r>
            <a:endParaRPr lang="ru-RU" sz="1000" dirty="0"/>
          </a:p>
        </p:txBody>
      </p:sp>
      <p:pic>
        <p:nvPicPr>
          <p:cNvPr id="10" name="Picture 2" descr="http://www.fidel-kastro.ru/prishvin/Kladovaya_solnca_files/Klaso10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214422"/>
            <a:ext cx="3527933" cy="491935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</p:pic>
      <p:sp>
        <p:nvSpPr>
          <p:cNvPr id="11" name="Прямоугольник 10"/>
          <p:cNvSpPr/>
          <p:nvPr/>
        </p:nvSpPr>
        <p:spPr>
          <a:xfrm>
            <a:off x="7143768" y="5857892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fidel-kastro.ru/</a:t>
            </a:r>
            <a:r>
              <a:rPr lang="en-US" sz="1000" i="1" dirty="0" err="1" smtClean="0"/>
              <a:t>prishvin</a:t>
            </a:r>
            <a:r>
              <a:rPr lang="en-US" sz="1000" i="1" dirty="0" smtClean="0"/>
              <a:t>/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1214422"/>
            <a:ext cx="153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Рис. Е. Рачёва</a:t>
            </a:r>
            <a:endParaRPr lang="ru-RU" dirty="0"/>
          </a:p>
        </p:txBody>
      </p:sp>
      <p:sp>
        <p:nvSpPr>
          <p:cNvPr id="14" name="Стрелка вправо с вырезом 13">
            <a:hlinkClick r:id="rId5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Литературный портрет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Большеголовый, маленького роста, аккуратно одетый, тщательно выбритый, он властно и спокойно держал в руках весь класс в руках. Кроме журнала, у него был блокнотик, куда он что-то вписывал после опроса. Я не помню, чтобы он когда-нибудь кричал, или уговаривал заниматься, или грозил вызвать родителей в школу. Все эти штучки были ему ни к чему.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Харлампий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Диогенович</a:t>
            </a:r>
            <a:r>
              <a:rPr lang="ru-RU" dirty="0" smtClean="0">
                <a:solidFill>
                  <a:schemeClr val="bg1"/>
                </a:solidFill>
              </a:rPr>
              <a:t> «Ф.А. Искандер «Тринадцатый подвиг Геракла»)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Гид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1973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</a:t>
            </a:r>
            <a:r>
              <a:rPr lang="ru-RU" b="1" i="1" dirty="0" smtClean="0">
                <a:solidFill>
                  <a:schemeClr val="bg1"/>
                </a:solidFill>
              </a:rPr>
              <a:t>·франц.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Guide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человек, сопровождающий туристов и знакомящий их с местностью,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с местными достопримечательностями.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86388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Толковый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Словарь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Русского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Языка</a:t>
            </a:r>
            <a:r>
              <a:rPr lang="ru-RU" sz="2800" dirty="0" smtClean="0">
                <a:solidFill>
                  <a:srgbClr val="FFFF00"/>
                </a:solidFill>
              </a:rPr>
              <a:t>  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С.И. </a:t>
            </a:r>
            <a:r>
              <a:rPr lang="ru-RU" sz="2800" b="1" dirty="0" smtClean="0">
                <a:solidFill>
                  <a:srgbClr val="FFFF00"/>
                </a:solidFill>
              </a:rPr>
              <a:t>Ожегова</a:t>
            </a:r>
            <a:r>
              <a:rPr lang="ru-RU" sz="2800" dirty="0" smtClean="0">
                <a:solidFill>
                  <a:srgbClr val="FFFF00"/>
                </a:solidFill>
              </a:rPr>
              <a:t> и Н.Ю. Шведовой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Литературный портрет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Стиранное много раз ситцевое платье едва прикрывало до колен худенькие загорелые ноги девочки. Ее темные густые волосы, забранные в кружевную косынку, сбились, касаясь плеч. Каждая черта была выразительно легка и чиста, как полет ласточки. Темные, с оттенком грустного вопроса в глаза касались старше лица; его неправильный мягкий овал был овеян такого рода прелестным загаром, какой присущ здоровой белизне кожи. Полураскрытый маленький рот блестел кроткой улыбкой.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Ассоль</a:t>
            </a:r>
            <a:r>
              <a:rPr lang="ru-RU" dirty="0" smtClean="0">
                <a:solidFill>
                  <a:schemeClr val="bg1"/>
                </a:solidFill>
              </a:rPr>
              <a:t>. «А.С. Грин «Алые паруса»)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Ассоль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Художник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С. Бродский. Иллюстрация к феерии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А. С. Грина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«Алые паруса». 1963–1964 гг.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files.school-collection.edu.ru/dlrstore/51bd961d-de84-4a16-8ac2-80ef9f89782a/%5bLI8RK_12-02%5d_%5bIL_01%5d-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142984"/>
            <a:ext cx="4610100" cy="5143501"/>
          </a:xfrm>
          <a:prstGeom prst="rect">
            <a:avLst/>
          </a:prstGeom>
          <a:noFill/>
        </p:spPr>
      </p:pic>
      <p:sp>
        <p:nvSpPr>
          <p:cNvPr id="9" name="Стрелка вправо с вырезом 8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Литературный портрет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Седые кудри складками падали из-под его соломенной шляпы; серая блуза, заправленная в синие брюки, и высокие сапоги придавали ему вид охотника; белый воротник, галстук, пояс, унизанный серебром блях, трость и сумка с новеньким никелевым замочком выказывали горожанина. Его лицо, если можно назвать лицом нос, губы, глаза, выглядывавшие из бурно разросшейся лучистой бороды, из пышных, свирепо </a:t>
            </a:r>
            <a:r>
              <a:rPr lang="ru-RU" dirty="0" err="1" smtClean="0">
                <a:solidFill>
                  <a:schemeClr val="bg1"/>
                </a:solidFill>
              </a:rPr>
              <a:t>взрогаченных</a:t>
            </a:r>
            <a:r>
              <a:rPr lang="ru-RU" dirty="0" smtClean="0">
                <a:solidFill>
                  <a:schemeClr val="bg1"/>
                </a:solidFill>
              </a:rPr>
              <a:t> вверх усов, казалось, было вяло прозрачным, если бы не глаза, серые, как песок, и блестящие, как чистая сталь, с взглядом смелым и сильным.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Эгль</a:t>
            </a:r>
            <a:r>
              <a:rPr lang="ru-RU" dirty="0" smtClean="0">
                <a:solidFill>
                  <a:schemeClr val="bg1"/>
                </a:solidFill>
              </a:rPr>
              <a:t> – собиратель песен, легенд, преданий и сказок  «А.С. Грин «Алые паруса»)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18623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Н. Алешина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М. Бычков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img1.labirint.ru/books/192321/scrn_big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857232"/>
            <a:ext cx="3810000" cy="5353051"/>
          </a:xfrm>
          <a:prstGeom prst="rect">
            <a:avLst/>
          </a:prstGeom>
          <a:noFill/>
        </p:spPr>
      </p:pic>
      <p:pic>
        <p:nvPicPr>
          <p:cNvPr id="6" name="Picture 2" descr="http://www.bychkov-books.spb.ru/jpg/aparus/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786058"/>
            <a:ext cx="4110021" cy="34528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14876" y="142852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Эгль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право с вырезом 11">
            <a:hlinkClick r:id="rId5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Кунсткамера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Кунстка́мера</a:t>
            </a:r>
            <a:r>
              <a:rPr lang="ru-RU" dirty="0" smtClean="0">
                <a:solidFill>
                  <a:schemeClr val="bg1"/>
                </a:solidFill>
              </a:rPr>
              <a:t>  — кабинет редкостей, в настоящее время — Музей антропологии и этнографии имени Петра Великого Российской академии наук, — первый музей России, учреждённый императором Петром Первым, находится в Санкт-Петербурге. Обладает уникальной коллекцией предметов старины, раскрывающих историю и быт многих народов. Но многим этот музей известен по коллекции «уродцев» — анатомических редкостей и аномалий.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Кунсткамера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9398" name="Picture 6" descr="http://www.spb-guide.ru/inc/arrow_prev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</p:spPr>
      </p:pic>
      <p:pic>
        <p:nvPicPr>
          <p:cNvPr id="59399" name="Picture 7" descr="http://www.spb-guide.ru/inc/arrow_next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</p:spPr>
      </p:pic>
      <p:pic>
        <p:nvPicPr>
          <p:cNvPr id="53250" name="Picture 2" descr="Картинка 3 из 63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643050"/>
            <a:ext cx="5834070" cy="466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>
            <a:hlinkClick r:id="rId2" action="ppaction://hlinksldjump"/>
          </p:cNvPr>
          <p:cNvSpPr/>
          <p:nvPr/>
        </p:nvSpPr>
        <p:spPr>
          <a:xfrm>
            <a:off x="714348" y="785794"/>
            <a:ext cx="1571636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нутый угол 5">
            <a:hlinkClick r:id="rId3" action="ppaction://hlinksldjump"/>
          </p:cNvPr>
          <p:cNvSpPr/>
          <p:nvPr/>
        </p:nvSpPr>
        <p:spPr>
          <a:xfrm>
            <a:off x="3643306" y="785794"/>
            <a:ext cx="1571636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>
            <a:hlinkClick r:id="rId4" action="ppaction://hlinksldjump"/>
          </p:cNvPr>
          <p:cNvSpPr/>
          <p:nvPr/>
        </p:nvSpPr>
        <p:spPr>
          <a:xfrm>
            <a:off x="6643702" y="785794"/>
            <a:ext cx="1571636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>
            <a:hlinkClick r:id="rId5" action="ppaction://hlinksldjump"/>
          </p:cNvPr>
          <p:cNvSpPr/>
          <p:nvPr/>
        </p:nvSpPr>
        <p:spPr>
          <a:xfrm>
            <a:off x="928662" y="3286124"/>
            <a:ext cx="1571636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>
            <a:hlinkClick r:id="rId6" action="ppaction://hlinksldjump"/>
          </p:cNvPr>
          <p:cNvSpPr/>
          <p:nvPr/>
        </p:nvSpPr>
        <p:spPr>
          <a:xfrm>
            <a:off x="3714744" y="4000504"/>
            <a:ext cx="1571636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>
            <a:hlinkClick r:id="rId7" action="ppaction://hlinksldjump"/>
          </p:cNvPr>
          <p:cNvSpPr/>
          <p:nvPr/>
        </p:nvSpPr>
        <p:spPr>
          <a:xfrm>
            <a:off x="6786578" y="3357562"/>
            <a:ext cx="1571636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71934" y="128586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121442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371475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442913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06" y="371475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Равнобедренный треугольник 16">
            <a:hlinkClick r:id="rId8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9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714356"/>
            <a:ext cx="4857784" cy="42576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Н.С. Лесков «Левша»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Картинка 8 из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857232"/>
            <a:ext cx="3838459" cy="3429024"/>
          </a:xfrm>
          <a:prstGeom prst="rect">
            <a:avLst/>
          </a:prstGeom>
          <a:noFill/>
        </p:spPr>
      </p:pic>
      <p:sp>
        <p:nvSpPr>
          <p:cNvPr id="9" name="Стрелка вправо с вырезом 8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000232" y="714356"/>
            <a:ext cx="4857784" cy="4257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М.М. Пришвин «Кладовая солнца»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C:\Documents and Settings\Admin\Рабочий стол\Новая папка\DSC039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785794"/>
            <a:ext cx="4546333" cy="3071834"/>
          </a:xfrm>
          <a:prstGeom prst="rect">
            <a:avLst/>
          </a:prstGeom>
          <a:noFill/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71472" y="1142984"/>
            <a:ext cx="1000132" cy="928694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ерфолента 23"/>
          <p:cNvSpPr/>
          <p:nvPr/>
        </p:nvSpPr>
        <p:spPr>
          <a:xfrm rot="3285983" flipV="1">
            <a:off x="7331191" y="2327990"/>
            <a:ext cx="1113682" cy="161177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ерфолента 26"/>
          <p:cNvSpPr/>
          <p:nvPr/>
        </p:nvSpPr>
        <p:spPr>
          <a:xfrm rot="699463" flipV="1">
            <a:off x="4433579" y="1456533"/>
            <a:ext cx="1431241" cy="190204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ерфолента 27"/>
          <p:cNvSpPr/>
          <p:nvPr/>
        </p:nvSpPr>
        <p:spPr>
          <a:xfrm rot="20105783" flipV="1">
            <a:off x="1533880" y="1639639"/>
            <a:ext cx="1670789" cy="189755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ерфолента 29"/>
          <p:cNvSpPr/>
          <p:nvPr/>
        </p:nvSpPr>
        <p:spPr>
          <a:xfrm rot="15317860" flipV="1">
            <a:off x="297998" y="2793456"/>
            <a:ext cx="1349146" cy="146059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ерфолента 30"/>
          <p:cNvSpPr/>
          <p:nvPr/>
        </p:nvSpPr>
        <p:spPr>
          <a:xfrm rot="15229996" flipV="1">
            <a:off x="412279" y="4949947"/>
            <a:ext cx="1451636" cy="164048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858148" y="4714884"/>
            <a:ext cx="19287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Музей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6380" y="5990689"/>
            <a:ext cx="1500198" cy="867311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Галерея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2500306"/>
            <a:ext cx="3357586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000364" y="292893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Литгородок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7" name="Блок-схема: перфолента 36"/>
          <p:cNvSpPr/>
          <p:nvPr/>
        </p:nvSpPr>
        <p:spPr>
          <a:xfrm rot="9011077" flipV="1">
            <a:off x="6314834" y="5016383"/>
            <a:ext cx="2020356" cy="210282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ерфолента 37"/>
          <p:cNvSpPr/>
          <p:nvPr/>
        </p:nvSpPr>
        <p:spPr>
          <a:xfrm rot="10252445" flipV="1">
            <a:off x="1626943" y="6168293"/>
            <a:ext cx="3512805" cy="184339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5" name="Picture 15" descr="http://im5-tub-ru.yandex.net/i?id=220042238-71-7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714356"/>
            <a:ext cx="1428750" cy="142875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3286116" y="128586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www.tmagma.ru</a:t>
            </a:r>
            <a:r>
              <a:rPr lang="en-US" sz="800" dirty="0" smtClean="0"/>
              <a:t> </a:t>
            </a:r>
            <a:endParaRPr lang="ru-RU" sz="800" dirty="0"/>
          </a:p>
        </p:txBody>
      </p:sp>
      <p:pic>
        <p:nvPicPr>
          <p:cNvPr id="44" name="Picture 2" descr="Картинка 73 из 19343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000372"/>
            <a:ext cx="1590538" cy="142876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 rot="20249911">
            <a:off x="-132597" y="2613636"/>
            <a:ext cx="264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Литературная мастерская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0420" name="Picture 4" descr="Картинка 161 из 19343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4643446"/>
            <a:ext cx="2057475" cy="200026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20330347">
            <a:off x="84961" y="4534937"/>
            <a:ext cx="19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Рекламное агентство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81524">
            <a:off x="6964851" y="4322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Кунсткамера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" name="Picture 6" descr="Домики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14678" y="0"/>
            <a:ext cx="1357322" cy="2071678"/>
          </a:xfrm>
          <a:prstGeom prst="rect">
            <a:avLst/>
          </a:prstGeom>
          <a:noFill/>
        </p:spPr>
      </p:pic>
      <p:pic>
        <p:nvPicPr>
          <p:cNvPr id="53" name="Picture 8" descr="Домики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29190" y="4572008"/>
            <a:ext cx="1857388" cy="1643074"/>
          </a:xfrm>
          <a:prstGeom prst="rect">
            <a:avLst/>
          </a:prstGeom>
          <a:noFill/>
        </p:spPr>
      </p:pic>
      <p:pic>
        <p:nvPicPr>
          <p:cNvPr id="54" name="Picture 10" descr="Домики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286644" y="2714620"/>
            <a:ext cx="2009756" cy="1948977"/>
          </a:xfrm>
          <a:prstGeom prst="rect">
            <a:avLst/>
          </a:prstGeom>
          <a:noFill/>
        </p:spPr>
      </p:pic>
      <p:pic>
        <p:nvPicPr>
          <p:cNvPr id="2055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715372" y="6097242"/>
            <a:ext cx="428628" cy="760758"/>
          </a:xfrm>
          <a:prstGeom prst="rect">
            <a:avLst/>
          </a:prstGeom>
          <a:noFill/>
        </p:spPr>
      </p:pic>
      <p:pic>
        <p:nvPicPr>
          <p:cNvPr id="2056" name="Picture 8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715405" y="0"/>
            <a:ext cx="428596" cy="785794"/>
          </a:xfrm>
          <a:prstGeom prst="rect">
            <a:avLst/>
          </a:prstGeom>
          <a:noFill/>
        </p:spPr>
      </p:pic>
      <p:pic>
        <p:nvPicPr>
          <p:cNvPr id="2057" name="Picture 9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928926" y="1071546"/>
            <a:ext cx="330200" cy="577850"/>
          </a:xfrm>
          <a:prstGeom prst="rect">
            <a:avLst/>
          </a:prstGeom>
          <a:noFill/>
        </p:spPr>
      </p:pic>
      <p:pic>
        <p:nvPicPr>
          <p:cNvPr id="60421" name="Picture 5" descr="H:\7 класс\акулинина\domik76[1]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714612" y="-285776"/>
            <a:ext cx="2214578" cy="21431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428860" y="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Литературная гостиная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9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42976" y="1428736"/>
            <a:ext cx="428628" cy="760758"/>
          </a:xfrm>
          <a:prstGeom prst="rect">
            <a:avLst/>
          </a:prstGeom>
          <a:noFill/>
        </p:spPr>
      </p:pic>
      <p:pic>
        <p:nvPicPr>
          <p:cNvPr id="41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15206" y="3429000"/>
            <a:ext cx="428628" cy="760758"/>
          </a:xfrm>
          <a:prstGeom prst="rect">
            <a:avLst/>
          </a:prstGeom>
          <a:noFill/>
        </p:spPr>
      </p:pic>
      <p:pic>
        <p:nvPicPr>
          <p:cNvPr id="5126" name="Picture 6" descr="http://im3-tub-ru.yandex.net/i?id=810122269-05-7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155726" y="428604"/>
            <a:ext cx="1373258" cy="1500198"/>
          </a:xfrm>
          <a:prstGeom prst="rect">
            <a:avLst/>
          </a:prstGeom>
          <a:noFill/>
        </p:spPr>
      </p:pic>
      <p:pic>
        <p:nvPicPr>
          <p:cNvPr id="2058" name="Picture 10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0" y="0"/>
            <a:ext cx="369887" cy="760413"/>
          </a:xfrm>
          <a:prstGeom prst="rect">
            <a:avLst/>
          </a:prstGeom>
          <a:noFill/>
        </p:spPr>
      </p:pic>
      <p:pic>
        <p:nvPicPr>
          <p:cNvPr id="2059" name="Picture 11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0" y="1428736"/>
            <a:ext cx="369887" cy="760413"/>
          </a:xfrm>
          <a:prstGeom prst="rect">
            <a:avLst/>
          </a:prstGeom>
          <a:noFill/>
        </p:spPr>
      </p:pic>
      <p:pic>
        <p:nvPicPr>
          <p:cNvPr id="2062" name="Picture 14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929190" y="5357826"/>
            <a:ext cx="269875" cy="409575"/>
          </a:xfrm>
          <a:prstGeom prst="rect">
            <a:avLst/>
          </a:prstGeom>
          <a:noFill/>
        </p:spPr>
      </p:pic>
      <p:pic>
        <p:nvPicPr>
          <p:cNvPr id="2063" name="Picture 15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3000364" y="1428736"/>
            <a:ext cx="269875" cy="409575"/>
          </a:xfrm>
          <a:prstGeom prst="rect">
            <a:avLst/>
          </a:prstGeom>
          <a:noFill/>
        </p:spPr>
      </p:pic>
      <p:pic>
        <p:nvPicPr>
          <p:cNvPr id="2064" name="Picture 16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215074" y="5643578"/>
            <a:ext cx="269875" cy="409575"/>
          </a:xfrm>
          <a:prstGeom prst="rect">
            <a:avLst/>
          </a:prstGeom>
          <a:noFill/>
        </p:spPr>
      </p:pic>
      <p:pic>
        <p:nvPicPr>
          <p:cNvPr id="2065" name="Picture 17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214810" y="1357298"/>
            <a:ext cx="269875" cy="409575"/>
          </a:xfrm>
          <a:prstGeom prst="rect">
            <a:avLst/>
          </a:prstGeom>
          <a:noFill/>
        </p:spPr>
      </p:pic>
      <p:pic>
        <p:nvPicPr>
          <p:cNvPr id="2067" name="Picture 19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0" y="2143116"/>
            <a:ext cx="1643042" cy="28575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20175279">
            <a:off x="-157084" y="490007"/>
            <a:ext cx="253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Литиздательство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68" name="Picture 20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428596" y="6500834"/>
            <a:ext cx="1381125" cy="225425"/>
          </a:xfrm>
          <a:prstGeom prst="rect">
            <a:avLst/>
          </a:prstGeom>
          <a:noFill/>
        </p:spPr>
      </p:pic>
      <p:pic>
        <p:nvPicPr>
          <p:cNvPr id="2069" name="Picture 21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571604" y="1643050"/>
            <a:ext cx="347663" cy="571504"/>
          </a:xfrm>
          <a:prstGeom prst="rect">
            <a:avLst/>
          </a:prstGeom>
          <a:noFill/>
        </p:spPr>
      </p:pic>
      <p:pic>
        <p:nvPicPr>
          <p:cNvPr id="2066" name="Picture 18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143636" y="1928802"/>
            <a:ext cx="1381125" cy="214314"/>
          </a:xfrm>
          <a:prstGeom prst="rect">
            <a:avLst/>
          </a:prstGeom>
          <a:noFill/>
        </p:spPr>
      </p:pic>
      <p:pic>
        <p:nvPicPr>
          <p:cNvPr id="2061" name="Picture 13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5643570" y="1928802"/>
            <a:ext cx="1071570" cy="285752"/>
          </a:xfrm>
          <a:prstGeom prst="rect">
            <a:avLst/>
          </a:prstGeom>
          <a:noFill/>
        </p:spPr>
      </p:pic>
      <p:pic>
        <p:nvPicPr>
          <p:cNvPr id="42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5715008" y="1032275"/>
            <a:ext cx="505124" cy="896527"/>
          </a:xfrm>
          <a:prstGeom prst="rect">
            <a:avLst/>
          </a:prstGeom>
          <a:noFill/>
        </p:spPr>
      </p:pic>
      <p:pic>
        <p:nvPicPr>
          <p:cNvPr id="57" name="Picture 15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794576">
            <a:off x="8044348" y="4097408"/>
            <a:ext cx="269875" cy="409575"/>
          </a:xfrm>
          <a:prstGeom prst="rect">
            <a:avLst/>
          </a:prstGeom>
          <a:noFill/>
        </p:spPr>
      </p:pic>
      <p:pic>
        <p:nvPicPr>
          <p:cNvPr id="58" name="Picture 15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878927">
            <a:off x="6191039" y="1741957"/>
            <a:ext cx="269875" cy="409575"/>
          </a:xfrm>
          <a:prstGeom prst="rect">
            <a:avLst/>
          </a:prstGeom>
          <a:noFill/>
        </p:spPr>
      </p:pic>
      <p:pic>
        <p:nvPicPr>
          <p:cNvPr id="63" name="Picture 13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492327">
            <a:off x="8592888" y="757653"/>
            <a:ext cx="630420" cy="330531"/>
          </a:xfrm>
          <a:prstGeom prst="rect">
            <a:avLst/>
          </a:prstGeom>
          <a:noFill/>
        </p:spPr>
      </p:pic>
      <p:pic>
        <p:nvPicPr>
          <p:cNvPr id="1031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6643702" y="1928802"/>
            <a:ext cx="396875" cy="149225"/>
          </a:xfrm>
          <a:prstGeom prst="rect">
            <a:avLst/>
          </a:prstGeom>
          <a:noFill/>
        </p:spPr>
      </p:pic>
      <p:pic>
        <p:nvPicPr>
          <p:cNvPr id="61" name="Picture 13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20745868">
            <a:off x="6166189" y="1997137"/>
            <a:ext cx="1178052" cy="330531"/>
          </a:xfrm>
          <a:prstGeom prst="rect">
            <a:avLst/>
          </a:prstGeom>
          <a:noFill/>
        </p:spPr>
      </p:pic>
      <p:pic>
        <p:nvPicPr>
          <p:cNvPr id="70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19551493" flipV="1">
            <a:off x="7277569" y="1726556"/>
            <a:ext cx="311090" cy="139312"/>
          </a:xfrm>
          <a:prstGeom prst="rect">
            <a:avLst/>
          </a:prstGeom>
          <a:noFill/>
        </p:spPr>
      </p:pic>
      <p:pic>
        <p:nvPicPr>
          <p:cNvPr id="1034" name="Picture 10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 rot="20040498">
            <a:off x="7211803" y="1719283"/>
            <a:ext cx="727008" cy="229989"/>
          </a:xfrm>
          <a:prstGeom prst="rect">
            <a:avLst/>
          </a:prstGeom>
          <a:noFill/>
        </p:spPr>
      </p:pic>
      <p:pic>
        <p:nvPicPr>
          <p:cNvPr id="72" name="Picture 21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7500958" y="1214421"/>
            <a:ext cx="500066" cy="822031"/>
          </a:xfrm>
          <a:prstGeom prst="rect">
            <a:avLst/>
          </a:prstGeom>
          <a:noFill/>
        </p:spPr>
      </p:pic>
      <p:pic>
        <p:nvPicPr>
          <p:cNvPr id="73" name="Picture 14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1503992">
            <a:off x="7432136" y="1466618"/>
            <a:ext cx="269875" cy="409575"/>
          </a:xfrm>
          <a:prstGeom prst="rect">
            <a:avLst/>
          </a:prstGeom>
          <a:noFill/>
        </p:spPr>
      </p:pic>
      <p:pic>
        <p:nvPicPr>
          <p:cNvPr id="4" name="Picture 2" descr="C:\Users\Мама Марина\Desktop\377949 - копия.jp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2000232" y="4643446"/>
            <a:ext cx="72820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7639 L 0.21476 0.0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76 0.02616 L 0.51389 -0.141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9 -0.14189 L 0.59271 -0.5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71 -0.53032 L 0.30469 -0.6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9 -0.63773 L 0.00539 -0.5118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51181 L -0.04184 -0.30185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-0.30185 L 0.02569 0.06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2000232" y="714356"/>
            <a:ext cx="4857784" cy="4257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В.П. Астафьев «Конь с розовой гривой»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9938" name="Picture 2" descr="Картинка 7 из 4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785794"/>
            <a:ext cx="2571768" cy="3032745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2071670" y="714356"/>
            <a:ext cx="4857784" cy="4257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А. Платонов «Неизвестный цветок»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3" descr="Картинка 39 из 326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857232"/>
            <a:ext cx="4000528" cy="3000396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rId4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2071670" y="642918"/>
            <a:ext cx="4857784" cy="4257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И.А. Крылов «Ларчик»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4034" name="Picture 2" descr="Картинка 2 из 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785794"/>
            <a:ext cx="4019811" cy="3119431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714356"/>
            <a:ext cx="3900486" cy="3929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Н.С. Лесков «Левша» 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010" name="Picture 2" descr="Картинка 3 из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8604"/>
            <a:ext cx="4214842" cy="5781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857892"/>
            <a:ext cx="7232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900igr.net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857760"/>
            <a:ext cx="357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КУКРЫНИКСЫ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"Сказ о тульском косом Левше и стальной блохе". 1974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Литературная гостиная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58" cy="48138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61554"/>
                <a:gridCol w="5868104"/>
              </a:tblGrid>
              <a:tr h="880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Гипербола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660066"/>
                          </a:solidFill>
                        </a:rPr>
                        <a:t>чрезмерное преувеличение свойств изображаемого предмета.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66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</a:tr>
              <a:tr h="880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Антитеза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660066"/>
                          </a:solidFill>
                        </a:rPr>
                        <a:t>противопоставление образов, эпизодов, картин, слов.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66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</a:tr>
              <a:tr h="453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Инверсия 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660066"/>
                          </a:solidFill>
                        </a:rPr>
                        <a:t>необычный порядок слов</a:t>
                      </a:r>
                      <a:r>
                        <a:rPr lang="ru-RU" sz="280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660066"/>
                          </a:solidFill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66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</a:tr>
              <a:tr h="2200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Метафора 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660066"/>
                          </a:solidFill>
                        </a:rPr>
                        <a:t>слово или выражение, употребленное в переносном смысле, вместо другого предмета, потому что между обозначаемыми предметами есть сходство.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66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355" marR="3635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Литературная гостиная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58" cy="40433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14939"/>
                <a:gridCol w="5514719"/>
              </a:tblGrid>
              <a:tr h="1724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Олицетворение 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989" marR="40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</a:rPr>
                        <a:t>изображение неживых предметов в виде живых существ.</a:t>
                      </a:r>
                      <a:endParaRPr lang="ru-RU" sz="32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989" marR="40989" marT="0" marB="0"/>
                </a:tc>
              </a:tr>
              <a:tr h="1159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Сравнение 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989" marR="40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</a:rPr>
                        <a:t>изображение одного предмета путем сравнения его с другим.</a:t>
                      </a:r>
                      <a:endParaRPr lang="ru-RU" sz="32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989" marR="40989" marT="0" marB="0"/>
                </a:tc>
              </a:tr>
              <a:tr h="1159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</a:rPr>
                        <a:t>Эпитет </a:t>
                      </a:r>
                      <a:endParaRPr lang="ru-RU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989" marR="40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</a:rPr>
                        <a:t>художественное определение предмета или явления.</a:t>
                      </a:r>
                      <a:endParaRPr lang="ru-RU" sz="32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989" marR="40989" marT="0" marB="0"/>
                </a:tc>
              </a:tr>
            </a:tbl>
          </a:graphicData>
        </a:graphic>
      </p:graphicFrame>
      <p:sp>
        <p:nvSpPr>
          <p:cNvPr id="8" name="Равнобедренный треугольник 7">
            <a:hlinkClick r:id="rId2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3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2428892" cy="1285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500034" y="2357430"/>
            <a:ext cx="2428892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00034" y="4214818"/>
            <a:ext cx="2428892" cy="1285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3214678" y="1428736"/>
            <a:ext cx="2643206" cy="1285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3428992" y="3357562"/>
            <a:ext cx="2500330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357950" y="571480"/>
            <a:ext cx="2428892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6286512" y="2428868"/>
            <a:ext cx="2571768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6357950" y="4214818"/>
            <a:ext cx="2428892" cy="1357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4348" y="8572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Палестинка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271462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Куртинка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50057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Ногавки</a:t>
            </a: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371475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Озямчик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643306" y="178592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Чирки 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8572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Буреметр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72264" y="285749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Елань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450057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Ладило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Равнобедренный треугольник 24">
            <a:hlinkClick r:id="rId9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10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42915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Палестинкой</a:t>
            </a:r>
            <a:r>
              <a:rPr lang="ru-RU" sz="4000" dirty="0" smtClean="0">
                <a:solidFill>
                  <a:schemeClr val="bg1"/>
                </a:solidFill>
              </a:rPr>
              <a:t> называют в народе какое-нибудь отменно приятное местечко в лесу.  </a:t>
            </a:r>
          </a:p>
          <a:p>
            <a:pPr algn="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 </a:t>
            </a:r>
            <a:r>
              <a:rPr lang="ru-RU" sz="4000" dirty="0" smtClean="0">
                <a:solidFill>
                  <a:srgbClr val="FFFF00"/>
                </a:solidFill>
              </a:rPr>
              <a:t>(М.М. Пришвин «Кладовая солнца»)</a:t>
            </a: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Куртинка</a:t>
            </a:r>
            <a:r>
              <a:rPr lang="ru-RU" sz="4400" dirty="0" smtClean="0">
                <a:solidFill>
                  <a:schemeClr val="bg1"/>
                </a:solidFill>
              </a:rPr>
              <a:t> – островок.</a:t>
            </a:r>
          </a:p>
          <a:p>
            <a:pPr algn="ctr"/>
            <a:endParaRPr lang="ru-RU" sz="4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 </a:t>
            </a:r>
            <a:r>
              <a:rPr lang="ru-RU" sz="4000" dirty="0" smtClean="0">
                <a:solidFill>
                  <a:srgbClr val="FFFF00"/>
                </a:solidFill>
              </a:rPr>
              <a:t>М.М. Пришвин «Кладовая солнца»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50072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Елань </a:t>
            </a:r>
            <a:r>
              <a:rPr lang="ru-RU" sz="4000" dirty="0" smtClean="0">
                <a:solidFill>
                  <a:schemeClr val="bg1"/>
                </a:solidFill>
              </a:rPr>
              <a:t>– топкое место в болте, все равно, что прорубь на льду.</a:t>
            </a:r>
          </a:p>
          <a:p>
            <a:pPr algn="just"/>
            <a:endParaRPr lang="ru-RU" sz="4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 </a:t>
            </a:r>
            <a:r>
              <a:rPr lang="ru-RU" sz="4000" dirty="0" smtClean="0">
                <a:solidFill>
                  <a:srgbClr val="FFFF00"/>
                </a:solidFill>
              </a:rPr>
              <a:t>М.М. Пришвин «Кладовая солнца»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Галерея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1497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1. Узкое крытое помещение, соединяющее части здания, а также длинный балкон вдоль здания.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2. Верхний ярус театра (устар.).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3. Длинный подземный ход в каких-н. сооружениях, при горных работах.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4. В </a:t>
            </a:r>
            <a:r>
              <a:rPr lang="ru-RU" dirty="0" err="1" smtClean="0">
                <a:solidFill>
                  <a:schemeClr val="bg1"/>
                </a:solidFill>
              </a:rPr>
              <a:t>нек-рых</a:t>
            </a:r>
            <a:r>
              <a:rPr lang="ru-RU" dirty="0" smtClean="0">
                <a:solidFill>
                  <a:schemeClr val="bg1"/>
                </a:solidFill>
              </a:rPr>
              <a:t> названиях: художественный музей. Картинная галерея.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5. перен., чего. Длинный ряд, вереница.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903893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Толковый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Словарь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Русского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Языка</a:t>
            </a:r>
            <a:r>
              <a:rPr lang="ru-RU" sz="2800" dirty="0" smtClean="0">
                <a:solidFill>
                  <a:srgbClr val="FFFF00"/>
                </a:solidFill>
              </a:rPr>
              <a:t>  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С.И. </a:t>
            </a:r>
            <a:r>
              <a:rPr lang="ru-RU" sz="2800" b="1" dirty="0" smtClean="0">
                <a:solidFill>
                  <a:srgbClr val="FFFF00"/>
                </a:solidFill>
              </a:rPr>
              <a:t>Ожегова</a:t>
            </a:r>
            <a:r>
              <a:rPr lang="ru-RU" sz="2800" dirty="0" smtClean="0">
                <a:solidFill>
                  <a:srgbClr val="FFFF00"/>
                </a:solidFill>
              </a:rPr>
              <a:t> и Н.Ю. Шведовой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Ладило</a:t>
            </a:r>
            <a:r>
              <a:rPr lang="ru-RU" sz="4000" dirty="0" smtClean="0">
                <a:solidFill>
                  <a:schemeClr val="bg1"/>
                </a:solidFill>
              </a:rPr>
              <a:t> – бондарный инструмент.</a:t>
            </a:r>
          </a:p>
          <a:p>
            <a:pPr algn="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 </a:t>
            </a:r>
            <a:r>
              <a:rPr lang="ru-RU" sz="4000" dirty="0" smtClean="0">
                <a:solidFill>
                  <a:srgbClr val="FFFF00"/>
                </a:solidFill>
              </a:rPr>
              <a:t>М.М. Пришвин «Кладовая солнца»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Чирки </a:t>
            </a:r>
            <a:r>
              <a:rPr lang="ru-RU" sz="4000" dirty="0" smtClean="0">
                <a:solidFill>
                  <a:schemeClr val="bg1"/>
                </a:solidFill>
              </a:rPr>
              <a:t>– самодельная обувь.</a:t>
            </a: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В.Г. Распутин 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«Уроки французского»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5778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err="1" smtClean="0">
                <a:solidFill>
                  <a:schemeClr val="bg1"/>
                </a:solidFill>
              </a:rPr>
              <a:t>Озямчик</a:t>
            </a:r>
            <a:r>
              <a:rPr lang="ru-RU" sz="4000" dirty="0" smtClean="0">
                <a:solidFill>
                  <a:schemeClr val="bg1"/>
                </a:solidFill>
              </a:rPr>
              <a:t> – крестьянская одежда вроде пальто. </a:t>
            </a:r>
          </a:p>
          <a:p>
            <a:pPr algn="just"/>
            <a:endParaRPr lang="ru-RU" sz="4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Н.С. Лесков «Левша»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Ногавки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– носки.</a:t>
            </a:r>
          </a:p>
          <a:p>
            <a:pPr algn="just"/>
            <a:endParaRPr lang="ru-RU" sz="4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Н.С. Лесков «Левша»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 algn="just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Буреметр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– барометр.</a:t>
            </a: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Н.С. Лесков «Левша»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8643966" y="6500834"/>
            <a:ext cx="214314" cy="214314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ЗВЕЗДА ПОЛЕЙ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Звезда полей, во мгле </a:t>
            </a:r>
            <a:r>
              <a:rPr lang="ru-RU" sz="3800" b="1" dirty="0" smtClean="0">
                <a:solidFill>
                  <a:srgbClr val="FFFF00"/>
                </a:solidFill>
              </a:rPr>
              <a:t>заледенелой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Остановившись, смотрит в полынью.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Уж на часах двенадцать </a:t>
            </a:r>
            <a:r>
              <a:rPr lang="ru-RU" sz="3800" b="1" dirty="0" smtClean="0">
                <a:solidFill>
                  <a:srgbClr val="FFFF00"/>
                </a:solidFill>
              </a:rPr>
              <a:t>прозвенело</a:t>
            </a:r>
            <a:r>
              <a:rPr lang="ru-RU" sz="38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И сон окутал родину мою...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Звезда полей! В минуты потрясений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Я вспоминал, как тихо за холмом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Она горит над </a:t>
            </a:r>
            <a:r>
              <a:rPr lang="ru-RU" sz="3800" b="1" dirty="0" smtClean="0">
                <a:solidFill>
                  <a:srgbClr val="FFFF00"/>
                </a:solidFill>
              </a:rPr>
              <a:t>золотом</a:t>
            </a:r>
            <a:r>
              <a:rPr lang="ru-RU" sz="3800" dirty="0" smtClean="0">
                <a:solidFill>
                  <a:schemeClr val="bg1"/>
                </a:solidFill>
              </a:rPr>
              <a:t> осенним,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Она горит над зимним </a:t>
            </a:r>
            <a:r>
              <a:rPr lang="ru-RU" sz="3800" b="1" dirty="0" smtClean="0">
                <a:solidFill>
                  <a:srgbClr val="FFFF00"/>
                </a:solidFill>
              </a:rPr>
              <a:t>серебром</a:t>
            </a:r>
            <a:r>
              <a:rPr lang="ru-RU" sz="3800" dirty="0" smtClean="0">
                <a:solidFill>
                  <a:schemeClr val="bg1"/>
                </a:solidFill>
              </a:rPr>
              <a:t>...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5429264"/>
            <a:ext cx="6572296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FFFF00"/>
                </a:solidFill>
              </a:rPr>
              <a:t>Н.М. Рубцов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Звезда полей горит, не угасая,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Для всех </a:t>
            </a:r>
            <a:r>
              <a:rPr lang="ru-RU" sz="3300" b="1" dirty="0" smtClean="0">
                <a:solidFill>
                  <a:srgbClr val="FFFF00"/>
                </a:solidFill>
              </a:rPr>
              <a:t>тревожных</a:t>
            </a:r>
            <a:r>
              <a:rPr lang="ru-RU" sz="3300" b="1" dirty="0" smtClean="0">
                <a:solidFill>
                  <a:schemeClr val="bg1"/>
                </a:solidFill>
              </a:rPr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жителей земли,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Своим лучом </a:t>
            </a:r>
            <a:r>
              <a:rPr lang="ru-RU" sz="3300" b="1" dirty="0" smtClean="0">
                <a:solidFill>
                  <a:srgbClr val="FFFF00"/>
                </a:solidFill>
              </a:rPr>
              <a:t>приветливым</a:t>
            </a:r>
            <a:r>
              <a:rPr lang="ru-RU" sz="3300" dirty="0" smtClean="0">
                <a:solidFill>
                  <a:schemeClr val="bg1"/>
                </a:solidFill>
              </a:rPr>
              <a:t> касаясь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Всех городов, поднявшихся вдали.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Но только здесь, во мгле </a:t>
            </a:r>
            <a:r>
              <a:rPr lang="ru-RU" sz="3300" b="1" dirty="0" smtClean="0">
                <a:solidFill>
                  <a:srgbClr val="FFFF00"/>
                </a:solidFill>
              </a:rPr>
              <a:t>заледенелой</a:t>
            </a:r>
            <a:r>
              <a:rPr lang="ru-RU" sz="3300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Она восходит ярче и полней,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И счастлив я, пока на свете </a:t>
            </a:r>
            <a:r>
              <a:rPr lang="ru-RU" sz="3300" b="1" dirty="0" smtClean="0">
                <a:solidFill>
                  <a:srgbClr val="FFFF00"/>
                </a:solidFill>
              </a:rPr>
              <a:t>белом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Горит, горит звезда моих полей...</a:t>
            </a:r>
          </a:p>
          <a:p>
            <a:endParaRPr lang="ru-RU" dirty="0"/>
          </a:p>
        </p:txBody>
      </p:sp>
      <p:sp>
        <p:nvSpPr>
          <p:cNvPr id="7" name="Равнобедренный треугольник 6">
            <a:hlinkClick r:id="rId2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3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Литература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Литература. 6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r>
              <a:rPr lang="ru-RU" dirty="0" smtClean="0">
                <a:solidFill>
                  <a:schemeClr val="bg1"/>
                </a:solidFill>
              </a:rPr>
              <a:t>. Учеб. для </a:t>
            </a:r>
            <a:r>
              <a:rPr lang="ru-RU" dirty="0" err="1" smtClean="0">
                <a:solidFill>
                  <a:schemeClr val="bg1"/>
                </a:solidFill>
              </a:rPr>
              <a:t>общеобразоват</a:t>
            </a:r>
            <a:r>
              <a:rPr lang="ru-RU" dirty="0" smtClean="0">
                <a:solidFill>
                  <a:schemeClr val="bg1"/>
                </a:solidFill>
              </a:rPr>
              <a:t>. учреждений. В 2 ч. [авт.-сост. В.П. </a:t>
            </a:r>
            <a:r>
              <a:rPr lang="ru-RU" dirty="0" err="1" smtClean="0">
                <a:solidFill>
                  <a:schemeClr val="bg1"/>
                </a:solidFill>
              </a:rPr>
              <a:t>Полухина</a:t>
            </a:r>
            <a:r>
              <a:rPr lang="ru-RU" dirty="0" smtClean="0">
                <a:solidFill>
                  <a:schemeClr val="bg1"/>
                </a:solidFill>
              </a:rPr>
              <a:t> и др.]; под ред. В.Я. Коровиной. – 15-е изд. – М.: Просвещение, 2008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64357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agniart.ru</a:t>
            </a:r>
            <a:r>
              <a:rPr lang="ru-RU" sz="2000" dirty="0" smtClean="0">
                <a:solidFill>
                  <a:schemeClr val="bg1"/>
                </a:solidFill>
              </a:rPr>
              <a:t> Портреты русских писателей и поэтов.</a:t>
            </a: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images.yandex.ru</a:t>
            </a:r>
            <a:r>
              <a:rPr lang="ru-RU" sz="2000" dirty="0" smtClean="0">
                <a:solidFill>
                  <a:schemeClr val="bg1"/>
                </a:solidFill>
              </a:rPr>
              <a:t>›Национальная портретная галерея в Лондоне фото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http://www.xrest.ru/original/744376/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http://www.liveinternet.ru/users/nataly_gazizova/post168605486/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http://www.liveinternet.ru/community/2556565/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http://illustrators.ru/illustrations/41613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http://www.liveinternet.ru/users/nataly_gazizova/post168605486/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http://votpuske.com/goroda/london/attachment/musey_sherloka_holmsa/ </a:t>
            </a:r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http://subscribe.ru/author/51916/group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http://www.photosight.ru/photos/93285/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http://www.donbass.ua/news/travel/2011/11/10/v-gostjah-u-sherloka-holmsa-i-don-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http://www.infornews.ru/travel/6910.html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115328" cy="56435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http://besedka.7bb.ru/viewtopic.php?id=1714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http://www.liveinternet.ru/users/3596969/post136834779/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http://museum.edu.ru/catalog.asp?ob_no=13032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http://t-smertina.narod.ru/litphoto/blok/photoalbum-35.html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http://</a:t>
            </a:r>
            <a:r>
              <a:rPr lang="en-US" sz="2000" b="1" dirty="0" smtClean="0">
                <a:solidFill>
                  <a:schemeClr val="bg1"/>
                </a:solidFill>
              </a:rPr>
              <a:t>900igr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net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b="1" dirty="0" smtClean="0">
                <a:solidFill>
                  <a:schemeClr val="bg1"/>
                </a:solidFill>
              </a:rPr>
              <a:t>prezentatsii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b="1" dirty="0" smtClean="0">
                <a:solidFill>
                  <a:schemeClr val="bg1"/>
                </a:solidFill>
              </a:rPr>
              <a:t>literatura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b="1" dirty="0" smtClean="0">
                <a:solidFill>
                  <a:schemeClr val="bg1"/>
                </a:solidFill>
              </a:rPr>
              <a:t>Prishvin</a:t>
            </a:r>
            <a:r>
              <a:rPr lang="en-US" sz="2000" dirty="0" smtClean="0">
                <a:solidFill>
                  <a:schemeClr val="bg1"/>
                </a:solidFill>
              </a:rPr>
              <a:t>/Prishvin.html.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http://blogs.mail.ru/inbox/superalina/55FFEF7A394EB716.html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http://pda.privet.ru/blog/20116617?page=2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http://konkurs-graf.ucoz.ru/photo/12-0-496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www.k4k4.ru</a:t>
            </a:r>
            <a:r>
              <a:rPr lang="ru-RU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smtClean="0">
                <a:solidFill>
                  <a:schemeClr val="bg1"/>
                </a:solidFill>
              </a:rPr>
              <a:t>node/431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kihota-samye-interesnye-literaturnye-muzei-foto.html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kohinor.in</a:t>
            </a:r>
            <a:r>
              <a:rPr lang="en-US" sz="2000" dirty="0" smtClean="0">
                <a:solidFill>
                  <a:schemeClr val="bg1"/>
                </a:solidFill>
              </a:rPr>
              <a:t> ›</a:t>
            </a:r>
            <a:r>
              <a:rPr lang="ru-RU" sz="2000" b="1" dirty="0" err="1" smtClean="0">
                <a:solidFill>
                  <a:schemeClr val="bg1"/>
                </a:solidFill>
              </a:rPr>
              <a:t>музеи</a:t>
            </a:r>
            <a:r>
              <a:rPr lang="ru-RU" sz="2000" dirty="0" err="1" smtClean="0">
                <a:solidFill>
                  <a:schemeClr val="bg1"/>
                </a:solidFill>
              </a:rPr>
              <a:t>-литературных-</a:t>
            </a:r>
            <a:r>
              <a:rPr lang="ru-RU" sz="2000" b="1" dirty="0" err="1" smtClean="0">
                <a:solidFill>
                  <a:schemeClr val="bg1"/>
                </a:solidFill>
              </a:rPr>
              <a:t>героев</a:t>
            </a:r>
            <a:r>
              <a:rPr lang="ru-RU" sz="2000" dirty="0" err="1" smtClean="0">
                <a:solidFill>
                  <a:schemeClr val="bg1"/>
                </a:solidFill>
              </a:rPr>
              <a:t>-мира</a:t>
            </a:r>
            <a:r>
              <a:rPr lang="ru-RU" sz="2000" dirty="0" smtClean="0">
                <a:solidFill>
                  <a:schemeClr val="bg1"/>
                </a:solidFill>
              </a:rPr>
              <a:t>/ 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Mariyka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Необычные рисованные домики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ru.wikipedia.org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ozhegov.org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personalguide.ru ›tales/278/  </a:t>
            </a:r>
            <a:r>
              <a:rPr lang="ru-RU" sz="2000" dirty="0" smtClean="0">
                <a:solidFill>
                  <a:schemeClr val="bg1"/>
                </a:solidFill>
              </a:rPr>
              <a:t>Москва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Один из залов национальной портретной галереи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upload.wikimedia.org/wikipedia/commons/thumb/6/64/2008_inside_the_National_Portrait_Gallery%2C_London.jpg/220px-2008_inside_the_National_Portrait_Gallery%2C_Lond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857364"/>
            <a:ext cx="5500726" cy="412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Картинка 9 из 450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7180" y="1928802"/>
            <a:ext cx="5507067" cy="4071966"/>
          </a:xfrm>
          <a:prstGeom prst="rect">
            <a:avLst/>
          </a:prstGeom>
          <a:noFill/>
        </p:spPr>
      </p:pic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0800000">
            <a:off x="8429652" y="0"/>
            <a:ext cx="714348" cy="500066"/>
          </a:xfrm>
          <a:prstGeom prst="triangle">
            <a:avLst>
              <a:gd name="adj" fmla="val 0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Музей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Музей - учреждение, занимающееся собиранием, изучением, хранением и экспонированием предметов — памятников естественной истории, материальной и духовной культуры, а также просветительской и популяризаторской деятельностью. Исторический, литературный, краеведческий м. М. изобразительных искусств.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903893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Толковый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Словарь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Русского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Языка</a:t>
            </a:r>
            <a:r>
              <a:rPr lang="ru-RU" sz="2800" dirty="0" smtClean="0">
                <a:solidFill>
                  <a:srgbClr val="FFFF00"/>
                </a:solidFill>
              </a:rPr>
              <a:t>  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С.И. </a:t>
            </a:r>
            <a:r>
              <a:rPr lang="ru-RU" sz="2800" b="1" dirty="0" smtClean="0">
                <a:solidFill>
                  <a:srgbClr val="FFFF00"/>
                </a:solidFill>
              </a:rPr>
              <a:t>Ожегова</a:t>
            </a:r>
            <a:r>
              <a:rPr lang="ru-RU" sz="2800" dirty="0" smtClean="0">
                <a:solidFill>
                  <a:srgbClr val="FFFF00"/>
                </a:solidFill>
              </a:rPr>
              <a:t> и Н.Ю. Шведовой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Юнибаккен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29124" cy="56435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 Стокгольме, по крышам которого когда-то разгуливали Малыш и </a:t>
            </a:r>
            <a:r>
              <a:rPr lang="ru-RU" b="1" dirty="0" err="1" smtClean="0">
                <a:solidFill>
                  <a:schemeClr val="bg1"/>
                </a:solidFill>
              </a:rPr>
              <a:t>Карлсон</a:t>
            </a:r>
            <a:r>
              <a:rPr lang="ru-RU" b="1" dirty="0" smtClean="0">
                <a:solidFill>
                  <a:schemeClr val="bg1"/>
                </a:solidFill>
              </a:rPr>
              <a:t>, открыт музей героев </a:t>
            </a:r>
            <a:r>
              <a:rPr lang="ru-RU" b="1" dirty="0" err="1" smtClean="0">
                <a:solidFill>
                  <a:schemeClr val="bg1"/>
                </a:solidFill>
              </a:rPr>
              <a:t>Астрид</a:t>
            </a:r>
            <a:r>
              <a:rPr lang="ru-RU" b="1" dirty="0" smtClean="0">
                <a:solidFill>
                  <a:schemeClr val="bg1"/>
                </a:solidFill>
              </a:rPr>
              <a:t> Линдгрен. </a:t>
            </a:r>
            <a:r>
              <a:rPr lang="ru-RU" b="1" dirty="0" err="1" smtClean="0">
                <a:solidFill>
                  <a:schemeClr val="bg1"/>
                </a:solidFill>
              </a:rPr>
              <a:t>Юнибаккен</a:t>
            </a:r>
            <a:r>
              <a:rPr lang="ru-RU" b="1" dirty="0" smtClean="0">
                <a:solidFill>
                  <a:schemeClr val="bg1"/>
                </a:solidFill>
              </a:rPr>
              <a:t> (так называется хутор в одной из ее книг) занимает целый остров. По острову ходит волшебный поезд, доставляя посетителей то в одну, то в другую сказку.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4034" name="Picture 2" descr="музей Астрид Линдгр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14290"/>
            <a:ext cx="428628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Картинка 16 из 2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876"/>
            <a:ext cx="4286280" cy="287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286388"/>
            <a:ext cx="8715436" cy="1411279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Музей Шерлока Холмса в Лондоне, самого знаменитого литературного сыщика всех времен и народов, расположен на улице Бейкер-стрит.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4274" name="Picture 2" descr="Картинка 1 из 43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04492"/>
            <a:ext cx="6273293" cy="46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2445</TotalTime>
  <Words>1323</Words>
  <Application>Microsoft Office PowerPoint</Application>
  <PresentationFormat>Экран (4:3)</PresentationFormat>
  <Paragraphs>287</Paragraphs>
  <Slides>59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Путешествие по страницам школьного  учебника</vt:lpstr>
      <vt:lpstr>Путешествие  </vt:lpstr>
      <vt:lpstr>Гид </vt:lpstr>
      <vt:lpstr>Слайд 4</vt:lpstr>
      <vt:lpstr>Галерея </vt:lpstr>
      <vt:lpstr>Один из залов национальной портретной галереи</vt:lpstr>
      <vt:lpstr>Музей </vt:lpstr>
      <vt:lpstr>Юнибаккен  </vt:lpstr>
      <vt:lpstr>Слайд 9</vt:lpstr>
      <vt:lpstr>Музей Дон Кихота (Испания) </vt:lpstr>
      <vt:lpstr>Музей Д`Артаньяна (Франция) </vt:lpstr>
      <vt:lpstr>,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</vt:lpstr>
      <vt:lpstr>Слайд 22</vt:lpstr>
      <vt:lpstr>Литературный портрет </vt:lpstr>
      <vt:lpstr>А.Ф. Пахомов</vt:lpstr>
      <vt:lpstr>Литературный портрет </vt:lpstr>
      <vt:lpstr>Слайд 26</vt:lpstr>
      <vt:lpstr>Литературный портрет </vt:lpstr>
      <vt:lpstr>Митраша </vt:lpstr>
      <vt:lpstr>Литературный портрет </vt:lpstr>
      <vt:lpstr>Слайд 30</vt:lpstr>
      <vt:lpstr>Литературный портрет </vt:lpstr>
      <vt:lpstr>Ассоль </vt:lpstr>
      <vt:lpstr>Литературный портрет </vt:lpstr>
      <vt:lpstr> Н. Алешина</vt:lpstr>
      <vt:lpstr>Кунсткамера</vt:lpstr>
      <vt:lpstr>Кунсткамера</vt:lpstr>
      <vt:lpstr>Слайд 37</vt:lpstr>
      <vt:lpstr>Слайд 38</vt:lpstr>
      <vt:lpstr>Слайд 39</vt:lpstr>
      <vt:lpstr>Слайд 40</vt:lpstr>
      <vt:lpstr>Слайд 41</vt:lpstr>
      <vt:lpstr>Слайд 42</vt:lpstr>
      <vt:lpstr>Н.С. Лесков «Левша»  </vt:lpstr>
      <vt:lpstr>Литературная гостиная</vt:lpstr>
      <vt:lpstr>Литературная гостиная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ЗВЕЗДА ПОЛЕЙ </vt:lpstr>
      <vt:lpstr>Н.М. Рубцов</vt:lpstr>
      <vt:lpstr>Литература </vt:lpstr>
      <vt:lpstr>Интернет-ресурсы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учебника литературы</dc:title>
  <dc:creator>Мама Марина</dc:creator>
  <cp:lastModifiedBy>Roman</cp:lastModifiedBy>
  <cp:revision>248</cp:revision>
  <dcterms:created xsi:type="dcterms:W3CDTF">2011-11-23T17:35:42Z</dcterms:created>
  <dcterms:modified xsi:type="dcterms:W3CDTF">2012-05-12T15:52:48Z</dcterms:modified>
</cp:coreProperties>
</file>