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5" r:id="rId2"/>
  </p:sldMasterIdLst>
  <p:notesMasterIdLst>
    <p:notesMasterId r:id="rId27"/>
  </p:notesMasterIdLst>
  <p:sldIdLst>
    <p:sldId id="256" r:id="rId3"/>
    <p:sldId id="262" r:id="rId4"/>
    <p:sldId id="268" r:id="rId5"/>
    <p:sldId id="270" r:id="rId6"/>
    <p:sldId id="267" r:id="rId7"/>
    <p:sldId id="281" r:id="rId8"/>
    <p:sldId id="282" r:id="rId9"/>
    <p:sldId id="283" r:id="rId10"/>
    <p:sldId id="285" r:id="rId11"/>
    <p:sldId id="276" r:id="rId12"/>
    <p:sldId id="278" r:id="rId13"/>
    <p:sldId id="279" r:id="rId14"/>
    <p:sldId id="295" r:id="rId15"/>
    <p:sldId id="277" r:id="rId16"/>
    <p:sldId id="286" r:id="rId17"/>
    <p:sldId id="287" r:id="rId18"/>
    <p:sldId id="288" r:id="rId19"/>
    <p:sldId id="257" r:id="rId20"/>
    <p:sldId id="289" r:id="rId21"/>
    <p:sldId id="290" r:id="rId22"/>
    <p:sldId id="291" r:id="rId23"/>
    <p:sldId id="294" r:id="rId24"/>
    <p:sldId id="296" r:id="rId25"/>
    <p:sldId id="29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66"/>
    <a:srgbClr val="FFAD5B"/>
    <a:srgbClr val="EEF797"/>
    <a:srgbClr val="CC0099"/>
    <a:srgbClr val="990099"/>
    <a:srgbClr val="99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CC73B5-4BC3-42E8-881D-7BEFD49557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C95F7-B940-4983-A36B-323A3324E85A}" type="slidenum">
              <a:rPr lang="ru-RU"/>
              <a:pPr/>
              <a:t>10</a:t>
            </a:fld>
            <a:endParaRPr lang="ru-RU"/>
          </a:p>
        </p:txBody>
      </p:sp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EE21D1-A1E2-49CB-8894-ED81C524910E}" type="slidenum">
              <a:rPr lang="ru-RU" sz="1200">
                <a:latin typeface="Comic Sans MS" pitchFamily="66" charset="0"/>
              </a:rPr>
              <a:pPr algn="r"/>
              <a:t>10</a:t>
            </a:fld>
            <a:endParaRPr lang="ru-RU" sz="120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AE057-78FC-4B6C-A2C0-3B3F1E3DC2A8}" type="slidenum">
              <a:rPr lang="ru-RU"/>
              <a:pPr/>
              <a:t>11</a:t>
            </a:fld>
            <a:endParaRPr lang="ru-RU"/>
          </a:p>
        </p:txBody>
      </p:sp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054FFB-4F53-4C6C-B8B2-F2D012B4FCC3}" type="slidenum">
              <a:rPr lang="ru-RU" sz="1200">
                <a:latin typeface="Comic Sans MS" pitchFamily="66" charset="0"/>
              </a:rPr>
              <a:pPr algn="r"/>
              <a:t>11</a:t>
            </a:fld>
            <a:endParaRPr lang="ru-RU" sz="120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7D6A-9C05-4A6B-9ABC-73D7E8CC1B3C}" type="slidenum">
              <a:rPr lang="ru-RU"/>
              <a:pPr/>
              <a:t>12</a:t>
            </a:fld>
            <a:endParaRPr lang="ru-RU"/>
          </a:p>
        </p:txBody>
      </p:sp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C7AD37-6FCD-49C1-9291-3899FF9AA9A4}" type="slidenum">
              <a:rPr lang="ru-RU" sz="1200">
                <a:latin typeface="Comic Sans MS" pitchFamily="66" charset="0"/>
              </a:rPr>
              <a:pPr algn="r"/>
              <a:t>12</a:t>
            </a:fld>
            <a:endParaRPr lang="ru-RU" sz="120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9D84-2C52-442B-994B-F24475CB5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0B92-F3C5-4A18-81D2-470F823E8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B5F3-E0DD-41F5-A38E-72E5530A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954E5-8EB1-48F8-BE47-A02EBF1D3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02212-3CCB-4328-9F4B-B020DAA7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A48567-61C8-4C85-AB52-1153321D9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D093D7-09AC-41CB-970D-F517FC4E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6A482-9385-4490-9CB4-6935F1CA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FAD10-6849-49F4-887C-7598A9E9C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1AE45-7910-4C65-84FF-7CF93B5F4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9996AE-6632-4A66-885E-5E499D826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5CB5-1EDF-4DBB-9B69-A4CD4D255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D0C225-98FD-44ED-9D8F-D081D058D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2D3B0-C53B-4C61-895B-76917D080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11E1B-D496-4680-AF43-87EDCA9EB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D7D62F-C003-4CCC-9124-5BB3EE4F9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0B24-0E99-44B6-B60F-520DC5F1A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8946-8BBB-4935-9ADB-2B505974F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643F-4534-46CF-A13B-795E72D0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AD8A-0E3B-4FD8-9DDE-498E0D5C1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1BFF-61B5-4CDF-A831-148E07856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03F9-6209-49F5-B735-257864180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36D9-706E-4789-B194-7558848B3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B985E9-C004-4EC8-8A63-892BAC40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B6BC2-EB09-4F17-A878-FC51EF8A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7;&#1083;&#1072;&#1074;&#1080;&#1082;\&#1056;&#1072;&#1073;&#1086;&#1095;&#1080;&#1081;%20&#1089;&#1090;&#1086;&#1083;\&#1057;&#1074;&#1103;&#1090;&#1099;&#1077;%20&#1074;&#1086;&#1080;&#1085;&#1099;\&#1040;.%20&#1053;&#1077;&#1074;&#1089;&#1082;&#1080;&#1081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pstour.ru/uplimg/cat_tour/sergiev_posad_1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11.nnm.ru/e/f/8/0/f/3558480289a38dec9e6960047ee_prev.jp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stihi.ru/pics/2009/02/07/3122.jpg" TargetMode="External"/><Relationship Id="rId7" Type="http://schemas.openxmlformats.org/officeDocument/2006/relationships/hyperlink" Target="http://media.damochka.ru/images/dnevnik/997/631997/5.125568452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hyperlink" Target="http://www.angelstoday.net/6sculpture/3moscow/images/moscow16.jpg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raveliving.org/wordpress/photo/dubrovskaya/bali-cock-fighting/bali-cock-fighting27.jpg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buket.ck.ua/uploads/pub_pics/psihologia/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yamo.org/svp/db5398c23d18a53f5b06b793a27eb8b7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s16.radikal.ru/i190/1008/76/e0e08685a8ce.jpg" TargetMode="External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rusk.ru/images/2011/19560.jp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rvistur.ru/upload/image/valday1(1)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veb-shpargalka.narod.ru/vera96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0.liveinternet.ru/images/attach/c/1/57/302/57302489_30c2444832a41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g.crazys.info/files/i/2010.8.25/1282717064_8.jpg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tfast.ru/uploads/posts/2010-09/1285778404_3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4299495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ru-RU" sz="6000" b="1" i="1">
                <a:solidFill>
                  <a:srgbClr val="3366FF"/>
                </a:solidFill>
                <a:latin typeface="Castellar" pitchFamily="18" charset="0"/>
              </a:rPr>
              <a:t>Александр Невский </a:t>
            </a:r>
            <a:endParaRPr lang="ru-RU"/>
          </a:p>
        </p:txBody>
      </p:sp>
      <p:pic>
        <p:nvPicPr>
          <p:cNvPr id="37891" name="Picture 10" descr="aleksandr-nevskiy-urij_pantuhi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196975"/>
            <a:ext cx="6337300" cy="5083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4929188"/>
            <a:ext cx="8186737" cy="1565275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sz="4800">
                <a:solidFill>
                  <a:srgbClr val="0D0DFF"/>
                </a:solidFill>
                <a:latin typeface="Slavianskiy" pitchFamily="82" charset="0"/>
              </a:rPr>
              <a:t>Святой Благоверный князь Александр Ярославович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16113"/>
            <a:ext cx="4038600" cy="4114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i="1">
                <a:solidFill>
                  <a:srgbClr val="FF0000"/>
                </a:solidFill>
                <a:latin typeface="Algerian" pitchFamily="82" charset="0"/>
              </a:rPr>
              <a:t>Александр</a:t>
            </a:r>
            <a:r>
              <a:rPr lang="ru-RU" sz="3600" b="1" i="1">
                <a:solidFill>
                  <a:srgbClr val="0A0AFF"/>
                </a:solidFill>
                <a:latin typeface="Algerian" pitchFamily="82" charset="0"/>
              </a:rPr>
              <a:t>-</a:t>
            </a:r>
          </a:p>
          <a:p>
            <a:pPr algn="ctr">
              <a:buFont typeface="Arial" charset="0"/>
              <a:buNone/>
            </a:pPr>
            <a:r>
              <a:rPr lang="ru-RU">
                <a:solidFill>
                  <a:srgbClr val="0A0AFF"/>
                </a:solidFill>
                <a:latin typeface="Algerian" pitchFamily="82" charset="0"/>
              </a:rPr>
              <a:t>по-гречески</a:t>
            </a:r>
          </a:p>
          <a:p>
            <a:pPr algn="ctr">
              <a:buFont typeface="Arial" charset="0"/>
              <a:buNone/>
            </a:pPr>
            <a:r>
              <a:rPr lang="en-US">
                <a:solidFill>
                  <a:srgbClr val="0D0DFF"/>
                </a:solidFill>
                <a:latin typeface="Algerian" pitchFamily="82" charset="0"/>
              </a:rPr>
              <a:t>“</a:t>
            </a:r>
            <a:r>
              <a:rPr lang="ru-RU">
                <a:solidFill>
                  <a:srgbClr val="0D0DFF"/>
                </a:solidFill>
                <a:latin typeface="Algerian" pitchFamily="82" charset="0"/>
              </a:rPr>
              <a:t>защитник людей</a:t>
            </a:r>
            <a:r>
              <a:rPr lang="en-US">
                <a:solidFill>
                  <a:srgbClr val="0D0DFF"/>
                </a:solidFill>
                <a:latin typeface="Algerian" pitchFamily="82" charset="0"/>
              </a:rPr>
              <a:t>”</a:t>
            </a:r>
            <a:r>
              <a:rPr lang="ru-RU">
                <a:solidFill>
                  <a:srgbClr val="0D0DFF"/>
                </a:solidFill>
                <a:latin typeface="Algerian" pitchFamily="82" charset="0"/>
              </a:rPr>
              <a:t>.</a:t>
            </a:r>
          </a:p>
        </p:txBody>
      </p:sp>
      <p:pic>
        <p:nvPicPr>
          <p:cNvPr id="50180" name="Picture 8" descr="img08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8688" y="214313"/>
            <a:ext cx="3500437" cy="4581525"/>
          </a:xfrm>
          <a:noFill/>
          <a:ln w="571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908050"/>
            <a:ext cx="3887788" cy="5111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>
                <a:solidFill>
                  <a:srgbClr val="3333FF"/>
                </a:solidFill>
                <a:latin typeface="Arial" charset="0"/>
              </a:rPr>
              <a:t>15 июля 1240 г. разбил шведов на р. Неве</a:t>
            </a:r>
          </a:p>
          <a:p>
            <a:pPr>
              <a:buFont typeface="Arial" charset="0"/>
              <a:buNone/>
            </a:pPr>
            <a:endParaRPr lang="ru-RU" sz="2400" b="1">
              <a:solidFill>
                <a:srgbClr val="3333FF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400">
              <a:solidFill>
                <a:srgbClr val="000066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b="1">
                <a:solidFill>
                  <a:srgbClr val="3333FF"/>
                </a:solidFill>
                <a:latin typeface="Arial" charset="0"/>
              </a:rPr>
              <a:t>18 апреля 1242 г. разгромил  рыцарей -крестоносцев на Чудском озере</a:t>
            </a:r>
          </a:p>
        </p:txBody>
      </p:sp>
      <p:pic>
        <p:nvPicPr>
          <p:cNvPr id="52227" name="Picture 7" descr="памятник Невскому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333375"/>
            <a:ext cx="4325937" cy="6169025"/>
          </a:xfrm>
          <a:noFill/>
        </p:spPr>
      </p:pic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5219700" y="2997200"/>
            <a:ext cx="15128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8" name="А. Невский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0"/>
            <a:ext cx="87852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3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8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  <a:latin typeface="Arial" charset="0"/>
              </a:rPr>
              <a:t>Орден Александра Невского</a:t>
            </a:r>
          </a:p>
        </p:txBody>
      </p:sp>
      <p:pic>
        <p:nvPicPr>
          <p:cNvPr id="40964" name="Picture 7" descr="Badge_to_Order_St_Alexander_Nevsky_1820-183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773238"/>
            <a:ext cx="3459162" cy="4906962"/>
          </a:xfrm>
          <a:noFill/>
          <a:ln/>
        </p:spPr>
      </p:pic>
      <p:pic>
        <p:nvPicPr>
          <p:cNvPr id="40965" name="Picture 7" descr="орден Невско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205038"/>
            <a:ext cx="4284662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63575" y="1719263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1725 г.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551363" y="1647825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Святой благоверный князь</a:t>
            </a:r>
            <a:b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Димитрий Донской</a:t>
            </a:r>
          </a:p>
        </p:txBody>
      </p:sp>
      <p:pic>
        <p:nvPicPr>
          <p:cNvPr id="79876" name="Picture 9" descr="325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1484313"/>
            <a:ext cx="3944937" cy="5068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Троице </a:t>
            </a:r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–</a:t>
            </a:r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Сергиева лавра</a:t>
            </a:r>
          </a:p>
        </p:txBody>
      </p:sp>
      <p:pic>
        <p:nvPicPr>
          <p:cNvPr id="80900" name="Picture 4" descr="Картинка 50 из 18003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1484313"/>
            <a:ext cx="7993063" cy="516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Благословение Сергия Радонежского</a:t>
            </a:r>
          </a:p>
        </p:txBody>
      </p:sp>
      <p:pic>
        <p:nvPicPr>
          <p:cNvPr id="81924" name="Picture 4" descr="Картинка 10 из 23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484313"/>
            <a:ext cx="7056437" cy="5154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Рисунок 2" descr="4962667e1b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265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40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79475" y="496888"/>
            <a:ext cx="556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35013" y="423863"/>
            <a:ext cx="434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82" name="Picture 10" descr="f6fd4a20eb9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404813"/>
            <a:ext cx="5260975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9" name="Picture 5" descr="u1_fashis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8064500" cy="6480175"/>
          </a:xfrm>
          <a:prstGeom prst="rect">
            <a:avLst/>
          </a:prstGeom>
          <a:noFill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239838" y="568325"/>
            <a:ext cx="2684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311275" y="568325"/>
            <a:ext cx="196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258888" y="765175"/>
            <a:ext cx="6610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solidFill>
                  <a:schemeClr val="hlink"/>
                </a:solidFill>
                <a:latin typeface="Times New Roman" pitchFamily="18" charset="0"/>
              </a:rPr>
              <a:t>«за алтари и очаги»</a:t>
            </a:r>
          </a:p>
        </p:txBody>
      </p:sp>
      <p:pic>
        <p:nvPicPr>
          <p:cNvPr id="82954" name="Picture 10" descr="Картинка 139 из 167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76250"/>
            <a:ext cx="8820150" cy="5875338"/>
          </a:xfrm>
          <a:prstGeom prst="rect">
            <a:avLst/>
          </a:prstGeom>
          <a:noFill/>
        </p:spPr>
      </p:pic>
      <p:pic>
        <p:nvPicPr>
          <p:cNvPr id="82956" name="Picture 12" descr="Картинка 101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2133600"/>
            <a:ext cx="2855912" cy="4170363"/>
          </a:xfrm>
          <a:prstGeom prst="rect">
            <a:avLst/>
          </a:prstGeom>
          <a:noFill/>
        </p:spPr>
      </p:pic>
      <p:pic>
        <p:nvPicPr>
          <p:cNvPr id="82958" name="Picture 14" descr="Картинка 1 из 90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375" y="2852738"/>
            <a:ext cx="5076825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EFB92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три богатыря"/>
          <p:cNvPicPr>
            <a:picLocks noChangeAspect="1" noChangeArrowheads="1"/>
          </p:cNvPicPr>
          <p:nvPr/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 bwMode="auto">
          <a:xfrm>
            <a:off x="395288" y="476250"/>
            <a:ext cx="1555750" cy="2233613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319" name="Picture 7" descr="Копия georgii_pobedonosec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260350"/>
            <a:ext cx="1458912" cy="2225675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320" name="Picture 8" descr="Александр_невский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260350"/>
            <a:ext cx="1503363" cy="2232025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</p:spPr>
      </p:pic>
      <p:pic>
        <p:nvPicPr>
          <p:cNvPr id="13321" name="Picture 9" descr="SWScan009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476250"/>
            <a:ext cx="1651000" cy="2087563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322" name="Picture 10" descr="Суворов 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292600"/>
            <a:ext cx="1506538" cy="2160588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324" name="Picture 12" descr="Копия Портрет Г"/>
          <p:cNvPicPr>
            <a:picLocks noChangeAspect="1" noChangeArrowheads="1"/>
          </p:cNvPicPr>
          <p:nvPr/>
        </p:nvPicPr>
        <p:blipFill>
          <a:blip r:embed="rId7" cstate="email"/>
          <a:srcRect b="3040"/>
          <a:stretch>
            <a:fillRect/>
          </a:stretch>
        </p:blipFill>
        <p:spPr bwMode="auto">
          <a:xfrm>
            <a:off x="6732588" y="4076700"/>
            <a:ext cx="1920875" cy="2447925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00113" y="2708275"/>
            <a:ext cx="6840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  </a:t>
            </a: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27" name="Picture 15" descr="ushakov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113" y="4365625"/>
            <a:ext cx="2925762" cy="219710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4972050" cy="124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СВЯТЫЕ ВОИНЫ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Воины Христовы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«ратный подвиг»     «духовный подвиг»</a:t>
            </a:r>
          </a:p>
          <a:p>
            <a:pPr>
              <a:buFont typeface="Arial" charset="0"/>
              <a:buNone/>
            </a:pP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Борьба                     Борьба</a:t>
            </a:r>
          </a:p>
          <a:p>
            <a:pPr>
              <a:buFont typeface="Arial" charset="0"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                                с</a:t>
            </a:r>
          </a:p>
          <a:p>
            <a:pPr>
              <a:buFont typeface="Arial" charset="0"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врагом                      грехом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2484438" y="1125538"/>
            <a:ext cx="1943100" cy="57467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5003800" y="1125538"/>
            <a:ext cx="1728788" cy="57467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3976" name="Picture 8" descr="38546349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4508500"/>
            <a:ext cx="2089150" cy="220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  <p:bldP spid="83972" grpId="0" animBg="1"/>
      <p:bldP spid="839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Разгадайте кроссворд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/>
              <a:t> </a:t>
            </a:r>
          </a:p>
        </p:txBody>
      </p:sp>
      <p:graphicFrame>
        <p:nvGraphicFramePr>
          <p:cNvPr id="85524" name="Group 532"/>
          <p:cNvGraphicFramePr>
            <a:graphicFrameLocks noGrp="1"/>
          </p:cNvGraphicFramePr>
          <p:nvPr>
            <p:ph sz="half" idx="2"/>
          </p:nvPr>
        </p:nvGraphicFramePr>
        <p:xfrm>
          <a:off x="971550" y="1600200"/>
          <a:ext cx="7129463" cy="3105150"/>
        </p:xfrm>
        <a:graphic>
          <a:graphicData uri="http://schemas.openxmlformats.org/drawingml/2006/table">
            <a:tbl>
              <a:tblPr/>
              <a:tblGrid>
                <a:gridCol w="444500"/>
                <a:gridCol w="447675"/>
                <a:gridCol w="444500"/>
                <a:gridCol w="446088"/>
                <a:gridCol w="446087"/>
                <a:gridCol w="444500"/>
                <a:gridCol w="446088"/>
                <a:gridCol w="446087"/>
                <a:gridCol w="444500"/>
                <a:gridCol w="446088"/>
                <a:gridCol w="444500"/>
                <a:gridCol w="447675"/>
                <a:gridCol w="444500"/>
                <a:gridCol w="444500"/>
                <a:gridCol w="447675"/>
                <a:gridCol w="4445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5525" name="Picture 533" descr="Копия georgii_pobedonosec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919663"/>
            <a:ext cx="1271587" cy="1938337"/>
          </a:xfrm>
          <a:prstGeom prst="rect">
            <a:avLst/>
          </a:prstGeom>
          <a:noFill/>
        </p:spPr>
      </p:pic>
      <p:pic>
        <p:nvPicPr>
          <p:cNvPr id="85526" name="Picture 534" descr="Суворов 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868863"/>
            <a:ext cx="1287463" cy="1844675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5527" name="Picture 535" descr="Копия Портрет Г"/>
          <p:cNvPicPr>
            <a:picLocks noChangeAspect="1" noChangeArrowheads="1"/>
          </p:cNvPicPr>
          <p:nvPr/>
        </p:nvPicPr>
        <p:blipFill>
          <a:blip r:embed="rId4" cstate="email"/>
          <a:srcRect b="3040"/>
          <a:stretch>
            <a:fillRect/>
          </a:stretch>
        </p:blipFill>
        <p:spPr bwMode="auto">
          <a:xfrm>
            <a:off x="6948488" y="4797425"/>
            <a:ext cx="1617662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ru-RU" sz="4000" b="1">
                <a:solidFill>
                  <a:schemeClr val="hlink"/>
                </a:solidFill>
              </a:rPr>
              <a:t>«Худой мир лучше доброй ссоры»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92165" name="Picture 5" descr="Картинка 78 из 4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12875"/>
            <a:ext cx="3527425" cy="2646363"/>
          </a:xfrm>
          <a:prstGeom prst="rect">
            <a:avLst/>
          </a:prstGeom>
          <a:noFill/>
        </p:spPr>
      </p:pic>
      <p:pic>
        <p:nvPicPr>
          <p:cNvPr id="92167" name="Picture 7" descr="Картинка 51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3789363"/>
            <a:ext cx="4537075" cy="2890837"/>
          </a:xfrm>
          <a:prstGeom prst="rect">
            <a:avLst/>
          </a:prstGeom>
          <a:noFill/>
        </p:spPr>
      </p:pic>
      <p:pic>
        <p:nvPicPr>
          <p:cNvPr id="92169" name="Picture 9" descr="Картинка 13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4292600"/>
            <a:ext cx="3336925" cy="2268538"/>
          </a:xfrm>
          <a:prstGeom prst="rect">
            <a:avLst/>
          </a:prstGeom>
          <a:noFill/>
        </p:spPr>
      </p:pic>
      <p:pic>
        <p:nvPicPr>
          <p:cNvPr id="92171" name="Picture 11" descr="Картинка 7 из 6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1411288"/>
            <a:ext cx="355282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8569325" cy="6858000"/>
          </a:xfr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61" name="Picture 5" descr="Картинка 210 из 630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-4763"/>
            <a:ext cx="8569325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артинка 28 из 9600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7653" name="Picture 5" descr="Картинка 24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pic>
        <p:nvPicPr>
          <p:cNvPr id="27654" name="Picture 6" descr="Картинка 22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5" name="Picture 7" descr="Картинка 97 из 96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УБИЙ !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>
                <a:solidFill>
                  <a:schemeClr val="hlink"/>
                </a:solidFill>
              </a:rPr>
              <a:t>«Положи душу свою за друзей своих, для защиты веры и Отечества».</a:t>
            </a:r>
          </a:p>
        </p:txBody>
      </p:sp>
      <p:sp>
        <p:nvSpPr>
          <p:cNvPr id="3174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«…лучше подставить левую щеку, если тебя ударили в правую…»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52500" y="4594225"/>
            <a:ext cx="723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«всякий гневающийся на брата своего напрасно, подлежит суду»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scrn_big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Картинка 73 из 144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8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Святой великомученик </a:t>
            </a:r>
            <a:br>
              <a:rPr lang="ru-RU" sz="40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Георгий Победоносец</a:t>
            </a:r>
          </a:p>
        </p:txBody>
      </p:sp>
      <p:pic>
        <p:nvPicPr>
          <p:cNvPr id="58373" name="Picture 5" descr="Св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628775"/>
            <a:ext cx="3638550" cy="4400550"/>
          </a:xfrm>
          <a:noFill/>
          <a:ln/>
        </p:spPr>
      </p:pic>
      <p:pic>
        <p:nvPicPr>
          <p:cNvPr id="58374" name="Picture 6" descr="Св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00613" y="1657350"/>
            <a:ext cx="3533775" cy="4410075"/>
          </a:xfrm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684213" y="1628775"/>
            <a:ext cx="36004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284663" y="1628775"/>
            <a:ext cx="0" cy="439261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11188" y="1628775"/>
            <a:ext cx="0" cy="44640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611188" y="1628775"/>
            <a:ext cx="730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611188" y="6021388"/>
            <a:ext cx="367347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859338" y="1628775"/>
            <a:ext cx="352901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4859338" y="1628775"/>
            <a:ext cx="0" cy="439261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4859338" y="6092825"/>
            <a:ext cx="36004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4859338" y="6021388"/>
            <a:ext cx="0" cy="7143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8459788" y="1628775"/>
            <a:ext cx="0" cy="44640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8388350" y="1628775"/>
            <a:ext cx="7143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417638"/>
          </a:xfrm>
        </p:spPr>
        <p:txBody>
          <a:bodyPr/>
          <a:lstStyle/>
          <a:p>
            <a:r>
              <a:rPr lang="ru-RU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lavianskiy" pitchFamily="82" charset="0"/>
              </a:rPr>
              <a:t>Святой Великомученик Георгий - один из самых любимых и </a:t>
            </a:r>
            <a:r>
              <a:rPr lang="ru-RU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почитаемых</a:t>
            </a:r>
            <a:r>
              <a:rPr lang="ru-RU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lavianskiy" pitchFamily="82" charset="0"/>
              </a:rPr>
              <a:t> русским народом святых</a:t>
            </a:r>
          </a:p>
        </p:txBody>
      </p:sp>
      <p:pic>
        <p:nvPicPr>
          <p:cNvPr id="72708" name="Содержимое 4" descr="378627509.jpg"/>
          <p:cNvPicPr>
            <a:picLocks noGrp="1" noChangeAspect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1484313"/>
            <a:ext cx="3529012" cy="4537075"/>
          </a:xfrm>
          <a:noFill/>
          <a:ln/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39750" y="609282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Страшные нечеловеческие пытки претерпел святой за свою веру, но не отрекся от Бога. За что и был казнен в 303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герб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12875"/>
            <a:ext cx="4095750" cy="4048125"/>
          </a:xfrm>
          <a:noFill/>
          <a:ln w="38100">
            <a:solidFill>
              <a:srgbClr val="993366"/>
            </a:solidFill>
          </a:ln>
        </p:spPr>
      </p:pic>
      <p:pic>
        <p:nvPicPr>
          <p:cNvPr id="73733" name="Picture 5" descr="5216-00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268413"/>
            <a:ext cx="2286000" cy="2286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73734" name="Picture 6" descr="5216-0060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789363"/>
            <a:ext cx="2286000" cy="2286000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859338" y="1268413"/>
            <a:ext cx="23050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4859338" y="1268413"/>
            <a:ext cx="0" cy="23050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859338" y="3573463"/>
            <a:ext cx="23050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7164388" y="1268413"/>
            <a:ext cx="0" cy="23050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14015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000240"/>
            <a:ext cx="7521764" cy="37147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57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мая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400"/>
              <a:t>(23 апреля по ст. ст.) </a:t>
            </a:r>
            <a:br>
              <a:rPr lang="ru-RU" sz="2400"/>
            </a:br>
            <a:r>
              <a:rPr lang="ru-RU" sz="2400"/>
              <a:t> </a:t>
            </a:r>
            <a:r>
              <a:rPr lang="ru-RU" sz="2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память святого великомученика Георгия Победоносца</a:t>
            </a:r>
            <a:endParaRPr lang="ru-RU" sz="240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80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357313"/>
            <a:ext cx="8086725" cy="49545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>
                <a:latin typeface="Slavianskiy" pitchFamily="82" charset="0"/>
              </a:rPr>
              <a:t>     Святый Великомучениче и Победоносче Георгие, моли Бога о нас!</a:t>
            </a:r>
          </a:p>
          <a:p>
            <a:pPr algn="ctr" eaLnBrk="1" hangingPunct="1">
              <a:buFont typeface="Arial" charset="0"/>
              <a:buNone/>
            </a:pPr>
            <a:endParaRPr lang="ru-RU" b="1"/>
          </a:p>
          <a:p>
            <a:pPr algn="ctr"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75781" name="Прямоугольник 3"/>
          <p:cNvSpPr>
            <a:spLocks noChangeArrowheads="1"/>
          </p:cNvSpPr>
          <p:nvPr/>
        </p:nvSpPr>
        <p:spPr bwMode="auto">
          <a:xfrm>
            <a:off x="785813" y="5214938"/>
            <a:ext cx="7500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Arial" charset="0"/>
              </a:rPr>
              <a:t>В этот день наши воины, защитники Отечества, а также все, кто болеет душой за Россию , обязательно приходят в храм, под торжественное песнопение помолиться великомученику Георгию и попросить у него небесной защиты для нашего Отечества.</a:t>
            </a: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306</Words>
  <Application>Microsoft Office PowerPoint</Application>
  <PresentationFormat>Экран (4:3)</PresentationFormat>
  <Paragraphs>110</Paragraphs>
  <Slides>24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Slavianskiy</vt:lpstr>
      <vt:lpstr>Castellar</vt:lpstr>
      <vt:lpstr>Algerian</vt:lpstr>
      <vt:lpstr>Times New Roman</vt:lpstr>
      <vt:lpstr>Comic Sans MS</vt:lpstr>
      <vt:lpstr>Тема Office</vt:lpstr>
      <vt:lpstr>1_Тема Office</vt:lpstr>
      <vt:lpstr>Слайд 1</vt:lpstr>
      <vt:lpstr>Слайд 2</vt:lpstr>
      <vt:lpstr>Слайд 3</vt:lpstr>
      <vt:lpstr>НЕ УБИЙ !</vt:lpstr>
      <vt:lpstr>Слайд 5</vt:lpstr>
      <vt:lpstr>Святой великомученик  Георгий Победоносец</vt:lpstr>
      <vt:lpstr>Святой Великомученик Георгий - один из самых любимых и почитаемых русским народом святых</vt:lpstr>
      <vt:lpstr>Слайд 8</vt:lpstr>
      <vt:lpstr>6 мая (23 апреля по ст. ст.)   память святого великомученика Георгия Победоносца</vt:lpstr>
      <vt:lpstr>Александр Невский </vt:lpstr>
      <vt:lpstr>Святой Благоверный князь Александр Ярославович</vt:lpstr>
      <vt:lpstr>Слайд 12</vt:lpstr>
      <vt:lpstr>Слайд 13</vt:lpstr>
      <vt:lpstr>Орден Александра Невского</vt:lpstr>
      <vt:lpstr>Святой благоверный князь Димитрий Донской</vt:lpstr>
      <vt:lpstr>Троице – Сергиева лавра</vt:lpstr>
      <vt:lpstr>Благословение Сергия Радонежского</vt:lpstr>
      <vt:lpstr>Слайд 18</vt:lpstr>
      <vt:lpstr>Слайд 19</vt:lpstr>
      <vt:lpstr>Воины Христовы</vt:lpstr>
      <vt:lpstr>Разгадайте кроссворд</vt:lpstr>
      <vt:lpstr>«Худой мир лучше доброй ссоры»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15</cp:revision>
  <dcterms:created xsi:type="dcterms:W3CDTF">2011-04-18T12:24:56Z</dcterms:created>
  <dcterms:modified xsi:type="dcterms:W3CDTF">2012-07-17T08:53:05Z</dcterms:modified>
</cp:coreProperties>
</file>