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2" r:id="rId26"/>
    <p:sldId id="279" r:id="rId27"/>
    <p:sldId id="280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9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E01CB7-0E1C-4363-A15E-8D15EA1477CE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B6D8AE-BC37-4D70-9BC0-FC9712650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A426B-990B-4D2C-9252-8A0F4376BE03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5EF9D-2B03-491A-8BF6-FF0ADD97F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1643E-AE7F-4F87-AECA-D800D9600991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09904-9A18-4194-A079-10AB7BD44A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C7D5A-6709-4795-A8BD-295DA49C9482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E9184-E3F8-42F4-AECD-F9B3F0060D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E2087EF-8851-411E-9E46-F21B9369BFB6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C7A0D0-2D39-40DA-9FBE-2EBD94BDA4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6F89-3569-4756-B75E-5B893A9DF176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7D418-4D2D-40D6-912B-13E2EF7B49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1BEEE-7B9A-43B1-9018-20CD6EF32FDA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5802C-3BCE-4300-B05E-BDEDA0CF6D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9D60A-20E6-442B-B580-6587F5EE46A0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CAB99-FF2A-4703-B926-6AEA314C5B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CD6A08-2CEB-4C50-8D2B-0AC305E9EA22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24C392-F75C-4778-A4A5-2E996B5BF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6931C-C711-4C1F-988F-D305D2AF3439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BDC12-F140-438F-B5E9-C55A678A1D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AB0E5A-1552-4C27-B190-98A8A6CB8FAD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91472F-BB36-4AA7-A34B-93A41A92CD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2171557-B761-40B0-888D-44A3F1BE1593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50520D4-FA48-4B20-8E10-795C4D07C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06" r:id="rId4"/>
    <p:sldLayoutId id="2147483705" r:id="rId5"/>
    <p:sldLayoutId id="2147483704" r:id="rId6"/>
    <p:sldLayoutId id="2147483710" r:id="rId7"/>
    <p:sldLayoutId id="2147483703" r:id="rId8"/>
    <p:sldLayoutId id="2147483711" r:id="rId9"/>
    <p:sldLayoutId id="2147483702" r:id="rId10"/>
    <p:sldLayoutId id="21474837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"/>
          <p:cNvSpPr txBox="1">
            <a:spLocks noChangeArrowheads="1"/>
          </p:cNvSpPr>
          <p:nvPr/>
        </p:nvSpPr>
        <p:spPr bwMode="auto">
          <a:xfrm>
            <a:off x="2627313" y="260350"/>
            <a:ext cx="33829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7200">
                <a:solidFill>
                  <a:srgbClr val="FF0000"/>
                </a:solidFill>
                <a:latin typeface="Verdana" pitchFamily="34" charset="0"/>
              </a:rPr>
              <a:t>Проект</a:t>
            </a:r>
          </a:p>
          <a:p>
            <a:pPr algn="ctr"/>
            <a:endParaRPr lang="ru-RU" sz="7200">
              <a:solidFill>
                <a:srgbClr val="FF0000"/>
              </a:solidFill>
              <a:latin typeface="Verdana" pitchFamily="34" charset="0"/>
            </a:endParaRPr>
          </a:p>
          <a:p>
            <a:pPr algn="ctr"/>
            <a:r>
              <a:rPr lang="ru-RU" sz="7200">
                <a:solidFill>
                  <a:srgbClr val="FF0000"/>
                </a:solidFill>
                <a:latin typeface="Verdana" pitchFamily="34" charset="0"/>
              </a:rPr>
              <a:t>«Книга»</a:t>
            </a:r>
          </a:p>
        </p:txBody>
      </p:sp>
      <p:pic>
        <p:nvPicPr>
          <p:cNvPr id="13314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716338"/>
            <a:ext cx="37973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3"/>
          <p:cNvSpPr>
            <a:spLocks noChangeArrowheads="1"/>
          </p:cNvSpPr>
          <p:nvPr/>
        </p:nvSpPr>
        <p:spPr bwMode="auto">
          <a:xfrm>
            <a:off x="395288" y="1412875"/>
            <a:ext cx="835342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Verdana" pitchFamily="34" charset="0"/>
              </a:rPr>
              <a:t> Рассыпной набор из деревянных букв был известен в Индии за много веков до Гутенберга. Глиняные иероглифы применялись в Китае в XIII веке.</a:t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/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> Стенография, с помощью которой можно записать любой текст в пять раз быстрее, чем с помощью обычного алфавита, была изобретена в 63 году до нашей эры рабыней по имени Тиро, которая принадлежала Цицерону.</a:t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/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> Самая большая книга на свете находится в одном из голландских музеев Амстердама. Эта книга называется «Сборник морских правил». Высота книги больше роста среднего взрослого человека, ширина - 1 метр, толщина - около полуметра.</a:t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/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> Самой тяжелой в мире книгой считается географический атлас, хранящийся в Британском музее, в Лондоне. Атлас имеет в высоту более одного метра и весит 320 килограммов.</a:t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/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/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/>
            </a:r>
            <a:br>
              <a:rPr lang="ru-RU">
                <a:latin typeface="Verdana" pitchFamily="34" charset="0"/>
              </a:rPr>
            </a:br>
            <a:endParaRPr lang="ru-RU">
              <a:latin typeface="Verdana" pitchFamily="34" charset="0"/>
            </a:endParaRPr>
          </a:p>
        </p:txBody>
      </p:sp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14287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700808"/>
            <a:ext cx="4848505" cy="35070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69358"/>
            <a:ext cx="3816424" cy="2546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484438" y="6237288"/>
            <a:ext cx="63722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>
                <a:latin typeface="Verdana" pitchFamily="34" charset="0"/>
              </a:rPr>
              <a:t>В Гаване выставлена </a:t>
            </a:r>
            <a:r>
              <a:rPr lang="ru-RU" sz="1200" b="1">
                <a:latin typeface="Verdana" pitchFamily="34" charset="0"/>
              </a:rPr>
              <a:t>самая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большая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книга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в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мире</a:t>
            </a:r>
            <a:r>
              <a:rPr lang="ru-RU" sz="1200">
                <a:latin typeface="Verdana" pitchFamily="34" charset="0"/>
              </a:rPr>
              <a:t>.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620713"/>
            <a:ext cx="3679825" cy="2301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211638" y="620713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>
                <a:latin typeface="Verdana" pitchFamily="34" charset="0"/>
              </a:rPr>
              <a:t>Иллюстрация к статье на тему "</a:t>
            </a:r>
            <a:r>
              <a:rPr lang="ru-RU" sz="1200" b="1">
                <a:latin typeface="Verdana" pitchFamily="34" charset="0"/>
              </a:rPr>
              <a:t>Стенография</a:t>
            </a:r>
            <a:r>
              <a:rPr lang="ru-RU" sz="1200">
                <a:latin typeface="Verdana" pitchFamily="34" charset="0"/>
              </a:rPr>
              <a:t>*".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2089119" cy="27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395288" y="3716338"/>
            <a:ext cx="42291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 b="1">
                <a:latin typeface="Verdana" pitchFamily="34" charset="0"/>
              </a:rPr>
              <a:t>Самая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маленькая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книга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в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мире</a:t>
            </a:r>
            <a:r>
              <a:rPr lang="ru-RU" sz="1200">
                <a:latin typeface="Verdana" pitchFamily="34" charset="0"/>
              </a:rPr>
              <a:t> - Новый Завет 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05064"/>
            <a:ext cx="2945904" cy="2209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5003800" y="5876925"/>
            <a:ext cx="38576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 b="1">
                <a:latin typeface="Verdana" pitchFamily="34" charset="0"/>
              </a:rPr>
              <a:t>Самую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маленькую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книгу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в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мире</a:t>
            </a:r>
            <a:r>
              <a:rPr lang="ru-RU" sz="1200">
                <a:latin typeface="Verdana" pitchFamily="34" charset="0"/>
              </a:rPr>
              <a:t> </a:t>
            </a:r>
          </a:p>
          <a:p>
            <a:r>
              <a:rPr lang="ru-RU" sz="1200">
                <a:latin typeface="Verdana" pitchFamily="34" charset="0"/>
              </a:rPr>
              <a:t>создали специалисты из нанолаборатории</a:t>
            </a:r>
            <a:r>
              <a:rPr lang="ru-RU">
                <a:latin typeface="Verdana" pitchFamily="34" charset="0"/>
              </a:rPr>
              <a:t>.. 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 cstate="print"/>
          <a:srcRect t="9201" b="14120"/>
          <a:stretch>
            <a:fillRect/>
          </a:stretch>
        </p:blipFill>
        <p:spPr bwMode="auto">
          <a:xfrm>
            <a:off x="611560" y="4365104"/>
            <a:ext cx="315553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764704"/>
            <a:ext cx="378560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5076825" y="3573463"/>
            <a:ext cx="3706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 b="1">
                <a:latin typeface="Verdana" pitchFamily="34" charset="0"/>
              </a:rPr>
              <a:t>самая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маленькая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в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мире</a:t>
            </a:r>
            <a:r>
              <a:rPr lang="ru-RU" sz="1200">
                <a:latin typeface="Verdana" pitchFamily="34" charset="0"/>
              </a:rPr>
              <a:t> </a:t>
            </a:r>
            <a:r>
              <a:rPr lang="ru-RU" sz="1200" b="1">
                <a:latin typeface="Verdana" pitchFamily="34" charset="0"/>
              </a:rPr>
              <a:t>книга</a:t>
            </a:r>
            <a:r>
              <a:rPr lang="ru-RU" sz="1200">
                <a:latin typeface="Verdana" pitchFamily="34" charset="0"/>
              </a:rPr>
              <a:t> Гоголя</a:t>
            </a:r>
            <a:r>
              <a:rPr lang="ru-RU">
                <a:latin typeface="Verdana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3"/>
          <p:cNvSpPr txBox="1">
            <a:spLocks noChangeArrowheads="1"/>
          </p:cNvSpPr>
          <p:nvPr/>
        </p:nvSpPr>
        <p:spPr bwMode="auto">
          <a:xfrm>
            <a:off x="900113" y="620713"/>
            <a:ext cx="7278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FF0000"/>
                </a:solidFill>
                <a:latin typeface="Verdana" pitchFamily="34" charset="0"/>
              </a:rPr>
              <a:t>2 этап.  Познание объекта</a:t>
            </a:r>
          </a:p>
        </p:txBody>
      </p:sp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395288" y="1773238"/>
            <a:ext cx="5813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Цель: понять, что такое книга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288" y="2852738"/>
            <a:ext cx="7985125" cy="2770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 признаку  «Группа»   (классификация)</a:t>
            </a:r>
          </a:p>
          <a:p>
            <a:pPr marL="342900" indent="-342900">
              <a:buFontTx/>
              <a:buAutoNum type="arabicPeriod"/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Найдите предметы, которые похожи на книгу.</a:t>
            </a:r>
          </a:p>
          <a:p>
            <a:pPr>
              <a:defRPr/>
            </a:pPr>
            <a:endParaRPr lang="ru-RU" i="1" dirty="0"/>
          </a:p>
          <a:p>
            <a:pPr>
              <a:defRPr/>
            </a:pPr>
            <a:r>
              <a:rPr lang="ru-RU" i="1" dirty="0"/>
              <a:t> </a:t>
            </a:r>
            <a:r>
              <a:rPr lang="ru-RU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данном случае определяется, что книга входит в </a:t>
            </a:r>
          </a:p>
          <a:p>
            <a:pPr>
              <a:defRPr/>
            </a:pPr>
            <a:r>
              <a:rPr lang="ru-RU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группу печатных изданий вместе с газетами и</a:t>
            </a:r>
          </a:p>
          <a:p>
            <a:pPr>
              <a:defRPr/>
            </a:pPr>
            <a:r>
              <a:rPr lang="ru-RU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журналами в группу информационных источников </a:t>
            </a:r>
          </a:p>
          <a:p>
            <a:pPr>
              <a:defRPr/>
            </a:pPr>
            <a:r>
              <a:rPr lang="ru-RU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вместе с компьютерами, телевизором, радио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313" y="549275"/>
            <a:ext cx="7491412" cy="1476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Сравни, чем они похожи, а чем отличаются</a:t>
            </a:r>
          </a:p>
          <a:p>
            <a:pPr>
              <a:defRPr/>
            </a:pPr>
            <a:endParaRPr lang="ru-RU" b="1" dirty="0"/>
          </a:p>
          <a:p>
            <a:pPr>
              <a:defRPr/>
            </a:pP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Например, газета и книга, книга и журнал, и т.д. Через сравнение</a:t>
            </a:r>
          </a:p>
          <a:p>
            <a:pPr>
              <a:defRPr/>
            </a:pP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выводится определение книги.</a:t>
            </a:r>
          </a:p>
          <a:p>
            <a:pPr>
              <a:defRPr/>
            </a:pP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468313" y="1989138"/>
            <a:ext cx="82327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Сходи в библиотеку или в книжный магазин и рассмотри книги.</a:t>
            </a:r>
          </a:p>
          <a:p>
            <a:r>
              <a:rPr lang="ru-RU" i="1"/>
              <a:t>Найди самую толстую, тонкую, большую, маленькую, красочную,</a:t>
            </a:r>
          </a:p>
          <a:p>
            <a:r>
              <a:rPr lang="ru-RU" i="1"/>
              <a:t>книгу, в которой больше текста, чем картинок, книгу, в которой нет</a:t>
            </a:r>
          </a:p>
          <a:p>
            <a:r>
              <a:rPr lang="ru-RU" i="1"/>
              <a:t> картинок. Попробуй найти книгу, в которой только картинки, а текста</a:t>
            </a:r>
          </a:p>
          <a:p>
            <a:r>
              <a:rPr lang="ru-RU" i="1"/>
              <a:t> нет</a:t>
            </a:r>
          </a:p>
        </p:txBody>
      </p:sp>
      <p:sp>
        <p:nvSpPr>
          <p:cNvPr id="26627" name="TextBox 6"/>
          <p:cNvSpPr txBox="1">
            <a:spLocks noChangeArrowheads="1"/>
          </p:cNvSpPr>
          <p:nvPr/>
        </p:nvSpPr>
        <p:spPr bwMode="auto">
          <a:xfrm>
            <a:off x="395288" y="3860800"/>
            <a:ext cx="74517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Попробуй ответить на вопросы</a:t>
            </a:r>
            <a:r>
              <a:rPr lang="ru-RU"/>
              <a:t>: сколько страниц может быть в </a:t>
            </a:r>
          </a:p>
          <a:p>
            <a:r>
              <a:rPr lang="ru-RU"/>
              <a:t>самой тонкой книге, в самой толстой книге? Может ли в книге быть </a:t>
            </a:r>
          </a:p>
          <a:p>
            <a:r>
              <a:rPr lang="ru-RU"/>
              <a:t>больше  тысячи страниц? Как ты думаешь, может ли в книгах для</a:t>
            </a:r>
          </a:p>
          <a:p>
            <a:r>
              <a:rPr lang="ru-RU"/>
              <a:t> взрослых  быть мало картинок или совсем не быть?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550" y="549275"/>
            <a:ext cx="441325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2. По признаку «Структура»</a:t>
            </a:r>
          </a:p>
        </p:txBody>
      </p:sp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1476375" y="1268413"/>
            <a:ext cx="5297488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ru-RU"/>
              <a:t>Что общего у всех книг, которые ты видел?</a:t>
            </a:r>
          </a:p>
          <a:p>
            <a:pPr>
              <a:buFont typeface="Arial" charset="0"/>
              <a:buChar char="•"/>
            </a:pPr>
            <a:endParaRPr lang="ru-RU"/>
          </a:p>
          <a:p>
            <a:pPr lvl="1">
              <a:buFont typeface="Arial" charset="0"/>
              <a:buChar char="•"/>
            </a:pPr>
            <a:r>
              <a:rPr lang="ru-RU"/>
              <a:t>Из каких частей состоит книга?</a:t>
            </a:r>
          </a:p>
          <a:p>
            <a:pPr lvl="1">
              <a:buFont typeface="Arial" charset="0"/>
              <a:buChar char="•"/>
            </a:pPr>
            <a:endParaRPr lang="ru-RU"/>
          </a:p>
          <a:p>
            <a:pPr lvl="1">
              <a:buFont typeface="Arial" charset="0"/>
              <a:buChar char="•"/>
            </a:pPr>
            <a:r>
              <a:rPr lang="ru-RU"/>
              <a:t>Составь схему «Книга и её части»</a:t>
            </a:r>
          </a:p>
          <a:p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555875" y="3068638"/>
            <a:ext cx="185102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84213" y="371633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059113" y="43656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651500" y="39338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427538" y="3429000"/>
            <a:ext cx="1301750" cy="515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endCxn id="9" idx="0"/>
          </p:cNvCxnSpPr>
          <p:nvPr/>
        </p:nvCxnSpPr>
        <p:spPr>
          <a:xfrm flipH="1">
            <a:off x="3516313" y="3500438"/>
            <a:ext cx="47625" cy="865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1403350" y="3357563"/>
            <a:ext cx="1223963" cy="576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3"/>
          <p:cNvSpPr txBox="1">
            <a:spLocks noChangeArrowheads="1"/>
          </p:cNvSpPr>
          <p:nvPr/>
        </p:nvSpPr>
        <p:spPr bwMode="auto">
          <a:xfrm>
            <a:off x="1476375" y="404813"/>
            <a:ext cx="5078413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/>
              <a:t>Зачем в книге нужна каждая часть?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/>
              <a:t>Каким образом части связаны между собой?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/>
              <a:t>Как части влияют друг на друга?</a:t>
            </a:r>
          </a:p>
        </p:txBody>
      </p:sp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323850" y="4652963"/>
            <a:ext cx="83693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	Можно рассматривать только формальные признаки:</a:t>
            </a:r>
          </a:p>
          <a:p>
            <a:r>
              <a:rPr lang="ru-RU"/>
              <a:t>обложка, оглавление, входные данные, страницы, бумага, шрифт,</a:t>
            </a:r>
          </a:p>
          <a:p>
            <a:r>
              <a:rPr lang="ru-RU"/>
              <a:t>иллюстрации.</a:t>
            </a:r>
          </a:p>
          <a:p>
            <a:r>
              <a:rPr lang="ru-RU"/>
              <a:t>	Можно подробно остановиться на каждой части. </a:t>
            </a:r>
          </a:p>
          <a:p>
            <a:r>
              <a:rPr lang="ru-RU"/>
              <a:t>Какой может быть обложка? Как обложка влияет на остальные части книги?</a:t>
            </a:r>
          </a:p>
          <a:p>
            <a:r>
              <a:rPr lang="ru-RU"/>
              <a:t>Например, книги с суперобложкой печатаются на хорошей бумаге?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60" y="1777579"/>
            <a:ext cx="2664296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 b="6977"/>
          <a:stretch>
            <a:fillRect/>
          </a:stretch>
        </p:blipFill>
        <p:spPr bwMode="auto">
          <a:xfrm>
            <a:off x="5292080" y="1700808"/>
            <a:ext cx="309634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913" y="476250"/>
            <a:ext cx="37750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3. По признаку «Место»</a:t>
            </a:r>
          </a:p>
        </p:txBody>
      </p:sp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323850" y="1196975"/>
            <a:ext cx="8331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	</a:t>
            </a:r>
            <a:r>
              <a:rPr lang="ru-RU" sz="2000"/>
              <a:t>В каком место можно увидеть книги? Исследуй свою школу, </a:t>
            </a:r>
          </a:p>
          <a:p>
            <a:r>
              <a:rPr lang="ru-RU" sz="2000"/>
              <a:t>улицу, общественный транспорт. Где можно увидеть книги? </a:t>
            </a:r>
          </a:p>
          <a:p>
            <a:r>
              <a:rPr lang="ru-RU" sz="2000"/>
              <a:t>Например, в руках пассажиров автобусов или в книжных магазинах.</a:t>
            </a:r>
          </a:p>
          <a:p>
            <a:r>
              <a:rPr lang="ru-RU" sz="2000"/>
              <a:t>	Как расположены книги в магазинах?</a:t>
            </a:r>
          </a:p>
          <a:p>
            <a:endParaRPr lang="ru-RU"/>
          </a:p>
          <a:p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140968"/>
            <a:ext cx="2082520" cy="3120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96952"/>
            <a:ext cx="3906011" cy="2929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713" y="476250"/>
            <a:ext cx="41783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4. По признаку «Функция»</a:t>
            </a:r>
          </a:p>
        </p:txBody>
      </p:sp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1042988" y="1268413"/>
            <a:ext cx="6178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Для чего нужны книги?</a:t>
            </a:r>
          </a:p>
          <a:p>
            <a:endParaRPr lang="ru-RU"/>
          </a:p>
          <a:p>
            <a:r>
              <a:rPr lang="ru-RU"/>
              <a:t>Представь ситуацию, что все книги исчезли. Что будет?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636912"/>
            <a:ext cx="4799856" cy="2902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250" y="476250"/>
            <a:ext cx="38306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5. По признаку «Время»</a:t>
            </a:r>
          </a:p>
        </p:txBody>
      </p:sp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971550" y="1052513"/>
            <a:ext cx="56721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/>
              <a:t>Когда появились книги?</a:t>
            </a:r>
          </a:p>
          <a:p>
            <a:pPr>
              <a:lnSpc>
                <a:spcPct val="150000"/>
              </a:lnSpc>
            </a:pPr>
            <a:r>
              <a:rPr lang="ru-RU" sz="2400" b="1"/>
              <a:t>Что было до книг?</a:t>
            </a:r>
          </a:p>
          <a:p>
            <a:pPr>
              <a:lnSpc>
                <a:spcPct val="150000"/>
              </a:lnSpc>
            </a:pPr>
            <a:r>
              <a:rPr lang="ru-RU" sz="2400" b="1"/>
              <a:t>Как книги менялись со временем?</a:t>
            </a:r>
          </a:p>
          <a:p>
            <a:pPr>
              <a:lnSpc>
                <a:spcPct val="150000"/>
              </a:lnSpc>
            </a:pPr>
            <a:r>
              <a:rPr lang="ru-RU" sz="2400" b="1"/>
              <a:t>Есть ли будущее у книг?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t="11628" b="11628"/>
          <a:stretch>
            <a:fillRect/>
          </a:stretch>
        </p:blipFill>
        <p:spPr bwMode="auto">
          <a:xfrm>
            <a:off x="3923928" y="3356992"/>
            <a:ext cx="436303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3851275" y="836613"/>
            <a:ext cx="12906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FF0000"/>
                </a:solidFill>
                <a:latin typeface="Verdana" pitchFamily="34" charset="0"/>
              </a:rPr>
              <a:t>Цель</a:t>
            </a:r>
          </a:p>
        </p:txBody>
      </p:sp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539750" y="3429000"/>
            <a:ext cx="77501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 b="1">
                <a:latin typeface="Verdana" pitchFamily="34" charset="0"/>
              </a:rPr>
              <a:t>накопление творческого </a:t>
            </a:r>
          </a:p>
          <a:p>
            <a:pPr algn="ctr"/>
            <a:r>
              <a:rPr lang="ru-RU" sz="4000" b="1">
                <a:latin typeface="Verdana" pitchFamily="34" charset="0"/>
              </a:rPr>
              <a:t>опыта познания </a:t>
            </a:r>
          </a:p>
          <a:p>
            <a:pPr algn="ctr"/>
            <a:r>
              <a:rPr lang="ru-RU" sz="4000" b="1">
                <a:latin typeface="Verdana" pitchFamily="34" charset="0"/>
              </a:rPr>
              <a:t>действительности</a:t>
            </a:r>
          </a:p>
        </p:txBody>
      </p:sp>
      <p:pic>
        <p:nvPicPr>
          <p:cNvPr id="14339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549275"/>
            <a:ext cx="28797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3"/>
          <p:cNvSpPr txBox="1">
            <a:spLocks noChangeArrowheads="1"/>
          </p:cNvSpPr>
          <p:nvPr/>
        </p:nvSpPr>
        <p:spPr bwMode="auto">
          <a:xfrm>
            <a:off x="1476375" y="549275"/>
            <a:ext cx="5568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3 Этап.  Создание объекта</a:t>
            </a:r>
          </a:p>
        </p:txBody>
      </p:sp>
      <p:sp>
        <p:nvSpPr>
          <p:cNvPr id="32770" name="TextBox 4"/>
          <p:cNvSpPr txBox="1">
            <a:spLocks noChangeArrowheads="1"/>
          </p:cNvSpPr>
          <p:nvPr/>
        </p:nvSpPr>
        <p:spPr bwMode="auto">
          <a:xfrm>
            <a:off x="323850" y="1268413"/>
            <a:ext cx="85693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Этапы</a:t>
            </a:r>
          </a:p>
          <a:p>
            <a:endParaRPr lang="ru-RU"/>
          </a:p>
          <a:p>
            <a:endParaRPr lang="ru-RU"/>
          </a:p>
          <a:p>
            <a:pPr algn="ctr">
              <a:lnSpc>
                <a:spcPct val="150000"/>
              </a:lnSpc>
            </a:pPr>
            <a:r>
              <a:rPr lang="ru-RU"/>
              <a:t>Представьте себе конечный результат. </a:t>
            </a:r>
          </a:p>
          <a:p>
            <a:pPr algn="ctr">
              <a:lnSpc>
                <a:spcPct val="150000"/>
              </a:lnSpc>
            </a:pPr>
            <a:r>
              <a:rPr lang="ru-RU"/>
              <a:t>Для чего нужна эта книга?</a:t>
            </a:r>
          </a:p>
          <a:p>
            <a:pPr algn="ctr">
              <a:lnSpc>
                <a:spcPct val="150000"/>
              </a:lnSpc>
            </a:pPr>
            <a:r>
              <a:rPr lang="ru-RU"/>
              <a:t>Кому она может пригодиться?</a:t>
            </a:r>
          </a:p>
          <a:p>
            <a:endParaRPr lang="ru-RU"/>
          </a:p>
          <a:p>
            <a:pPr>
              <a:lnSpc>
                <a:spcPct val="150000"/>
              </a:lnSpc>
            </a:pPr>
            <a:r>
              <a:rPr lang="ru-RU" i="1"/>
              <a:t>	</a:t>
            </a:r>
            <a:r>
              <a:rPr lang="ru-RU" b="1" i="1"/>
              <a:t>Это может быть справочник, путеводитель по окрестностям, </a:t>
            </a:r>
          </a:p>
          <a:p>
            <a:pPr>
              <a:lnSpc>
                <a:spcPct val="150000"/>
              </a:lnSpc>
            </a:pPr>
            <a:r>
              <a:rPr lang="ru-RU" b="1" i="1"/>
              <a:t>сборник любимых произведений, собственные сочинения,</a:t>
            </a:r>
          </a:p>
          <a:p>
            <a:pPr>
              <a:lnSpc>
                <a:spcPct val="150000"/>
              </a:lnSpc>
            </a:pPr>
            <a:r>
              <a:rPr lang="ru-RU" b="1" i="1"/>
              <a:t>сборник занимательных заданий, тематическая подборка и пр.</a:t>
            </a:r>
          </a:p>
          <a:p>
            <a:pPr>
              <a:lnSpc>
                <a:spcPct val="150000"/>
              </a:lnSpc>
            </a:pPr>
            <a:r>
              <a:rPr lang="ru-RU" b="1" i="1"/>
              <a:t>«Всё о самолетах» и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3"/>
          <p:cNvSpPr txBox="1">
            <a:spLocks noChangeArrowheads="1"/>
          </p:cNvSpPr>
          <p:nvPr/>
        </p:nvSpPr>
        <p:spPr bwMode="auto">
          <a:xfrm>
            <a:off x="558800" y="1125538"/>
            <a:ext cx="8040688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/>
              <a:t>Каким образом реализовать проект?</a:t>
            </a:r>
          </a:p>
          <a:p>
            <a:pPr algn="ctr"/>
            <a:endParaRPr lang="ru-RU" b="1"/>
          </a:p>
          <a:p>
            <a:pPr algn="ctr">
              <a:lnSpc>
                <a:spcPct val="150000"/>
              </a:lnSpc>
            </a:pPr>
            <a:r>
              <a:rPr lang="ru-RU"/>
              <a:t>	</a:t>
            </a:r>
            <a:r>
              <a:rPr lang="ru-RU" i="1"/>
              <a:t>Решите, что ребенок может сделать самостоятельно, а где </a:t>
            </a:r>
          </a:p>
          <a:p>
            <a:pPr algn="ctr">
              <a:lnSpc>
                <a:spcPct val="150000"/>
              </a:lnSpc>
            </a:pPr>
            <a:r>
              <a:rPr lang="ru-RU" i="1"/>
              <a:t>нужна помощь взрослого.</a:t>
            </a:r>
          </a:p>
          <a:p>
            <a:pPr algn="ctr">
              <a:lnSpc>
                <a:spcPct val="150000"/>
              </a:lnSpc>
            </a:pPr>
            <a:r>
              <a:rPr lang="ru-RU" i="1"/>
              <a:t>	Составьте пошаговый план работы с указанием сроков.</a:t>
            </a:r>
          </a:p>
          <a:p>
            <a:pPr algn="ctr">
              <a:lnSpc>
                <a:spcPct val="150000"/>
              </a:lnSpc>
            </a:pPr>
            <a:endParaRPr lang="ru-RU" i="1"/>
          </a:p>
          <a:p>
            <a:pPr algn="ctr"/>
            <a:endParaRPr lang="ru-RU"/>
          </a:p>
          <a:p>
            <a:pPr algn="ctr"/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t="23778"/>
          <a:stretch>
            <a:fillRect/>
          </a:stretch>
        </p:blipFill>
        <p:spPr bwMode="auto">
          <a:xfrm>
            <a:off x="3923928" y="3284984"/>
            <a:ext cx="3049711" cy="2769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3"/>
          <p:cNvSpPr txBox="1">
            <a:spLocks noChangeArrowheads="1"/>
          </p:cNvSpPr>
          <p:nvPr/>
        </p:nvSpPr>
        <p:spPr bwMode="auto">
          <a:xfrm>
            <a:off x="1403350" y="908050"/>
            <a:ext cx="56245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4 этап. Презентация книги </a:t>
            </a:r>
          </a:p>
        </p:txBody>
      </p:sp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684213" y="1700213"/>
            <a:ext cx="69294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/>
              <a:t>План выступления</a:t>
            </a:r>
          </a:p>
          <a:p>
            <a:pPr algn="ctr"/>
            <a:endParaRPr lang="ru-RU"/>
          </a:p>
          <a:p>
            <a:pPr algn="ctr"/>
            <a:r>
              <a:rPr lang="ru-RU"/>
              <a:t>1.Кому и с какой целью может понадобиться эта книга?</a:t>
            </a:r>
          </a:p>
          <a:p>
            <a:pPr algn="ctr"/>
            <a:r>
              <a:rPr lang="ru-RU"/>
              <a:t>2.Что определило содержание книги?</a:t>
            </a:r>
          </a:p>
          <a:p>
            <a:pPr algn="ctr"/>
            <a:r>
              <a:rPr lang="ru-RU"/>
              <a:t>3.Какое исследование нашло отражение в изготовлении книи?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3716338"/>
            <a:ext cx="3338513" cy="250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 t="14125" b="25290"/>
          <a:stretch>
            <a:fillRect/>
          </a:stretch>
        </p:blipFill>
        <p:spPr bwMode="auto">
          <a:xfrm>
            <a:off x="1331913" y="3716338"/>
            <a:ext cx="2787650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"/>
          <p:cNvSpPr txBox="1">
            <a:spLocks noChangeArrowheads="1"/>
          </p:cNvSpPr>
          <p:nvPr/>
        </p:nvSpPr>
        <p:spPr bwMode="auto">
          <a:xfrm>
            <a:off x="4643438" y="549275"/>
            <a:ext cx="3759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Работа над созданием объекта</a:t>
            </a:r>
          </a:p>
        </p:txBody>
      </p:sp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1187450" y="5876925"/>
            <a:ext cx="22463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FF0000"/>
                </a:solidFill>
              </a:rPr>
              <a:t>6 класс</a:t>
            </a:r>
          </a:p>
        </p:txBody>
      </p:sp>
      <p:pic>
        <p:nvPicPr>
          <p:cNvPr id="1026" name="Picture 2" descr="F:\ученики\P1273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36037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F:\ученики\P1273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196752"/>
            <a:ext cx="3984442" cy="29883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F:\ученики\P1273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429000"/>
            <a:ext cx="355239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F:\ученики\P12532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284984"/>
            <a:ext cx="360040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4"/>
          <p:cNvSpPr txBox="1">
            <a:spLocks noChangeArrowheads="1"/>
          </p:cNvSpPr>
          <p:nvPr/>
        </p:nvSpPr>
        <p:spPr bwMode="auto">
          <a:xfrm>
            <a:off x="1476375" y="981075"/>
            <a:ext cx="4881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accent2"/>
                </a:solidFill>
              </a:rPr>
              <a:t>Страницы книги «Слово наших предков»</a:t>
            </a:r>
          </a:p>
        </p:txBody>
      </p:sp>
      <p:pic>
        <p:nvPicPr>
          <p:cNvPr id="36866" name="Picture 4" descr="P1293260"/>
          <p:cNvPicPr>
            <a:picLocks noChangeAspect="1" noChangeArrowheads="1"/>
          </p:cNvPicPr>
          <p:nvPr/>
        </p:nvPicPr>
        <p:blipFill>
          <a:blip r:embed="rId2"/>
          <a:srcRect l="13817" t="-136"/>
          <a:stretch>
            <a:fillRect/>
          </a:stretch>
        </p:blipFill>
        <p:spPr bwMode="auto">
          <a:xfrm rot="4959079">
            <a:off x="782637" y="2105026"/>
            <a:ext cx="4049713" cy="352901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6867" name="Picture 6" descr="P1293258"/>
          <p:cNvPicPr>
            <a:picLocks noChangeAspect="1" noChangeArrowheads="1"/>
          </p:cNvPicPr>
          <p:nvPr/>
        </p:nvPicPr>
        <p:blipFill>
          <a:blip r:embed="rId3"/>
          <a:srcRect l="15279" t="9229" b="11148"/>
          <a:stretch>
            <a:fillRect/>
          </a:stretch>
        </p:blipFill>
        <p:spPr bwMode="auto">
          <a:xfrm rot="4997544">
            <a:off x="4283870" y="2421731"/>
            <a:ext cx="4392612" cy="30956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 descr="P1293259"/>
          <p:cNvPicPr>
            <a:picLocks noChangeAspect="1" noChangeArrowheads="1"/>
          </p:cNvPicPr>
          <p:nvPr/>
        </p:nvPicPr>
        <p:blipFill>
          <a:blip r:embed="rId2"/>
          <a:srcRect t="5142"/>
          <a:stretch>
            <a:fillRect/>
          </a:stretch>
        </p:blipFill>
        <p:spPr bwMode="auto">
          <a:xfrm>
            <a:off x="827088" y="836613"/>
            <a:ext cx="7253287" cy="51625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3"/>
          <p:cNvSpPr>
            <a:spLocks noChangeArrowheads="1"/>
          </p:cNvSpPr>
          <p:nvPr/>
        </p:nvSpPr>
        <p:spPr bwMode="auto">
          <a:xfrm>
            <a:off x="4643438" y="5373688"/>
            <a:ext cx="3759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Работа над созданием объекта</a:t>
            </a:r>
          </a:p>
        </p:txBody>
      </p:sp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5580063" y="4292600"/>
            <a:ext cx="2219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FF0000"/>
                </a:solidFill>
              </a:rPr>
              <a:t>5 класс</a:t>
            </a:r>
          </a:p>
        </p:txBody>
      </p:sp>
      <p:pic>
        <p:nvPicPr>
          <p:cNvPr id="39940" name="Picture 4" descr="PA2428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836613"/>
            <a:ext cx="3889375" cy="29178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941" name="Picture 5" descr="P12732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708275"/>
            <a:ext cx="4087812" cy="30654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942" name="Picture 6" descr="P12106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404813"/>
            <a:ext cx="3276600" cy="24574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3"/>
          <p:cNvSpPr txBox="1">
            <a:spLocks noChangeArrowheads="1"/>
          </p:cNvSpPr>
          <p:nvPr/>
        </p:nvSpPr>
        <p:spPr bwMode="auto">
          <a:xfrm>
            <a:off x="179388" y="2781300"/>
            <a:ext cx="43529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Страницы книги  </a:t>
            </a:r>
          </a:p>
          <a:p>
            <a:r>
              <a:rPr lang="ru-RU" sz="2800" b="1">
                <a:solidFill>
                  <a:srgbClr val="FF0000"/>
                </a:solidFill>
              </a:rPr>
              <a:t>«Азбука нашей школы»</a:t>
            </a:r>
          </a:p>
        </p:txBody>
      </p:sp>
      <p:pic>
        <p:nvPicPr>
          <p:cNvPr id="38914" name="Picture 3" descr="P1293262"/>
          <p:cNvPicPr>
            <a:picLocks noChangeAspect="1" noChangeArrowheads="1"/>
          </p:cNvPicPr>
          <p:nvPr/>
        </p:nvPicPr>
        <p:blipFill>
          <a:blip r:embed="rId2"/>
          <a:srcRect t="15433" b="15433"/>
          <a:stretch>
            <a:fillRect/>
          </a:stretch>
        </p:blipFill>
        <p:spPr bwMode="auto">
          <a:xfrm>
            <a:off x="1331913" y="260350"/>
            <a:ext cx="2824162" cy="26050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915" name="Picture 4" descr="P1293264"/>
          <p:cNvPicPr>
            <a:picLocks noChangeAspect="1" noChangeArrowheads="1"/>
          </p:cNvPicPr>
          <p:nvPr/>
        </p:nvPicPr>
        <p:blipFill>
          <a:blip r:embed="rId3"/>
          <a:srcRect l="12535" t="5272" r="3163"/>
          <a:stretch>
            <a:fillRect/>
          </a:stretch>
        </p:blipFill>
        <p:spPr bwMode="auto">
          <a:xfrm>
            <a:off x="3851275" y="3716338"/>
            <a:ext cx="3384550" cy="285273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916" name="Picture 5" descr="P1293263"/>
          <p:cNvPicPr>
            <a:picLocks noChangeAspect="1" noChangeArrowheads="1"/>
          </p:cNvPicPr>
          <p:nvPr/>
        </p:nvPicPr>
        <p:blipFill>
          <a:blip r:embed="rId4"/>
          <a:srcRect l="12825" t="5765" r="-5084" b="3857"/>
          <a:stretch>
            <a:fillRect/>
          </a:stretch>
        </p:blipFill>
        <p:spPr bwMode="auto">
          <a:xfrm>
            <a:off x="5219700" y="549275"/>
            <a:ext cx="2592388" cy="33845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3"/>
          <p:cNvSpPr txBox="1">
            <a:spLocks noChangeArrowheads="1"/>
          </p:cNvSpPr>
          <p:nvPr/>
        </p:nvSpPr>
        <p:spPr bwMode="auto">
          <a:xfrm>
            <a:off x="3059113" y="404813"/>
            <a:ext cx="17716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FF0000"/>
                </a:solidFill>
                <a:latin typeface="Verdana" pitchFamily="34" charset="0"/>
              </a:rPr>
              <a:t>Задачи</a:t>
            </a:r>
          </a:p>
          <a:p>
            <a:endParaRPr lang="ru-RU" b="1">
              <a:latin typeface="Verdana" pitchFamily="34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827088" y="1989138"/>
            <a:ext cx="741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Verdana" pitchFamily="34" charset="0"/>
              </a:rPr>
              <a:t>формировать познавательные умения узнавать, использовать, преобразовывать объект;</a:t>
            </a: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323850" y="3213100"/>
            <a:ext cx="6489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Verdana" pitchFamily="34" charset="0"/>
              </a:rPr>
              <a:t>побуждать к осознанному освоению действительности;</a:t>
            </a:r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684213" y="4005263"/>
            <a:ext cx="7707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Verdana" pitchFamily="34" charset="0"/>
              </a:rPr>
              <a:t>учить наблюдать, сравнивать, классифицировать,</a:t>
            </a:r>
          </a:p>
          <a:p>
            <a:r>
              <a:rPr lang="ru-RU" sz="2000" b="1">
                <a:latin typeface="Verdana" pitchFamily="34" charset="0"/>
              </a:rPr>
              <a:t> анализировать,видеть предмет в системе</a:t>
            </a:r>
          </a:p>
          <a:p>
            <a:r>
              <a:rPr lang="ru-RU" sz="2000" b="1">
                <a:latin typeface="Verdana" pitchFamily="34" charset="0"/>
              </a:rPr>
              <a:t> пространственных и временных отношений;</a:t>
            </a: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395288" y="5229225"/>
            <a:ext cx="7645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Verdana" pitchFamily="34" charset="0"/>
              </a:rPr>
              <a:t>развивать такие качества творческой личности, </a:t>
            </a:r>
          </a:p>
          <a:p>
            <a:r>
              <a:rPr lang="ru-RU" b="1">
                <a:latin typeface="Verdana" pitchFamily="34" charset="0"/>
              </a:rPr>
              <a:t>как умение ставить цели, планировать, </a:t>
            </a:r>
          </a:p>
          <a:p>
            <a:r>
              <a:rPr lang="ru-RU" b="1">
                <a:latin typeface="Verdana" pitchFamily="34" charset="0"/>
              </a:rPr>
              <a:t>добиваться результата, определять свои предпочтения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900113" y="476250"/>
            <a:ext cx="67183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Verdana" pitchFamily="34" charset="0"/>
              </a:rPr>
              <a:t>Обоснование</a:t>
            </a:r>
            <a:r>
              <a:rPr lang="ru-RU" sz="4000" b="1">
                <a:latin typeface="Verdana" pitchFamily="34" charset="0"/>
              </a:rPr>
              <a:t> </a:t>
            </a:r>
            <a:r>
              <a:rPr lang="ru-RU" sz="4000" b="1">
                <a:solidFill>
                  <a:srgbClr val="FF0000"/>
                </a:solidFill>
                <a:latin typeface="Verdana" pitchFamily="34" charset="0"/>
              </a:rPr>
              <a:t>выбора</a:t>
            </a:r>
            <a:r>
              <a:rPr lang="ru-RU" sz="4000" b="1">
                <a:latin typeface="Verdana" pitchFamily="34" charset="0"/>
              </a:rPr>
              <a:t> </a:t>
            </a:r>
          </a:p>
          <a:p>
            <a:pPr algn="ctr"/>
            <a:r>
              <a:rPr lang="ru-RU" sz="4000" b="1">
                <a:solidFill>
                  <a:srgbClr val="FF0000"/>
                </a:solidFill>
                <a:latin typeface="Verdana" pitchFamily="34" charset="0"/>
              </a:rPr>
              <a:t>объекта</a:t>
            </a:r>
          </a:p>
        </p:txBody>
      </p:sp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323850" y="1844675"/>
            <a:ext cx="7986713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Verdana" pitchFamily="34" charset="0"/>
              </a:rPr>
              <a:t>	Книга находится в окружении ребенка и хорошо </a:t>
            </a:r>
          </a:p>
          <a:p>
            <a:r>
              <a:rPr lang="ru-RU" b="1">
                <a:latin typeface="Verdana" pitchFamily="34" charset="0"/>
              </a:rPr>
              <a:t>знакомый ему предмет</a:t>
            </a:r>
          </a:p>
          <a:p>
            <a:endParaRPr lang="ru-RU" b="1">
              <a:latin typeface="Verdana" pitchFamily="34" charset="0"/>
            </a:endParaRPr>
          </a:p>
          <a:p>
            <a:r>
              <a:rPr lang="ru-RU" b="1">
                <a:latin typeface="Verdana" pitchFamily="34" charset="0"/>
              </a:rPr>
              <a:t>	Книга – средство познания действительности, </a:t>
            </a:r>
          </a:p>
          <a:p>
            <a:r>
              <a:rPr lang="ru-RU" b="1">
                <a:latin typeface="Verdana" pitchFamily="34" charset="0"/>
              </a:rPr>
              <a:t>самовоспитания</a:t>
            </a:r>
          </a:p>
          <a:p>
            <a:endParaRPr lang="ru-RU" b="1">
              <a:latin typeface="Verdana" pitchFamily="34" charset="0"/>
            </a:endParaRPr>
          </a:p>
          <a:p>
            <a:r>
              <a:rPr lang="ru-RU" b="1">
                <a:latin typeface="Verdana" pitchFamily="34" charset="0"/>
              </a:rPr>
              <a:t>	Познание данного объекта не требует владения</a:t>
            </a:r>
          </a:p>
          <a:p>
            <a:r>
              <a:rPr lang="ru-RU" b="1">
                <a:latin typeface="Verdana" pitchFamily="34" charset="0"/>
              </a:rPr>
              <a:t> сложными технологиями и методиками деятельности</a:t>
            </a:r>
          </a:p>
          <a:p>
            <a:endParaRPr lang="ru-RU" b="1">
              <a:latin typeface="Verdana" pitchFamily="34" charset="0"/>
            </a:endParaRPr>
          </a:p>
          <a:p>
            <a:r>
              <a:rPr lang="ru-RU" b="1">
                <a:latin typeface="Verdana" pitchFamily="34" charset="0"/>
              </a:rPr>
              <a:t>	Книга помогает удовлетворить самые насущные и </a:t>
            </a:r>
          </a:p>
          <a:p>
            <a:r>
              <a:rPr lang="ru-RU" b="1">
                <a:latin typeface="Verdana" pitchFamily="34" charset="0"/>
              </a:rPr>
              <a:t>личностно значимые потребности</a:t>
            </a:r>
          </a:p>
          <a:p>
            <a:endParaRPr lang="ru-RU">
              <a:latin typeface="Verdana" pitchFamily="34" charset="0"/>
            </a:endParaRPr>
          </a:p>
          <a:p>
            <a:endParaRPr lang="ru-RU">
              <a:latin typeface="Verdana" pitchFamily="34" charset="0"/>
            </a:endParaRPr>
          </a:p>
        </p:txBody>
      </p:sp>
      <p:pic>
        <p:nvPicPr>
          <p:cNvPr id="16387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4841875"/>
            <a:ext cx="32686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2124075" y="476250"/>
            <a:ext cx="4376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FF0000"/>
                </a:solidFill>
                <a:latin typeface="Verdana" pitchFamily="34" charset="0"/>
              </a:rPr>
              <a:t>Конечный</a:t>
            </a:r>
            <a:r>
              <a:rPr lang="ru-RU" sz="4000" b="1">
                <a:latin typeface="Verdana" pitchFamily="34" charset="0"/>
              </a:rPr>
              <a:t> </a:t>
            </a:r>
            <a:r>
              <a:rPr lang="ru-RU" sz="4000" b="1">
                <a:solidFill>
                  <a:srgbClr val="FF0000"/>
                </a:solidFill>
                <a:latin typeface="Verdana" pitchFamily="34" charset="0"/>
              </a:rPr>
              <a:t>продукт</a:t>
            </a:r>
          </a:p>
        </p:txBody>
      </p:sp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760413" y="1412875"/>
            <a:ext cx="76073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latin typeface="Verdana" pitchFamily="34" charset="0"/>
              </a:rPr>
              <a:t>Исследовательский альбом о книге</a:t>
            </a:r>
          </a:p>
          <a:p>
            <a:pPr algn="ctr"/>
            <a:endParaRPr lang="ru-RU" sz="2800" b="1">
              <a:latin typeface="Verdana" pitchFamily="34" charset="0"/>
            </a:endParaRPr>
          </a:p>
          <a:p>
            <a:pPr algn="ctr"/>
            <a:endParaRPr lang="ru-RU" sz="2800" b="1">
              <a:latin typeface="Verdana" pitchFamily="34" charset="0"/>
            </a:endParaRPr>
          </a:p>
          <a:p>
            <a:pPr algn="ctr"/>
            <a:endParaRPr lang="ru-RU" sz="2800" b="1">
              <a:latin typeface="Verdana" pitchFamily="34" charset="0"/>
            </a:endParaRPr>
          </a:p>
          <a:p>
            <a:pPr algn="ctr"/>
            <a:endParaRPr lang="ru-RU" sz="2800" b="1">
              <a:latin typeface="Verdana" pitchFamily="34" charset="0"/>
            </a:endParaRPr>
          </a:p>
          <a:p>
            <a:pPr algn="ctr"/>
            <a:endParaRPr lang="ru-RU" sz="2800" b="1">
              <a:latin typeface="Verdana" pitchFamily="34" charset="0"/>
            </a:endParaRPr>
          </a:p>
          <a:p>
            <a:pPr algn="ctr"/>
            <a:endParaRPr lang="ru-RU" sz="2800" b="1">
              <a:latin typeface="Verdana" pitchFamily="34" charset="0"/>
            </a:endParaRPr>
          </a:p>
          <a:p>
            <a:pPr algn="ctr"/>
            <a:endParaRPr lang="ru-RU" sz="2800" b="1">
              <a:latin typeface="Verdana" pitchFamily="34" charset="0"/>
            </a:endParaRPr>
          </a:p>
          <a:p>
            <a:pPr algn="ctr"/>
            <a:r>
              <a:rPr lang="ru-RU" sz="2800" b="1">
                <a:latin typeface="Verdana" pitchFamily="34" charset="0"/>
              </a:rPr>
              <a:t>Создание своей книги</a:t>
            </a:r>
          </a:p>
        </p:txBody>
      </p:sp>
      <p:pic>
        <p:nvPicPr>
          <p:cNvPr id="17411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205038"/>
            <a:ext cx="356393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1403350" y="981075"/>
            <a:ext cx="591185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Verdana" pitchFamily="34" charset="0"/>
              </a:rPr>
              <a:t>Этапы реализации </a:t>
            </a:r>
          </a:p>
          <a:p>
            <a:pPr algn="ctr"/>
            <a:r>
              <a:rPr lang="ru-RU" sz="4000" b="1">
                <a:solidFill>
                  <a:srgbClr val="FF0000"/>
                </a:solidFill>
                <a:latin typeface="Verdana" pitchFamily="34" charset="0"/>
              </a:rPr>
              <a:t>проекта</a:t>
            </a:r>
          </a:p>
        </p:txBody>
      </p:sp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250825" y="2492375"/>
            <a:ext cx="66611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Verdana" pitchFamily="34" charset="0"/>
              </a:rPr>
              <a:t>1.Мотивация на деятельность</a:t>
            </a:r>
          </a:p>
          <a:p>
            <a:endParaRPr lang="ru-RU" sz="2000" b="1">
              <a:latin typeface="Verdana" pitchFamily="34" charset="0"/>
            </a:endParaRPr>
          </a:p>
          <a:p>
            <a:r>
              <a:rPr lang="ru-RU" sz="2000" b="1">
                <a:latin typeface="Verdana" pitchFamily="34" charset="0"/>
              </a:rPr>
              <a:t>2. «Познание объекта» (исследовательская деятельность)</a:t>
            </a:r>
          </a:p>
          <a:p>
            <a:endParaRPr lang="ru-RU" sz="2000" b="1">
              <a:latin typeface="Verdana" pitchFamily="34" charset="0"/>
            </a:endParaRPr>
          </a:p>
          <a:p>
            <a:r>
              <a:rPr lang="ru-RU" sz="2000" b="1">
                <a:latin typeface="Verdana" pitchFamily="34" charset="0"/>
              </a:rPr>
              <a:t>3. «Создание объекта» (проектная деятельность)</a:t>
            </a:r>
          </a:p>
          <a:p>
            <a:endParaRPr lang="ru-RU" sz="2000" b="1">
              <a:latin typeface="Verdana" pitchFamily="34" charset="0"/>
            </a:endParaRPr>
          </a:p>
          <a:p>
            <a:r>
              <a:rPr lang="ru-RU" sz="2000" b="1">
                <a:latin typeface="Verdana" pitchFamily="34" charset="0"/>
              </a:rPr>
              <a:t>4.Публичное представление результатов на конференции</a:t>
            </a:r>
          </a:p>
          <a:p>
            <a:endParaRPr lang="ru-RU" sz="2000" b="1">
              <a:latin typeface="Verdana" pitchFamily="34" charset="0"/>
            </a:endParaRPr>
          </a:p>
          <a:p>
            <a:r>
              <a:rPr lang="ru-RU" sz="2000" b="1">
                <a:latin typeface="Verdana" pitchFamily="34" charset="0"/>
              </a:rPr>
              <a:t>5. Познавательная игра «История письменности»</a:t>
            </a:r>
          </a:p>
          <a:p>
            <a:endParaRPr lang="ru-RU">
              <a:latin typeface="Verdana" pitchFamily="34" charset="0"/>
            </a:endParaRPr>
          </a:p>
          <a:p>
            <a:endParaRPr lang="ru-RU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3"/>
          <p:cNvSpPr txBox="1">
            <a:spLocks noChangeArrowheads="1"/>
          </p:cNvSpPr>
          <p:nvPr/>
        </p:nvSpPr>
        <p:spPr bwMode="auto">
          <a:xfrm>
            <a:off x="1692275" y="692150"/>
            <a:ext cx="5862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Verdana" pitchFamily="34" charset="0"/>
              </a:rPr>
              <a:t>Сроки реализации </a:t>
            </a:r>
          </a:p>
          <a:p>
            <a:pPr algn="ctr"/>
            <a:r>
              <a:rPr lang="ru-RU" sz="4000" b="1">
                <a:solidFill>
                  <a:srgbClr val="FF0000"/>
                </a:solidFill>
                <a:latin typeface="Verdana" pitchFamily="34" charset="0"/>
              </a:rPr>
              <a:t>проекта</a:t>
            </a:r>
          </a:p>
        </p:txBody>
      </p:sp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1835150" y="3068638"/>
            <a:ext cx="56721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 b="1">
                <a:latin typeface="Verdana" pitchFamily="34" charset="0"/>
              </a:rPr>
              <a:t>2011 – 2012 учебный год</a:t>
            </a:r>
          </a:p>
          <a:p>
            <a:pPr algn="ctr"/>
            <a:r>
              <a:rPr lang="ru-RU" sz="4000" b="1">
                <a:latin typeface="Verdana" pitchFamily="34" charset="0"/>
              </a:rPr>
              <a:t>(первое полугодие)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3"/>
          <p:cNvSpPr txBox="1">
            <a:spLocks noChangeArrowheads="1"/>
          </p:cNvSpPr>
          <p:nvPr/>
        </p:nvSpPr>
        <p:spPr bwMode="auto">
          <a:xfrm>
            <a:off x="468313" y="620713"/>
            <a:ext cx="75517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  <a:latin typeface="Verdana" pitchFamily="34" charset="0"/>
              </a:rPr>
              <a:t>1 этап. Мотивация на деятельность</a:t>
            </a:r>
          </a:p>
        </p:txBody>
      </p:sp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684213" y="1700213"/>
            <a:ext cx="77866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Verdana" pitchFamily="34" charset="0"/>
              </a:rPr>
              <a:t>Цель: побудить  к деятельности</a:t>
            </a: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395288" y="2997200"/>
            <a:ext cx="619283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Verdana" pitchFamily="34" charset="0"/>
              </a:rPr>
              <a:t>экскурсия в библиотеку;</a:t>
            </a:r>
          </a:p>
          <a:p>
            <a:r>
              <a:rPr lang="ru-RU" sz="3600">
                <a:latin typeface="Verdana" pitchFamily="34" charset="0"/>
              </a:rPr>
              <a:t>интересные факты;</a:t>
            </a:r>
          </a:p>
          <a:p>
            <a:r>
              <a:rPr lang="ru-RU" sz="3600">
                <a:latin typeface="Verdana" pitchFamily="34" charset="0"/>
              </a:rPr>
              <a:t>проблемные вопросы</a:t>
            </a:r>
          </a:p>
          <a:p>
            <a:r>
              <a:rPr lang="ru-RU" sz="2400">
                <a:latin typeface="Verdana" pitchFamily="34" charset="0"/>
              </a:rPr>
              <a:t>(зачем нужно так много книг,</a:t>
            </a:r>
          </a:p>
          <a:p>
            <a:r>
              <a:rPr lang="ru-RU" sz="2400">
                <a:latin typeface="Verdana" pitchFamily="34" charset="0"/>
              </a:rPr>
              <a:t>какие книги бывают и т.д.)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4211638" y="2349500"/>
            <a:ext cx="484187" cy="719138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318" name="Рисунок 7"/>
          <p:cNvPicPr>
            <a:picLocks noChangeAspect="1" noChangeArrowheads="1"/>
          </p:cNvPicPr>
          <p:nvPr/>
        </p:nvPicPr>
        <p:blipFill>
          <a:blip r:embed="rId2" cstate="print"/>
          <a:srcRect t="10426" b="8760"/>
          <a:stretch>
            <a:fillRect/>
          </a:stretch>
        </p:blipFill>
        <p:spPr bwMode="auto">
          <a:xfrm>
            <a:off x="5580063" y="3716338"/>
            <a:ext cx="3236912" cy="2016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3"/>
          <p:cNvSpPr txBox="1">
            <a:spLocks noChangeArrowheads="1"/>
          </p:cNvSpPr>
          <p:nvPr/>
        </p:nvSpPr>
        <p:spPr bwMode="auto">
          <a:xfrm>
            <a:off x="1908175" y="549275"/>
            <a:ext cx="52816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FF0000"/>
                </a:solidFill>
                <a:latin typeface="Verdana" pitchFamily="34" charset="0"/>
              </a:rPr>
              <a:t>Интересные факты</a:t>
            </a:r>
          </a:p>
        </p:txBody>
      </p:sp>
      <p:sp>
        <p:nvSpPr>
          <p:cNvPr id="21506" name="Прямоугольник 4"/>
          <p:cNvSpPr>
            <a:spLocks noChangeArrowheads="1"/>
          </p:cNvSpPr>
          <p:nvPr/>
        </p:nvSpPr>
        <p:spPr bwMode="auto">
          <a:xfrm>
            <a:off x="684213" y="1628775"/>
            <a:ext cx="79914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Verdana" pitchFamily="34" charset="0"/>
              </a:rPr>
              <a:t>	В первой русской лечебной книге под названием «Благопрохладный вертоград», которая вышла в 1534 году, есть совет ревнивца: «сердце совино кто приложит к жене спящей к левому боку, тогда сама на себя все выскажет» (если она изменяет мужу). </a:t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/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> 	Итальянец Рио Козелли собирает коллекцию самых скучных в мире книг. В ней около 10 тысяч томов. Один итальянский поэт-неудачник, узнав, что все его сочинения находятся у Козелли, чуть не покончил с собой.</a:t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/>
            </a:r>
            <a:br>
              <a:rPr lang="ru-RU">
                <a:latin typeface="Verdana" pitchFamily="34" charset="0"/>
              </a:rPr>
            </a:br>
            <a:r>
              <a:rPr lang="ru-RU">
                <a:latin typeface="Verdana" pitchFamily="34" charset="0"/>
              </a:rPr>
              <a:t>	 Самой дорогой книгой на свете в настоящее время считают уникальный «Апокалипсис», изданный французом Жозефом Форе. Эта книга оценена в 100 миллионов старых франков. Она выставлена в музее современного искусства в Париже. </a:t>
            </a:r>
            <a:br>
              <a:rPr lang="ru-RU">
                <a:latin typeface="Verdana" pitchFamily="34" charset="0"/>
              </a:rPr>
            </a:br>
            <a:endParaRPr lang="ru-RU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оект книга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проект книга</Template>
  <TotalTime>296</TotalTime>
  <Words>812</Words>
  <Application>Microsoft Office PowerPoint</Application>
  <PresentationFormat>Экран (4:3)</PresentationFormat>
  <Paragraphs>153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Verdana</vt:lpstr>
      <vt:lpstr>Wingdings 2</vt:lpstr>
      <vt:lpstr>Calibri</vt:lpstr>
      <vt:lpstr>проект книга</vt:lpstr>
      <vt:lpstr>проект книга</vt:lpstr>
      <vt:lpstr>проект книга</vt:lpstr>
      <vt:lpstr>проект книга</vt:lpstr>
      <vt:lpstr>проект книга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User</cp:lastModifiedBy>
  <cp:revision>22</cp:revision>
  <dcterms:created xsi:type="dcterms:W3CDTF">2012-01-02T12:52:18Z</dcterms:created>
  <dcterms:modified xsi:type="dcterms:W3CDTF">2012-01-30T12:44:10Z</dcterms:modified>
</cp:coreProperties>
</file>