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395"/>
    <a:srgbClr val="CCFFCC"/>
    <a:srgbClr val="FFFF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EE209-3281-4E53-A9C0-7784E4F544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A7717-B72D-422C-8FE7-FC5CC158CA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F4A12-7682-431E-ADAD-FE5FB4F95C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9B1EC-19C4-4AB1-B35F-EA70C9D0A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1CAE1-A13D-4A7B-954F-FD09C3AB9D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F002-62E2-4B32-BC29-53075E0186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6B3A-DBB2-450B-8AB6-91209BD517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FBA50-7B0A-4E42-80EB-2EAE7CCD5A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2C9EA-06EC-4828-8FE2-3C20EAA04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1D179-1288-4C3F-872E-6AE1F8FD9A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91E0B-2FCD-48B1-B3C4-CFC1B0B0C7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C71941-70D1-470B-BA16-D10E47509F1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Program%20Files\&#1054;&#1073;&#1088;&#1072;&#1079;&#1086;&#1074;&#1072;&#1090;&#1077;&#1083;&#1100;&#1085;&#1099;&#1077;%20&#1082;&#1086;&#1084;&#1087;&#1083;&#1077;&#1082;&#1089;&#1099;\&#1054;&#1089;&#1085;&#1086;&#1074;&#1099;%20&#1086;&#1073;&#1097;&#1077;&#1081;%20&#1073;&#1080;&#1086;&#1083;&#1086;&#1075;&#1080;&#1080;,%209%20&#1082;&#1083;.\edu_r75_bio9\data\res\res6FCFB37C-4C18-4E10-973A-C95344397ED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\Program%20Files\&#1054;&#1073;&#1088;&#1072;&#1079;&#1086;&#1074;&#1072;&#1090;&#1077;&#1083;&#1100;&#1085;&#1099;&#1077;%20&#1082;&#1086;&#1084;&#1087;&#1083;&#1077;&#1082;&#1089;&#1099;\&#1054;&#1089;&#1085;&#1086;&#1074;&#1099;%20&#1086;&#1073;&#1097;&#1077;&#1081;%20&#1073;&#1080;&#1086;&#1083;&#1086;&#1075;&#1080;&#1080;,%209%20&#1082;&#1083;.\edu_r75_bio9\data\res\res22EE776D-4D73-4A5E-8A79-5227F5CA31CC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Program%20Files\&#1054;&#1073;&#1088;&#1072;&#1079;&#1086;&#1074;&#1072;&#1090;&#1077;&#1083;&#1100;&#1085;&#1099;&#1077;%20&#1082;&#1086;&#1084;&#1087;&#1083;&#1077;&#1082;&#1089;&#1099;\&#1054;&#1089;&#1085;&#1086;&#1074;&#1099;%20&#1086;&#1073;&#1097;&#1077;&#1081;%20&#1073;&#1080;&#1086;&#1083;&#1086;&#1075;&#1080;&#1080;,%209%20&#1082;&#1083;.\edu_r75_bio9\data\res\res0C4F438B-3B5E-4C9A-B126-D68B1A872A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00200"/>
            <a:ext cx="7924800" cy="1828800"/>
          </a:xfrm>
        </p:spPr>
        <p:txBody>
          <a:bodyPr/>
          <a:lstStyle/>
          <a:p>
            <a:r>
              <a:rPr lang="ru-RU" sz="4000" b="1">
                <a:solidFill>
                  <a:srgbClr val="990000"/>
                </a:solidFill>
              </a:rPr>
              <a:t>Межпредметные связи в исследовательской деятельности учащихся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705600" cy="2209800"/>
          </a:xfrm>
        </p:spPr>
        <p:txBody>
          <a:bodyPr/>
          <a:lstStyle/>
          <a:p>
            <a:r>
              <a:rPr lang="ru-RU" b="1" i="1">
                <a:solidFill>
                  <a:srgbClr val="000066"/>
                </a:solidFill>
              </a:rPr>
              <a:t>Учитель химии МОУ СОШ №34 г. Тихорецка </a:t>
            </a:r>
          </a:p>
          <a:p>
            <a:r>
              <a:rPr lang="ru-RU" b="1" i="1">
                <a:solidFill>
                  <a:srgbClr val="000066"/>
                </a:solidFill>
              </a:rPr>
              <a:t>Н.М.Соколова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713"/>
            <a:ext cx="3406775" cy="5932487"/>
          </a:xfrm>
        </p:spPr>
        <p:txBody>
          <a:bodyPr/>
          <a:lstStyle/>
          <a:p>
            <a:r>
              <a:rPr lang="ru-RU" sz="2400"/>
              <a:t>   </a:t>
            </a:r>
            <a:r>
              <a:rPr lang="ru-RU" sz="2400" b="1"/>
              <a:t>Исходя из подобных тенденций, можно сказать, что наиболее перспективными</a:t>
            </a:r>
          </a:p>
          <a:p>
            <a:r>
              <a:rPr lang="ru-RU" sz="2400" b="1"/>
              <a:t>представляются школьные исследования, подключающие материал сразу нескольких</a:t>
            </a:r>
          </a:p>
          <a:p>
            <a:r>
              <a:rPr lang="ru-RU" sz="2400" b="1"/>
              <a:t>предметов.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37185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9463" name="Picture 7" descr="S63050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2636838"/>
            <a:ext cx="4968875" cy="37274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905125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7610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/>
              <a:t>В идеале школьнику следует предлагать задачи,</a:t>
            </a:r>
          </a:p>
          <a:p>
            <a:pPr>
              <a:lnSpc>
                <a:spcPct val="90000"/>
              </a:lnSpc>
            </a:pPr>
            <a:r>
              <a:rPr lang="ru-RU" sz="2400" b="1"/>
              <a:t> в которых он может применить</a:t>
            </a:r>
          </a:p>
          <a:p>
            <a:pPr>
              <a:lnSpc>
                <a:spcPct val="90000"/>
              </a:lnSpc>
            </a:pPr>
            <a:r>
              <a:rPr lang="ru-RU" sz="2400" b="1"/>
              <a:t>максимальное количество имеющихся у него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знаний. В этом случае возрастает мотивация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расширения кругозора юного исследователя в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процессе работы, пусть при этом и будет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преобладать какое-то конкретное направление,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соответствующее тому или иному школьному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предмету.</a:t>
            </a:r>
            <a:r>
              <a:rPr lang="ru-RU" sz="240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Более того, в исследовании можно заранее запланировать точки ветвления, в</a:t>
            </a:r>
          </a:p>
          <a:p>
            <a:pPr>
              <a:lnSpc>
                <a:spcPct val="90000"/>
              </a:lnSpc>
            </a:pPr>
            <a:r>
              <a:rPr lang="ru-RU" sz="2400" b="1"/>
              <a:t>которых школьник сам сможет выбирать дальнейшее направление своего развития.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4813"/>
            <a:ext cx="4003675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     </a:t>
            </a:r>
            <a:r>
              <a:rPr lang="ru-RU" sz="2400" b="1"/>
              <a:t>При</a:t>
            </a:r>
          </a:p>
          <a:p>
            <a:pPr>
              <a:lnSpc>
                <a:spcPct val="80000"/>
              </a:lnSpc>
            </a:pPr>
            <a:r>
              <a:rPr lang="ru-RU" sz="2400" b="1"/>
              <a:t>достаточной продолжительности исследования существует возможность попробовать</a:t>
            </a:r>
          </a:p>
          <a:p>
            <a:pPr>
              <a:lnSpc>
                <a:spcPct val="80000"/>
              </a:lnSpc>
            </a:pPr>
            <a:r>
              <a:rPr lang="ru-RU" sz="2400" b="1"/>
              <a:t>различные пути. А при наличии достаточного количества желающих можно создать команду</a:t>
            </a:r>
          </a:p>
          <a:p>
            <a:pPr>
              <a:lnSpc>
                <a:spcPct val="80000"/>
              </a:lnSpc>
            </a:pPr>
            <a:r>
              <a:rPr lang="ru-RU" sz="2400" b="1"/>
              <a:t>школьников, которая будет прорабатывать несколько вариантов параллельно друг другу во</a:t>
            </a:r>
          </a:p>
          <a:p>
            <a:pPr>
              <a:lnSpc>
                <a:spcPct val="80000"/>
              </a:lnSpc>
            </a:pPr>
            <a:r>
              <a:rPr lang="ru-RU" sz="2400" b="1"/>
              <a:t>взаимодействии.</a:t>
            </a:r>
          </a:p>
        </p:txBody>
      </p:sp>
      <p:pic>
        <p:nvPicPr>
          <p:cNvPr id="21510" name="Picture 6" descr="P10702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125538"/>
            <a:ext cx="4284663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12213" cy="685800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</a:t>
            </a:r>
          </a:p>
          <a:p>
            <a:pPr>
              <a:buFontTx/>
              <a:buNone/>
            </a:pPr>
            <a:r>
              <a:rPr lang="ru-RU" sz="2400"/>
              <a:t>       </a:t>
            </a:r>
            <a:r>
              <a:rPr lang="ru-RU" sz="2400" b="1"/>
              <a:t>Вышесказанное справедливо при соблюдении следующих условий:</a:t>
            </a:r>
          </a:p>
          <a:p>
            <a:endParaRPr lang="ru-RU" sz="2400" b="1"/>
          </a:p>
          <a:p>
            <a:r>
              <a:rPr lang="ru-RU" sz="2400" b="1"/>
              <a:t>1. Работа со школьниками начиная с восьмого или девятого класса по принципу « чем раньше, тем лучше»</a:t>
            </a:r>
          </a:p>
          <a:p>
            <a:endParaRPr lang="ru-RU" sz="2400" b="1"/>
          </a:p>
          <a:p>
            <a:r>
              <a:rPr lang="ru-RU" sz="2400" b="1"/>
              <a:t> 2.Постановка задачи может подразумевать как   субъективную новизну исследования, так и новизну объективную;</a:t>
            </a:r>
          </a:p>
          <a:p>
            <a:endParaRPr lang="ru-RU" sz="2400" b="1"/>
          </a:p>
          <a:p>
            <a:r>
              <a:rPr lang="ru-RU" sz="2400" b="1"/>
              <a:t>   3. Активное использование научной литературы, в том числе периодики и Интернет-ресурсов.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990975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640763" cy="2376488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   </a:t>
            </a:r>
            <a:r>
              <a:rPr lang="ru-RU" sz="2400" b="1"/>
              <a:t>Химия и история.</a:t>
            </a:r>
          </a:p>
          <a:p>
            <a:pPr>
              <a:buFontTx/>
              <a:buNone/>
            </a:pPr>
            <a:r>
              <a:rPr lang="ru-RU" sz="2400" b="1"/>
              <a:t>       Работа ученика 5 класса Бесчастного Евгения на тему «Роль Н. К. Байбакова  в развитии нефтегазовой промышленности в Краснодарском крае» заняла 2 место в муниципальном конкурсе рефератов им .Н.К.Байбакова. среди старшеклассников</a:t>
            </a:r>
            <a:r>
              <a:rPr lang="ru-RU" sz="2400"/>
              <a:t>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619500" y="2809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875" y="3217863"/>
            <a:ext cx="3155950" cy="3113087"/>
          </a:xfrm>
          <a:prstGeom prst="rect">
            <a:avLst/>
          </a:prstGeom>
          <a:solidFill>
            <a:srgbClr val="E6F395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534400" cy="3600450"/>
          </a:xfrm>
        </p:spPr>
        <p:txBody>
          <a:bodyPr/>
          <a:lstStyle/>
          <a:p>
            <a:r>
              <a:rPr lang="ru-RU" sz="1800" b="1"/>
              <a:t>Химия и экология.</a:t>
            </a:r>
          </a:p>
          <a:p>
            <a:r>
              <a:rPr lang="ru-RU" sz="1800" b="1"/>
              <a:t> Работу ученица Быкова Алёна  начала  в 8 и завершила в 9 классе. Тема:«Исследование содержания кислорода в воздухе классных комнат школы» </a:t>
            </a:r>
          </a:p>
          <a:p>
            <a:r>
              <a:rPr lang="ru-RU" sz="1800" b="1"/>
              <a:t>Использованный довольно простой метод определения содержания кислорода в воздухе дал интересные результаты. Работа стала дипломантом Всероссийского конкурса им. Вернадского.</a:t>
            </a:r>
          </a:p>
        </p:txBody>
      </p:sp>
      <p:pic>
        <p:nvPicPr>
          <p:cNvPr id="25606" name="Рисунок 4" descr="DSC07071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2205038"/>
            <a:ext cx="6272213" cy="47847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8820150" cy="2735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/>
              <a:t>Химия и биология.</a:t>
            </a:r>
          </a:p>
          <a:p>
            <a:pPr>
              <a:lnSpc>
                <a:spcPct val="80000"/>
              </a:lnSpc>
            </a:pPr>
            <a:r>
              <a:rPr lang="ru-RU" sz="2400" b="1"/>
              <a:t> « Изучение микрофлоры кисломолочных продуктов, влияние некоторых факторов на её развитие». Интереснейший объект биологии. (конкретно – микробиологии) Большой интерес вызвал у ученицы 9 класса Быковой Кристины процесс фотографирования изображения в микроскопе.</a:t>
            </a:r>
          </a:p>
          <a:p>
            <a:pPr>
              <a:lnSpc>
                <a:spcPct val="80000"/>
              </a:lnSpc>
            </a:pPr>
            <a:r>
              <a:rPr lang="ru-RU" sz="2400" b="1"/>
              <a:t> Работа стала дипломантом Всероссийского конкурса им. Вернадского</a:t>
            </a:r>
          </a:p>
        </p:txBody>
      </p:sp>
      <p:pic>
        <p:nvPicPr>
          <p:cNvPr id="26629" name="Рисунок 363" descr="010209_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95575" y="3937000"/>
            <a:ext cx="28130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44450"/>
            <a:ext cx="9612313" cy="3378200"/>
          </a:xfrm>
        </p:spPr>
        <p:txBody>
          <a:bodyPr/>
          <a:lstStyle/>
          <a:p>
            <a:r>
              <a:rPr lang="ru-RU" sz="2400" b="1"/>
              <a:t>Химия и экология. Работа ученика 10 класса Мурадханова Руслана. Тема - «Исследование экологических проблем, связанных с деятельностью автомобильных моек Тихорецкого района».</a:t>
            </a:r>
          </a:p>
          <a:p>
            <a:r>
              <a:rPr lang="ru-RU" sz="2400" b="1"/>
              <a:t>Работа стала победителем в номинации краевого конкурса научно-исследовательских работ им. Н.К.Байбакова.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19513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145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7658" name="Picture 10" descr="S6305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2420938"/>
            <a:ext cx="5761038" cy="43211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2697162"/>
          </a:xfrm>
        </p:spPr>
        <p:txBody>
          <a:bodyPr/>
          <a:lstStyle/>
          <a:p>
            <a:r>
              <a:rPr lang="ru-RU" sz="2400"/>
              <a:t>   </a:t>
            </a:r>
            <a:r>
              <a:rPr lang="ru-RU" b="1"/>
              <a:t> </a:t>
            </a:r>
            <a:r>
              <a:rPr lang="ru-RU" sz="3600"/>
              <a:t> </a:t>
            </a:r>
            <a:r>
              <a:rPr lang="ru-RU" sz="2400" b="1"/>
              <a:t>Химия и экология</a:t>
            </a:r>
          </a:p>
          <a:p>
            <a:r>
              <a:rPr lang="ru-RU" sz="2400" b="1"/>
              <a:t> Работа ученика 9 класса Туфикова Евгения «Влияние деятельности промплощадки «Тихорецкая» ТРУМН на экологическую обстановку Тихорецкого района.» </a:t>
            </a:r>
          </a:p>
          <a:p>
            <a:r>
              <a:rPr lang="ru-RU" sz="2400" b="1"/>
              <a:t>Работа заняла 3 место в конкурсе «Семейные экологические проекты».</a:t>
            </a:r>
          </a:p>
        </p:txBody>
      </p:sp>
      <p:pic>
        <p:nvPicPr>
          <p:cNvPr id="28680" name="Picture 8" descr="S63050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925763"/>
            <a:ext cx="5184775" cy="38877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50825" y="0"/>
            <a:ext cx="86487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Химия и экономика</a:t>
            </a:r>
          </a:p>
          <a:p>
            <a:r>
              <a:rPr lang="ru-RU" sz="2400" b="1"/>
              <a:t> Работа ученика 11 класса Мацегорова Сергея на тему « Экономическое обоснование необходимости развития  в Тихорецком районе производств химической направленности».</a:t>
            </a:r>
          </a:p>
          <a:p>
            <a:r>
              <a:rPr lang="ru-RU" sz="2400" b="1"/>
              <a:t>Работа стала победителем краевого конкурса в рамках научно-практической конференции Малой академии наук учащихся на Кубани в 2010-2011 году.</a:t>
            </a:r>
          </a:p>
          <a:p>
            <a:endParaRPr lang="ru-RU" sz="2400" b="1"/>
          </a:p>
          <a:p>
            <a:endParaRPr lang="ru-RU" sz="2400" b="1"/>
          </a:p>
          <a:p>
            <a:r>
              <a:rPr lang="ru-RU" sz="2400" b="1"/>
              <a:t>Все перечисленные работы участвовали в муниципальном этапе конкурса «Эврика».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014788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4021138"/>
            <a:ext cx="8664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Исследовательские работы школьников представляют собой одну из наиболее</a:t>
            </a:r>
          </a:p>
          <a:p>
            <a:r>
              <a:rPr lang="ru-RU" sz="2400" b="1"/>
              <a:t>перспективных форм обучения, как в плане подготовки кадров для проведения научно-</a:t>
            </a:r>
          </a:p>
          <a:p>
            <a:r>
              <a:rPr lang="ru-RU" sz="2400" b="1"/>
              <a:t>исследовательских разработок, так и в плане личностного развития выполняющего такую</a:t>
            </a:r>
          </a:p>
          <a:p>
            <a:r>
              <a:rPr lang="ru-RU" sz="2400" b="1"/>
              <a:t>работу школьника.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66700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66700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175" name="Picture 7" descr="S63050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153988"/>
            <a:ext cx="5040313" cy="377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44500" y="298450"/>
            <a:ext cx="830421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ru-RU" sz="2400" b="1" i="1"/>
              <a:t>Основные проблемы при организации работы с использованием  межпредметных связей.</a:t>
            </a:r>
          </a:p>
          <a:p>
            <a:pPr marL="342900" indent="-342900"/>
            <a:r>
              <a:rPr lang="ru-RU" sz="2400"/>
              <a:t> 1</a:t>
            </a:r>
            <a:r>
              <a:rPr lang="ru-RU"/>
              <a:t>.</a:t>
            </a:r>
            <a:r>
              <a:rPr lang="ru-RU" sz="2400" b="1"/>
              <a:t>Низкий уровень заинтересованности большинства учащихся  в проведении исследовательских работ.</a:t>
            </a:r>
          </a:p>
          <a:p>
            <a:pPr marL="342900" indent="-342900"/>
            <a:r>
              <a:rPr lang="ru-RU" sz="2400" b="1"/>
              <a:t>  2. Дефицит времени учителя в связи с необходимостью выполнения им в школе во внеурочное время заданий, несвойственных для учителя химии .</a:t>
            </a:r>
          </a:p>
          <a:p>
            <a:pPr marL="342900" indent="-342900"/>
            <a:r>
              <a:rPr lang="ru-RU" sz="2400" b="1"/>
              <a:t>  3.Отсутствие необходимого оборудования и приборов в   школьной лаборатории.</a:t>
            </a:r>
          </a:p>
          <a:p>
            <a:pPr marL="342900" indent="-342900"/>
            <a:r>
              <a:rPr lang="ru-RU" sz="2400" b="1"/>
              <a:t>необоснованный запрет со стороны Наркоконтроля на использование и требование уничтожения некоторых реактивов, входящих в перечень школьной химической лаборатории.</a:t>
            </a:r>
          </a:p>
          <a:p>
            <a:pPr marL="342900" indent="-342900"/>
            <a:r>
              <a:rPr lang="ru-RU" sz="2400" b="1"/>
              <a:t>  4.Отсутствие в рамках Научно-практической конференции « Эврика»  межпредметных  секций.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09963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381375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68" name="Picture 4" descr="C:\Program Files\Образовательные комплексы\Основы общей биологии, 9 кл.\edu_r75_bio9\data\res\res6FCFB37C-4C18-4E10-973A-C95344397ED8"/>
          <p:cNvPicPr>
            <a:picLocks noChangeAspect="1" noChangeArrowheads="1"/>
          </p:cNvPicPr>
          <p:nvPr/>
        </p:nvPicPr>
        <p:blipFill>
          <a:blip r:embed="rId2" r:link="rId3" cstate="email">
            <a:lum bright="-24000" contrast="42000"/>
          </a:blip>
          <a:srcRect/>
          <a:stretch>
            <a:fillRect/>
          </a:stretch>
        </p:blipFill>
        <p:spPr bwMode="auto">
          <a:xfrm>
            <a:off x="0" y="3346450"/>
            <a:ext cx="4114800" cy="3511550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48150" y="762000"/>
            <a:ext cx="50768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/>
              <a:t>Научными руководителями в таких случаях, как правило,</a:t>
            </a:r>
          </a:p>
          <a:p>
            <a:r>
              <a:rPr lang="ru-RU" sz="2400" b="1"/>
              <a:t>выступают школьные учителя, специализирующиеся в конкретной области, так что вполне</a:t>
            </a:r>
          </a:p>
          <a:p>
            <a:r>
              <a:rPr lang="ru-RU" sz="2400" b="1"/>
              <a:t>закономерно, что сами работы в большинстве случаев могут быть чётко соотнесены с тем или</a:t>
            </a:r>
          </a:p>
          <a:p>
            <a:r>
              <a:rPr lang="ru-RU" sz="2400" b="1"/>
              <a:t>иным школьным предметом. Это воспринимается как нормальное явление.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314825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1271" name="Picture 7" descr="C:\Program Files\Образовательные комплексы\Основы общей биологии, 9 кл.\edu_r75_bio9\data\res\res22EE776D-4D73-4A5E-8A79-5227F5CA31CC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304800" y="152400"/>
            <a:ext cx="12065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2" descr="IMG_0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990725" y="1543050"/>
            <a:ext cx="4546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Научно-практическая конференция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"Эврика"</a:t>
            </a:r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1770063" y="2643188"/>
            <a:ext cx="4889500" cy="1001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Изучение микрофлоры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уисломолочных продуктов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"Сыркомбината Тихорецкого"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Рисунок 1" descr="C:\Documents and Settings\КристалЛ\Рабочий стол\DSC070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07988" y="-293688"/>
            <a:ext cx="9551988" cy="715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1706563" y="1708150"/>
            <a:ext cx="50260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Научно-практическая конференция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"Эврика"</a:t>
            </a:r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1298575" y="2946400"/>
            <a:ext cx="5289550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"Исследование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содержания кислорода в воздухе классных комнат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средней школы №4 города Тихорецка".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95650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229600" cy="5113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 </a:t>
            </a:r>
            <a:r>
              <a:rPr lang="ru-RU" sz="2400" b="1"/>
              <a:t>Замыкание на конкретном предмете порой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чревато превращением работы в вещь в себе, в</a:t>
            </a:r>
          </a:p>
          <a:p>
            <a:pPr>
              <a:lnSpc>
                <a:spcPct val="90000"/>
              </a:lnSpc>
            </a:pPr>
            <a:r>
              <a:rPr lang="ru-RU" sz="2400" b="1"/>
              <a:t>исследование ради него самого безо всякого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осмысленного практического выхода.</a:t>
            </a:r>
          </a:p>
          <a:p>
            <a:pPr>
              <a:lnSpc>
                <a:spcPct val="90000"/>
              </a:lnSpc>
            </a:pPr>
            <a:r>
              <a:rPr lang="ru-RU" sz="2400" b="1"/>
              <a:t>В современной науке (а школьное исследование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при любых условиях в какой-то мере</a:t>
            </a:r>
          </a:p>
          <a:p>
            <a:pPr>
              <a:lnSpc>
                <a:spcPct val="90000"/>
              </a:lnSpc>
            </a:pPr>
            <a:r>
              <a:rPr lang="ru-RU" sz="2400" b="1"/>
              <a:t>науку моделирует) процессы интеграции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различных дисциплин очень глубоки.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/>
              <a:t>   Часто это приводит к созданию смежных </a:t>
            </a:r>
          </a:p>
          <a:p>
            <a:pPr>
              <a:lnSpc>
                <a:spcPct val="90000"/>
              </a:lnSpc>
            </a:pPr>
            <a:r>
              <a:rPr lang="ru-RU" sz="2400" b="1"/>
              <a:t>дисциплин и даже путанице в них (сравните,</a:t>
            </a:r>
          </a:p>
          <a:p>
            <a:pPr>
              <a:lnSpc>
                <a:spcPct val="90000"/>
              </a:lnSpc>
            </a:pPr>
            <a:r>
              <a:rPr lang="ru-RU" sz="2400" b="1"/>
              <a:t>например, химическую физику и физическую </a:t>
            </a:r>
          </a:p>
          <a:p>
            <a:pPr>
              <a:lnSpc>
                <a:spcPct val="90000"/>
              </a:lnSpc>
            </a:pPr>
            <a:r>
              <a:rPr lang="ru-RU" sz="2400" b="1"/>
              <a:t>химию - разница вовсе не очевидна).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0"/>
            <a:ext cx="8915400" cy="2952750"/>
          </a:xfrm>
        </p:spPr>
        <p:txBody>
          <a:bodyPr/>
          <a:lstStyle/>
          <a:p>
            <a:r>
              <a:rPr lang="ru-RU" sz="2400" i="1"/>
              <a:t>    </a:t>
            </a:r>
            <a:r>
              <a:rPr lang="ru-RU" sz="2400"/>
              <a:t> </a:t>
            </a:r>
            <a:r>
              <a:rPr lang="ru-RU" sz="2400" b="1"/>
              <a:t>В значительной мере</a:t>
            </a:r>
          </a:p>
          <a:p>
            <a:r>
              <a:rPr lang="ru-RU" sz="2400" b="1"/>
              <a:t>это обусловлено активным обменом методами работы и приборами между различными</a:t>
            </a:r>
          </a:p>
          <a:p>
            <a:r>
              <a:rPr lang="ru-RU" sz="2400" b="1"/>
              <a:t>областями науки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609975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6392" name="Рисунок 1" descr="DSC07065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205038"/>
            <a:ext cx="6072187" cy="46513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3276600" cy="5832475"/>
          </a:xfrm>
        </p:spPr>
        <p:txBody>
          <a:bodyPr/>
          <a:lstStyle/>
          <a:p>
            <a:r>
              <a:rPr lang="ru-RU" sz="2400"/>
              <a:t>    </a:t>
            </a:r>
            <a:r>
              <a:rPr lang="ru-RU" sz="2400" b="1"/>
              <a:t>Есть</a:t>
            </a:r>
          </a:p>
          <a:p>
            <a:r>
              <a:rPr lang="ru-RU" sz="2400" b="1"/>
              <a:t>примеры, касающиеся применения биологических методов для химии и, в первую очередь,</a:t>
            </a:r>
          </a:p>
          <a:p>
            <a:r>
              <a:rPr lang="ru-RU" sz="2400" b="1"/>
              <a:t>экологии 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57588" y="2238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7416" name="Picture 8" descr="P10702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60700" y="2265363"/>
            <a:ext cx="58324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580063" cy="5183188"/>
          </a:xfrm>
        </p:spPr>
        <p:txBody>
          <a:bodyPr/>
          <a:lstStyle/>
          <a:p>
            <a:r>
              <a:rPr lang="ru-RU" sz="2400"/>
              <a:t> </a:t>
            </a:r>
            <a:r>
              <a:rPr lang="ru-RU" sz="2400" b="1"/>
              <a:t>Благодаря обмену</a:t>
            </a:r>
          </a:p>
          <a:p>
            <a:r>
              <a:rPr lang="ru-RU" sz="2400" b="1"/>
              <a:t>методиками грани между науками размываются, и очень часто на стыке возникают новые</a:t>
            </a:r>
          </a:p>
          <a:p>
            <a:r>
              <a:rPr lang="ru-RU" sz="2400" b="1"/>
              <a:t>продуктивные идеи или перспективные научные направления.</a:t>
            </a:r>
          </a:p>
        </p:txBody>
      </p:sp>
      <p:pic>
        <p:nvPicPr>
          <p:cNvPr id="18436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219200"/>
            <a:ext cx="3535363" cy="2995613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5755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38" name="Picture 6" descr="C:\Program Files\Образовательные комплексы\Основы общей биологии, 9 кл.\edu_r75_bio9\data\res\res0C4F438B-3B5E-4C9A-B126-D68B1A872AB8"/>
          <p:cNvPicPr>
            <a:picLocks noChangeAspect="1" noChangeArrowheads="1"/>
          </p:cNvPicPr>
          <p:nvPr/>
        </p:nvPicPr>
        <p:blipFill>
          <a:blip r:embed="rId3" r:link="rId4" cstate="email">
            <a:lum bright="-24000" contrast="24000"/>
          </a:blip>
          <a:srcRect/>
          <a:stretch>
            <a:fillRect/>
          </a:stretch>
        </p:blipFill>
        <p:spPr bwMode="auto">
          <a:xfrm>
            <a:off x="5486400" y="4316413"/>
            <a:ext cx="3086100" cy="223678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809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Arial</vt:lpstr>
      <vt:lpstr>Оформление по умолчанию</vt:lpstr>
      <vt:lpstr>Межпредметные связи в исследовательской деятельности учащихся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 Челябинской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ФОРМЫ РАЗМНОЖЕНИЯ ОРГАНИЗМОВ</dc:title>
  <dc:creator>student</dc:creator>
  <cp:lastModifiedBy>Дарёна</cp:lastModifiedBy>
  <cp:revision>33</cp:revision>
  <dcterms:created xsi:type="dcterms:W3CDTF">2008-01-26T05:14:45Z</dcterms:created>
  <dcterms:modified xsi:type="dcterms:W3CDTF">2012-07-09T19:55:22Z</dcterms:modified>
</cp:coreProperties>
</file>