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92" r:id="rId2"/>
    <p:sldMasterId id="2147483804" r:id="rId3"/>
    <p:sldMasterId id="2147483840" r:id="rId4"/>
  </p:sldMasterIdLst>
  <p:notesMasterIdLst>
    <p:notesMasterId r:id="rId22"/>
  </p:notesMasterIdLst>
  <p:sldIdLst>
    <p:sldId id="285" r:id="rId5"/>
    <p:sldId id="257" r:id="rId6"/>
    <p:sldId id="272" r:id="rId7"/>
    <p:sldId id="278" r:id="rId8"/>
    <p:sldId id="258" r:id="rId9"/>
    <p:sldId id="279" r:id="rId10"/>
    <p:sldId id="273" r:id="rId11"/>
    <p:sldId id="275" r:id="rId12"/>
    <p:sldId id="262" r:id="rId13"/>
    <p:sldId id="284" r:id="rId14"/>
    <p:sldId id="280" r:id="rId15"/>
    <p:sldId id="271" r:id="rId16"/>
    <p:sldId id="261" r:id="rId17"/>
    <p:sldId id="276" r:id="rId18"/>
    <p:sldId id="277" r:id="rId19"/>
    <p:sldId id="281" r:id="rId20"/>
    <p:sldId id="28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_Win7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07" autoAdjust="0"/>
  </p:normalViewPr>
  <p:slideViewPr>
    <p:cSldViewPr>
      <p:cViewPr varScale="1">
        <p:scale>
          <a:sx n="67" d="100"/>
          <a:sy n="67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64F83-90BB-4440-9ACE-ED40F72C08B2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1D7A7-AE90-494C-B0ED-98730D8ADB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295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1D7A7-AE90-494C-B0ED-98730D8ADB99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6682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1D7A7-AE90-494C-B0ED-98730D8ADB99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4887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Выполнила:  </a:t>
            </a:r>
            <a:r>
              <a:rPr lang="ru-RU" sz="2000" dirty="0" err="1" smtClean="0"/>
              <a:t>Галиуллина</a:t>
            </a:r>
            <a:r>
              <a:rPr lang="ru-RU" sz="2000" dirty="0" smtClean="0"/>
              <a:t> Г.Н.</a:t>
            </a:r>
            <a:br>
              <a:rPr lang="ru-RU" sz="2000" dirty="0" smtClean="0"/>
            </a:br>
            <a:r>
              <a:rPr lang="ru-RU" sz="2000" dirty="0" smtClean="0"/>
              <a:t>МБОУ СОШ№1города Альметьевска,</a:t>
            </a:r>
            <a:br>
              <a:rPr lang="ru-RU" sz="2000" dirty="0" smtClean="0"/>
            </a:br>
            <a:r>
              <a:rPr lang="ru-RU" sz="2000" dirty="0" smtClean="0"/>
              <a:t>РЕСПУБЛИКА ТАТАРСТАН</a:t>
            </a:r>
            <a:br>
              <a:rPr lang="ru-RU" sz="2000" dirty="0" smtClean="0"/>
            </a:br>
            <a:r>
              <a:rPr lang="ru-RU" sz="2000" dirty="0" smtClean="0"/>
              <a:t>2012ГОД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18013" y="1052736"/>
            <a:ext cx="8286244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Тетраэдр и его сечение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640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15816" y="836712"/>
            <a:ext cx="29658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ОТВЕТЫ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50604" y="2967335"/>
            <a:ext cx="64427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1А, 2А, 3В, 4В, 5Б.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8959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ll/>
      </p:transition>
    </mc:Choice>
    <mc:Fallback xmlns="">
      <p:transition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332656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СЕЧЕНИЕ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196752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СЕКУЩЕЙ ПЛОСКОСТЬЮ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ТЕТРАЭДРА НАЗЫВАЕТСЯ ЛЮБАЯ ПЛОСКОСТЬ , ПО ОБЕ СТОРОНЫ ОТ КОТОРОЙ ИМЕЮТСЯ ТОЧКИ ДАННОГО ТЕТРАЭДРА.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636912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СЕКУЩАЯ ПЛОСКОСТЬ ПЕРЕСЕКАЕТ ГРАНИ ТЕТРАЭДРА ПО ОТРЕЗКАМ. МНОГОУГОЛЬНИК, СТОРОНАМИ КОТОРОГО ЯВЛЯЮТСЯ ЭТИ ОТРЕЗКИ, НАЗЫВАЕТСЯ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05134" y="359202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СЕЧЕНИЕМ ТЕТРАЭДРА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0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5917">
        <p:pull/>
      </p:transition>
    </mc:Choice>
    <mc:Fallback xmlns="">
      <p:transition advTm="25917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2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4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1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85801"/>
            <a:ext cx="7618040" cy="497544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Правила построения сечений </a:t>
            </a:r>
            <a:r>
              <a:rPr lang="ru-RU" dirty="0" smtClean="0"/>
              <a:t>ТЕТРАЭДРА:</a:t>
            </a:r>
            <a:endParaRPr lang="ru-RU" dirty="0"/>
          </a:p>
          <a:p>
            <a:endParaRPr lang="ru-RU" dirty="0"/>
          </a:p>
          <a:p>
            <a:r>
              <a:rPr lang="ru-RU" dirty="0"/>
              <a:t>1) проводим прямые через точки, лежащие в одной плоскости;</a:t>
            </a:r>
          </a:p>
          <a:p>
            <a:endParaRPr lang="ru-RU" dirty="0"/>
          </a:p>
          <a:p>
            <a:r>
              <a:rPr lang="ru-RU" dirty="0"/>
              <a:t>2) ищем прямые пересечения плоскости сечения с гранями многогранника, для этого</a:t>
            </a:r>
          </a:p>
          <a:p>
            <a:endParaRPr lang="ru-RU" dirty="0"/>
          </a:p>
          <a:p>
            <a:r>
              <a:rPr lang="ru-RU" dirty="0"/>
              <a:t>а) ищем точки пересечения прямой принадлежащей плоскости сечения с прямой, принадлежащей одной из граней (лежащие в одной плоскости);</a:t>
            </a:r>
          </a:p>
          <a:p>
            <a:endParaRPr lang="ru-RU" dirty="0"/>
          </a:p>
          <a:p>
            <a:r>
              <a:rPr lang="ru-RU" dirty="0"/>
              <a:t>б) параллельные грани плоскость сечения пересекает по параллельным прямым.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01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40300">
        <p:pull/>
      </p:transition>
    </mc:Choice>
    <mc:Fallback xmlns="">
      <p:transition advTm="40300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4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6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3779912" y="908720"/>
            <a:ext cx="3096344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2195736" y="908720"/>
            <a:ext cx="1584176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779912" y="908720"/>
            <a:ext cx="4104456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95736" y="3645024"/>
            <a:ext cx="468052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876256" y="3645024"/>
            <a:ext cx="1008112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195736" y="3645024"/>
            <a:ext cx="5688632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2843808" y="22768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6300192" y="4089947"/>
            <a:ext cx="159221" cy="900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6379802" y="3582308"/>
            <a:ext cx="144016" cy="133990"/>
          </a:xfrm>
          <a:prstGeom prst="ellipse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3977433" y="2057771"/>
            <a:ext cx="144016" cy="144016"/>
          </a:xfrm>
          <a:prstGeom prst="ellipse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2051720" y="36450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6876256" y="49411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8028384" y="36450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3923928" y="6206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2339752" y="19168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4067944" y="1916832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6343798" y="33100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6379802" y="3829690"/>
            <a:ext cx="352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912292" y="1772816"/>
            <a:ext cx="5112568" cy="936104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7" name="Прямая соединительная линия 3076"/>
          <p:cNvCxnSpPr/>
          <p:nvPr/>
        </p:nvCxnSpPr>
        <p:spPr>
          <a:xfrm>
            <a:off x="2843808" y="1340768"/>
            <a:ext cx="4032448" cy="25922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0" name="Прямая соединительная линия 3079"/>
          <p:cNvCxnSpPr/>
          <p:nvPr/>
        </p:nvCxnSpPr>
        <p:spPr>
          <a:xfrm>
            <a:off x="1583668" y="1637801"/>
            <a:ext cx="5148572" cy="26552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4" name="Прямая соединительная линия 3083"/>
          <p:cNvCxnSpPr/>
          <p:nvPr/>
        </p:nvCxnSpPr>
        <p:spPr>
          <a:xfrm flipH="1">
            <a:off x="5832140" y="3212976"/>
            <a:ext cx="723882" cy="3425026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5" name="TextBox 3084"/>
          <p:cNvSpPr txBox="1"/>
          <p:nvPr/>
        </p:nvSpPr>
        <p:spPr>
          <a:xfrm>
            <a:off x="232809" y="306568"/>
            <a:ext cx="6840760" cy="249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Через точки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ru-RU" dirty="0" smtClean="0"/>
              <a:t>,</a:t>
            </a:r>
            <a:r>
              <a:rPr lang="en-US" dirty="0" smtClean="0"/>
              <a:t>N</a:t>
            </a:r>
            <a:r>
              <a:rPr lang="ru-RU" dirty="0" smtClean="0"/>
              <a:t>,</a:t>
            </a:r>
            <a:r>
              <a:rPr lang="en-US" dirty="0" smtClean="0"/>
              <a:t>S</a:t>
            </a:r>
            <a:r>
              <a:rPr lang="ru-RU" dirty="0" smtClean="0"/>
              <a:t>,</a:t>
            </a:r>
            <a:r>
              <a:rPr lang="en-US" dirty="0" smtClean="0"/>
              <a:t>G </a:t>
            </a:r>
            <a:r>
              <a:rPr lang="ru-RU" dirty="0" smtClean="0"/>
              <a:t>проведены прямые </a:t>
            </a:r>
            <a:r>
              <a:rPr lang="en-US" dirty="0" smtClean="0"/>
              <a:t>SG</a:t>
            </a:r>
            <a:r>
              <a:rPr lang="en-US" dirty="0"/>
              <a:t>,</a:t>
            </a:r>
            <a:r>
              <a:rPr lang="en-US" dirty="0" smtClean="0"/>
              <a:t> VN,NS,VG. </a:t>
            </a:r>
            <a:endParaRPr lang="ru-RU" dirty="0" smtClean="0"/>
          </a:p>
          <a:p>
            <a:r>
              <a:rPr lang="ru-RU" dirty="0" smtClean="0"/>
              <a:t> Какая из них проведена неверно?</a:t>
            </a:r>
            <a:endParaRPr lang="ru-RU" dirty="0"/>
          </a:p>
        </p:txBody>
      </p:sp>
      <p:sp>
        <p:nvSpPr>
          <p:cNvPr id="3086" name="TextBox 3085"/>
          <p:cNvSpPr txBox="1"/>
          <p:nvPr/>
        </p:nvSpPr>
        <p:spPr>
          <a:xfrm>
            <a:off x="683568" y="594928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Точка пересечения прямой </a:t>
            </a:r>
            <a:r>
              <a:rPr lang="en-US" dirty="0" smtClean="0"/>
              <a:t>VN </a:t>
            </a:r>
            <a:r>
              <a:rPr lang="ru-RU" dirty="0" smtClean="0"/>
              <a:t>с ребром СД</a:t>
            </a:r>
            <a:endParaRPr lang="ru-RU" dirty="0"/>
          </a:p>
        </p:txBody>
      </p:sp>
      <p:sp>
        <p:nvSpPr>
          <p:cNvPr id="3087" name="Овал 3086"/>
          <p:cNvSpPr/>
          <p:nvPr/>
        </p:nvSpPr>
        <p:spPr>
          <a:xfrm>
            <a:off x="5232719" y="1849324"/>
            <a:ext cx="120712" cy="135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88" name="TextBox 3087"/>
          <p:cNvSpPr txBox="1"/>
          <p:nvPr/>
        </p:nvSpPr>
        <p:spPr>
          <a:xfrm>
            <a:off x="5337583" y="1469632"/>
            <a:ext cx="336736" cy="383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3089" name="TextBox 3088"/>
          <p:cNvSpPr txBox="1"/>
          <p:nvPr/>
        </p:nvSpPr>
        <p:spPr>
          <a:xfrm>
            <a:off x="611560" y="6453336"/>
            <a:ext cx="4894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Точка пересечения прямой </a:t>
            </a:r>
            <a:r>
              <a:rPr lang="en-US" dirty="0" smtClean="0"/>
              <a:t>NS </a:t>
            </a:r>
            <a:r>
              <a:rPr lang="ru-RU" dirty="0" smtClean="0"/>
              <a:t>с ребром АД</a:t>
            </a:r>
            <a:endParaRPr lang="ru-RU" dirty="0"/>
          </a:p>
        </p:txBody>
      </p:sp>
      <p:sp>
        <p:nvSpPr>
          <p:cNvPr id="3090" name="Овал 3089"/>
          <p:cNvSpPr/>
          <p:nvPr/>
        </p:nvSpPr>
        <p:spPr>
          <a:xfrm>
            <a:off x="3322959" y="1609178"/>
            <a:ext cx="72008" cy="104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91" name="TextBox 3090"/>
          <p:cNvSpPr txBox="1"/>
          <p:nvPr/>
        </p:nvSpPr>
        <p:spPr>
          <a:xfrm>
            <a:off x="3131840" y="1340768"/>
            <a:ext cx="263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</a:t>
            </a:r>
          </a:p>
        </p:txBody>
      </p:sp>
      <p:sp>
        <p:nvSpPr>
          <p:cNvPr id="3093" name="Выноска 1 3092"/>
          <p:cNvSpPr/>
          <p:nvPr/>
        </p:nvSpPr>
        <p:spPr>
          <a:xfrm>
            <a:off x="6703838" y="5611805"/>
            <a:ext cx="1936614" cy="674949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НЕЛЬЗЯ, ПОЧЕМУ?</a:t>
            </a:r>
            <a:endParaRPr lang="ru-RU" dirty="0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3789411" y="908720"/>
            <a:ext cx="3096344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2205235" y="908720"/>
            <a:ext cx="1584176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789411" y="908720"/>
            <a:ext cx="4104456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2205235" y="3645024"/>
            <a:ext cx="468052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6885755" y="3645024"/>
            <a:ext cx="1008112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2205235" y="3645024"/>
            <a:ext cx="5688632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Овал 60"/>
          <p:cNvSpPr/>
          <p:nvPr/>
        </p:nvSpPr>
        <p:spPr>
          <a:xfrm>
            <a:off x="2853307" y="22768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Овал 61"/>
          <p:cNvSpPr/>
          <p:nvPr/>
        </p:nvSpPr>
        <p:spPr>
          <a:xfrm>
            <a:off x="6309691" y="4089947"/>
            <a:ext cx="159221" cy="900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Овал 62"/>
          <p:cNvSpPr/>
          <p:nvPr/>
        </p:nvSpPr>
        <p:spPr>
          <a:xfrm>
            <a:off x="6389301" y="3582308"/>
            <a:ext cx="144016" cy="133990"/>
          </a:xfrm>
          <a:prstGeom prst="ellipse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Овал 63"/>
          <p:cNvSpPr/>
          <p:nvPr/>
        </p:nvSpPr>
        <p:spPr>
          <a:xfrm>
            <a:off x="3986932" y="2057771"/>
            <a:ext cx="144016" cy="144016"/>
          </a:xfrm>
          <a:prstGeom prst="ellipse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TextBox 64"/>
          <p:cNvSpPr txBox="1"/>
          <p:nvPr/>
        </p:nvSpPr>
        <p:spPr>
          <a:xfrm>
            <a:off x="2061219" y="36450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6885755" y="49411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8037883" y="36450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3933427" y="6206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sp>
        <p:nvSpPr>
          <p:cNvPr id="69" name="TextBox 68"/>
          <p:cNvSpPr txBox="1"/>
          <p:nvPr/>
        </p:nvSpPr>
        <p:spPr>
          <a:xfrm>
            <a:off x="2349251" y="19168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ru-RU" dirty="0"/>
          </a:p>
        </p:txBody>
      </p:sp>
      <p:sp>
        <p:nvSpPr>
          <p:cNvPr id="70" name="TextBox 69"/>
          <p:cNvSpPr txBox="1"/>
          <p:nvPr/>
        </p:nvSpPr>
        <p:spPr>
          <a:xfrm>
            <a:off x="4077443" y="1916832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71" name="TextBox 70"/>
          <p:cNvSpPr txBox="1"/>
          <p:nvPr/>
        </p:nvSpPr>
        <p:spPr>
          <a:xfrm>
            <a:off x="6353297" y="33100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72" name="TextBox 71"/>
          <p:cNvSpPr txBox="1"/>
          <p:nvPr/>
        </p:nvSpPr>
        <p:spPr>
          <a:xfrm>
            <a:off x="6389301" y="3829690"/>
            <a:ext cx="352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ru-RU" dirty="0"/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 flipV="1">
            <a:off x="921791" y="1772816"/>
            <a:ext cx="5112568" cy="936104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2853307" y="1340768"/>
            <a:ext cx="4032448" cy="25922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1593167" y="1637801"/>
            <a:ext cx="5148572" cy="26552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flipH="1">
            <a:off x="5841639" y="3212976"/>
            <a:ext cx="723882" cy="3425026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93067" y="594928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Точка пересечения прямой </a:t>
            </a:r>
            <a:r>
              <a:rPr lang="en-US" dirty="0" smtClean="0"/>
              <a:t>VN </a:t>
            </a:r>
            <a:r>
              <a:rPr lang="ru-RU" dirty="0" smtClean="0"/>
              <a:t>с ребром СД</a:t>
            </a:r>
            <a:endParaRPr lang="ru-RU" dirty="0"/>
          </a:p>
        </p:txBody>
      </p:sp>
      <p:sp>
        <p:nvSpPr>
          <p:cNvPr id="78" name="Овал 77"/>
          <p:cNvSpPr/>
          <p:nvPr/>
        </p:nvSpPr>
        <p:spPr>
          <a:xfrm>
            <a:off x="5242218" y="1849324"/>
            <a:ext cx="120712" cy="135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5347082" y="1469632"/>
            <a:ext cx="336736" cy="383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621059" y="6453336"/>
            <a:ext cx="4894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Точка пересечения прямой </a:t>
            </a:r>
            <a:r>
              <a:rPr lang="en-US" dirty="0" smtClean="0"/>
              <a:t>NS </a:t>
            </a:r>
            <a:r>
              <a:rPr lang="ru-RU" dirty="0" smtClean="0"/>
              <a:t>с ребром АД</a:t>
            </a:r>
            <a:endParaRPr lang="ru-RU" dirty="0"/>
          </a:p>
        </p:txBody>
      </p:sp>
      <p:sp>
        <p:nvSpPr>
          <p:cNvPr id="81" name="Овал 80"/>
          <p:cNvSpPr/>
          <p:nvPr/>
        </p:nvSpPr>
        <p:spPr>
          <a:xfrm>
            <a:off x="3332458" y="1609178"/>
            <a:ext cx="72008" cy="104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2" name="TextBox 81"/>
          <p:cNvSpPr txBox="1"/>
          <p:nvPr/>
        </p:nvSpPr>
        <p:spPr>
          <a:xfrm>
            <a:off x="3141339" y="1340768"/>
            <a:ext cx="263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</a:t>
            </a:r>
          </a:p>
        </p:txBody>
      </p:sp>
      <p:sp>
        <p:nvSpPr>
          <p:cNvPr id="83" name="Выноска 1 82"/>
          <p:cNvSpPr/>
          <p:nvPr/>
        </p:nvSpPr>
        <p:spPr>
          <a:xfrm>
            <a:off x="6713337" y="5611805"/>
            <a:ext cx="1936614" cy="674949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НЕЛЬЗЯ, ПОЧЕМУ?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378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46692">
        <p:pull/>
      </p:transition>
    </mc:Choice>
    <mc:Fallback xmlns="">
      <p:transition advTm="46692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3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xit" presetSubtype="1" repeatCount="5000" decel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2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2500"/>
                            </p:stCondLst>
                            <p:childTnLst>
                              <p:par>
                                <p:cTn id="6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4500"/>
                            </p:stCondLst>
                            <p:childTnLst>
                              <p:par>
                                <p:cTn id="8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55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95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15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" presetClass="exit" presetSubtype="1" repeatCount="5000" decel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4000"/>
                            </p:stCondLst>
                            <p:childTnLst>
                              <p:par>
                                <p:cTn id="116" presetID="2" presetClass="entr" presetSubtype="4" fill="hold" grpId="0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2500"/>
                            </p:stCondLst>
                            <p:childTnLst>
                              <p:par>
                                <p:cTn id="12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44500"/>
                            </p:stCondLst>
                            <p:childTnLst>
                              <p:par>
                                <p:cTn id="1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5000"/>
                            </p:stCondLst>
                            <p:childTnLst>
                              <p:par>
                                <p:cTn id="15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47000"/>
                            </p:stCondLst>
                            <p:childTnLst>
                              <p:par>
                                <p:cTn id="17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4800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/>
      <p:bldP spid="3087" grpId="0" animBg="1"/>
      <p:bldP spid="3088" grpId="0"/>
      <p:bldP spid="3089" grpId="0"/>
      <p:bldP spid="3090" grpId="0" animBg="1"/>
      <p:bldP spid="3091" grpId="0"/>
      <p:bldP spid="3093" grpId="0" animBg="1"/>
      <p:bldP spid="77" grpId="0"/>
      <p:bldP spid="78" grpId="0" animBg="1"/>
      <p:bldP spid="79" grpId="0"/>
      <p:bldP spid="80" grpId="0"/>
      <p:bldP spid="81" grpId="0" animBg="1"/>
      <p:bldP spid="82" grpId="0"/>
      <p:bldP spid="8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3563888" y="1196752"/>
            <a:ext cx="2880320" cy="309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63888" y="1196752"/>
            <a:ext cx="1512168" cy="38884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23728" y="4077072"/>
            <a:ext cx="3024336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148064" y="4293096"/>
            <a:ext cx="1296144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123728" y="4077072"/>
            <a:ext cx="4320480" cy="21602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4545711" y="3772014"/>
            <a:ext cx="112870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 flipH="1">
            <a:off x="2699792" y="2682179"/>
            <a:ext cx="96416" cy="108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541723" y="2638498"/>
            <a:ext cx="6516216" cy="3744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148064" y="5085184"/>
            <a:ext cx="3995936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 flipH="1">
            <a:off x="2123728" y="1198338"/>
            <a:ext cx="1440160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8590922" y="6091809"/>
            <a:ext cx="58482" cy="699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251520" y="332656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Построение точки  пересечения прямой МК с плоскостью основания АВС</a:t>
            </a:r>
            <a:endParaRPr lang="ru-RU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1835696" y="418508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148064" y="5445224"/>
            <a:ext cx="651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660232" y="418508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779912" y="980728"/>
            <a:ext cx="822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2541723" y="2132856"/>
            <a:ext cx="158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4716016" y="36450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8649404" y="5629890"/>
            <a:ext cx="408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4016" y="5532767"/>
            <a:ext cx="50040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dirty="0"/>
              <a:t>проводим прямые через точки, лежащие в одной плоскости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4036" y="5986887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100" dirty="0" smtClean="0"/>
              <a:t>ищем </a:t>
            </a:r>
            <a:r>
              <a:rPr lang="ru-RU" sz="1100" dirty="0"/>
              <a:t>точки пересечения прямой принадлежащей плоскости сечения с прямой, принадлежащей одной из граней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29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9108">
        <p:pull/>
      </p:transition>
    </mc:Choice>
    <mc:Fallback xmlns="">
      <p:transition advTm="29108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5" grpId="0" animBg="1"/>
      <p:bldP spid="27" grpId="0"/>
      <p:bldP spid="32" grpId="0"/>
      <p:bldP spid="33" grpId="0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2627784" y="1268760"/>
            <a:ext cx="2304256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2051720" y="1268760"/>
            <a:ext cx="576064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627784" y="1268760"/>
            <a:ext cx="3024336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051720" y="3789040"/>
            <a:ext cx="288032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932040" y="3356992"/>
            <a:ext cx="72008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2051720" y="3356992"/>
            <a:ext cx="3600400" cy="4320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763688" y="40410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932040" y="494116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940152" y="32129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699792" y="8367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2339752" y="2204864"/>
            <a:ext cx="144016" cy="108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2015716" y="1988840"/>
            <a:ext cx="252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3779912" y="4257092"/>
            <a:ext cx="144016" cy="153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779912" y="47251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5292080" y="3789040"/>
            <a:ext cx="144016" cy="1260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652120" y="391505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755576" y="33265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Построение сечения проходящего через точки М,К,</a:t>
            </a:r>
            <a:r>
              <a:rPr lang="en-US" dirty="0" smtClean="0"/>
              <a:t>N</a:t>
            </a:r>
            <a:r>
              <a:rPr lang="ru-RU" dirty="0" smtClean="0"/>
              <a:t>.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2141730" y="1844824"/>
            <a:ext cx="2430270" cy="3465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3167844" y="2898232"/>
            <a:ext cx="4932548" cy="171556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5652120" y="2996952"/>
            <a:ext cx="2736304" cy="36004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7452320" y="3068960"/>
            <a:ext cx="144016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7308304" y="25289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2339752" y="2237532"/>
            <a:ext cx="5760640" cy="9620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4499992" y="2528900"/>
            <a:ext cx="72008" cy="1046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4499992" y="21735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331640" y="566124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Искомое сечение -</a:t>
            </a:r>
            <a:r>
              <a:rPr lang="en-US" dirty="0" smtClean="0"/>
              <a:t>   </a:t>
            </a:r>
            <a:r>
              <a:rPr lang="ru-RU" dirty="0" smtClean="0"/>
              <a:t>КМР</a:t>
            </a:r>
            <a:r>
              <a:rPr lang="en-US" dirty="0" smtClean="0"/>
              <a:t>N</a:t>
            </a:r>
            <a:endParaRPr lang="ru-RU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4355976" y="2358172"/>
            <a:ext cx="1152128" cy="16828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97768" y="6030580"/>
            <a:ext cx="46491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dirty="0"/>
              <a:t>проводим прямые через точки, лежащие в одной плоскости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7768" y="6307579"/>
            <a:ext cx="4734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/>
              <a:t>ищем </a:t>
            </a:r>
            <a:r>
              <a:rPr lang="ru-RU" sz="1200" dirty="0"/>
              <a:t>точки пересечения прямой принадлежащей плоскости сечения с прямой, принадлежащей одной из граней </a:t>
            </a:r>
          </a:p>
        </p:txBody>
      </p:sp>
    </p:spTree>
    <p:extLst>
      <p:ext uri="{BB962C8B-B14F-4D97-AF65-F5344CB8AC3E}">
        <p14:creationId xmlns:p14="http://schemas.microsoft.com/office/powerpoint/2010/main" val="63166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0512">
        <p:pull/>
      </p:transition>
    </mc:Choice>
    <mc:Fallback xmlns="">
      <p:transition advTm="20512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8" grpId="0" animBg="1"/>
      <p:bldP spid="39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1187624" y="1556792"/>
            <a:ext cx="1512168" cy="2376264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827584" y="1556792"/>
            <a:ext cx="360040" cy="2088232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827584" y="3645024"/>
            <a:ext cx="1872208" cy="288032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187624" y="1556792"/>
            <a:ext cx="2520280" cy="1872208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699792" y="3429000"/>
            <a:ext cx="1008112" cy="504056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827584" y="3429000"/>
            <a:ext cx="2880320" cy="216024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556792"/>
            <a:ext cx="2895600" cy="239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Овал 14"/>
          <p:cNvSpPr/>
          <p:nvPr/>
        </p:nvSpPr>
        <p:spPr>
          <a:xfrm>
            <a:off x="827584" y="2996952"/>
            <a:ext cx="199623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068121" y="2204864"/>
            <a:ext cx="199623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688233"/>
            <a:ext cx="225425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92089"/>
            <a:ext cx="225425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681028"/>
            <a:ext cx="225425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612367"/>
            <a:ext cx="225425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927395" y="332656"/>
            <a:ext cx="7749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ПОСТРОИТЬ СЕЧЕНИЯ ПРОХОДЯЩИЕ ЧЕРЕЗ ДАННЫЕ ТОЧКИ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160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7259">
        <p:pull/>
      </p:transition>
    </mc:Choice>
    <mc:Fallback xmlns="">
      <p:transition advTm="27259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68" y="2227263"/>
            <a:ext cx="7158037" cy="240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 flipV="1">
            <a:off x="251520" y="2636912"/>
            <a:ext cx="2592288" cy="172819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195736" y="2708920"/>
            <a:ext cx="1080120" cy="1920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0" y="4332379"/>
            <a:ext cx="992188" cy="32725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51520" y="4332379"/>
            <a:ext cx="3096344" cy="104733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043608" y="3789040"/>
            <a:ext cx="360040" cy="595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588224" y="2516907"/>
            <a:ext cx="1440160" cy="2568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3779912" y="4365104"/>
            <a:ext cx="4680520" cy="108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7" name="Прямая соединительная линия 3076"/>
          <p:cNvCxnSpPr/>
          <p:nvPr/>
        </p:nvCxnSpPr>
        <p:spPr>
          <a:xfrm flipH="1">
            <a:off x="3779912" y="4332379"/>
            <a:ext cx="1512168" cy="140737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2" name="Прямая соединительная линия 3081"/>
          <p:cNvCxnSpPr/>
          <p:nvPr/>
        </p:nvCxnSpPr>
        <p:spPr>
          <a:xfrm flipH="1">
            <a:off x="3779912" y="2852936"/>
            <a:ext cx="3960440" cy="162018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5" name="Прямая соединительная линия 3084"/>
          <p:cNvCxnSpPr/>
          <p:nvPr/>
        </p:nvCxnSpPr>
        <p:spPr>
          <a:xfrm>
            <a:off x="5220072" y="3501008"/>
            <a:ext cx="1152128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6" name="TextBox 3085"/>
          <p:cNvSpPr txBox="1"/>
          <p:nvPr/>
        </p:nvSpPr>
        <p:spPr>
          <a:xfrm>
            <a:off x="992188" y="260648"/>
            <a:ext cx="674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СВЕРИМ ОТВЕТЫ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267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9276">
        <p:pull/>
      </p:transition>
    </mc:Choice>
    <mc:Fallback xmlns="">
      <p:transition advTm="9276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 flipV="1">
            <a:off x="2313755" y="1708792"/>
            <a:ext cx="2016224" cy="3736432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309965" y="1708792"/>
            <a:ext cx="576064" cy="4556373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886029" y="5445224"/>
            <a:ext cx="2088232" cy="819942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309965" y="1708792"/>
            <a:ext cx="2664296" cy="3736432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293741" y="5445224"/>
            <a:ext cx="2592288" cy="819941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2313755" y="5445224"/>
            <a:ext cx="4660506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23528" y="260648"/>
            <a:ext cx="8640960" cy="1204439"/>
          </a:xfrm>
          <a:prstGeom prst="rect">
            <a:avLst/>
          </a:prstGeom>
          <a:noFill/>
        </p:spPr>
        <p:txBody>
          <a:bodyPr wrap="square" rtlCol="0">
            <a:prstTxWarp prst="textInflate">
              <a:avLst/>
            </a:prstTxWarp>
            <a:spAutoFit/>
          </a:bodyPr>
          <a:lstStyle/>
          <a:p>
            <a:pPr algn="ctr"/>
            <a:r>
              <a:rPr lang="ru-RU" sz="2800" dirty="0" smtClean="0">
                <a:blipFill>
                  <a:blip r:embed="rId2"/>
                  <a:tile tx="0" ty="0" sx="100000" sy="100000" flip="none" algn="tl"/>
                </a:blipFill>
              </a:rPr>
              <a:t>Тетраэдр</a:t>
            </a:r>
          </a:p>
          <a:p>
            <a:pPr algn="ctr"/>
            <a:r>
              <a:rPr lang="ru-RU" sz="2800" dirty="0" smtClean="0">
                <a:blipFill>
                  <a:blip r:embed="rId2"/>
                  <a:tile tx="0" ty="0" sx="100000" sy="100000" flip="none" algn="tl"/>
                </a:blipFill>
              </a:rPr>
              <a:t>«</a:t>
            </a:r>
            <a:r>
              <a:rPr lang="en-US" sz="2800" dirty="0" smtClean="0">
                <a:blipFill>
                  <a:blip r:embed="rId2"/>
                  <a:tile tx="0" ty="0" sx="100000" sy="100000" flip="none" algn="tl"/>
                </a:blipFill>
              </a:rPr>
              <a:t>tetra</a:t>
            </a:r>
            <a:r>
              <a:rPr lang="ru-RU" sz="2800" dirty="0" smtClean="0">
                <a:blipFill>
                  <a:blip r:embed="rId2"/>
                  <a:tile tx="0" ty="0" sx="100000" sy="100000" flip="none" algn="tl"/>
                </a:blipFill>
              </a:rPr>
              <a:t>»- четыре, «</a:t>
            </a:r>
            <a:r>
              <a:rPr lang="en-US" sz="2800" dirty="0" err="1" smtClean="0">
                <a:blipFill>
                  <a:blip r:embed="rId2"/>
                  <a:tile tx="0" ty="0" sx="100000" sy="100000" flip="none" algn="tl"/>
                </a:blipFill>
              </a:rPr>
              <a:t>hedra</a:t>
            </a:r>
            <a:r>
              <a:rPr lang="ru-RU" sz="2800" dirty="0" smtClean="0">
                <a:blipFill>
                  <a:blip r:embed="rId2"/>
                  <a:tile tx="0" ty="0" sx="100000" sy="100000" flip="none" algn="tl"/>
                </a:blipFill>
              </a:rPr>
              <a:t>»- </a:t>
            </a:r>
            <a:r>
              <a:rPr lang="ru-RU" sz="2800" dirty="0" err="1" smtClean="0">
                <a:blipFill>
                  <a:blip r:embed="rId2"/>
                  <a:tile tx="0" ty="0" sx="100000" sy="100000" flip="none" algn="tl"/>
                </a:blipFill>
              </a:rPr>
              <a:t>гань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06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280">
        <p:pull/>
      </p:transition>
    </mc:Choice>
    <mc:Fallback xmlns="">
      <p:transition advTm="5280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5004048" y="2047503"/>
            <a:ext cx="2736304" cy="273630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2699792" y="2047503"/>
            <a:ext cx="2304256" cy="273630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004048" y="2047503"/>
            <a:ext cx="216024" cy="2304256"/>
          </a:xfrm>
          <a:prstGeom prst="line">
            <a:avLst/>
          </a:prstGeom>
          <a:ln w="762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699792" y="4783807"/>
            <a:ext cx="504056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2699792" y="4351759"/>
            <a:ext cx="2520280" cy="432048"/>
          </a:xfrm>
          <a:prstGeom prst="line">
            <a:avLst/>
          </a:prstGeom>
          <a:ln w="762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112060" y="4351759"/>
            <a:ext cx="2520280" cy="432048"/>
          </a:xfrm>
          <a:prstGeom prst="line">
            <a:avLst/>
          </a:prstGeom>
          <a:ln w="762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39752" y="486297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tx2"/>
                </a:solidFill>
              </a:rPr>
              <a:t>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42689" y="398242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17492" y="4783807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46745" y="1790830"/>
            <a:ext cx="346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Блок-схема: узел 21"/>
          <p:cNvSpPr/>
          <p:nvPr/>
        </p:nvSpPr>
        <p:spPr>
          <a:xfrm>
            <a:off x="2627784" y="4716805"/>
            <a:ext cx="104260" cy="113366"/>
          </a:xfrm>
          <a:prstGeom prst="flowChartConnecto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Блок-схема: узел 22"/>
          <p:cNvSpPr/>
          <p:nvPr/>
        </p:nvSpPr>
        <p:spPr>
          <a:xfrm flipH="1">
            <a:off x="4943126" y="1987058"/>
            <a:ext cx="121844" cy="91438"/>
          </a:xfrm>
          <a:prstGeom prst="flowChartConnecto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Блок-схема: узел 23"/>
          <p:cNvSpPr/>
          <p:nvPr/>
        </p:nvSpPr>
        <p:spPr>
          <a:xfrm>
            <a:off x="7717492" y="4737744"/>
            <a:ext cx="94868" cy="91438"/>
          </a:xfrm>
          <a:prstGeom prst="flowChartConnecto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5" name="Блок-схема: узел 24"/>
          <p:cNvSpPr/>
          <p:nvPr/>
        </p:nvSpPr>
        <p:spPr>
          <a:xfrm flipH="1" flipV="1">
            <a:off x="5184392" y="4306747"/>
            <a:ext cx="100993" cy="117019"/>
          </a:xfrm>
          <a:prstGeom prst="flowChartConnecto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43608" y="603092"/>
            <a:ext cx="6975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blipFill>
                  <a:blip r:embed="rId4"/>
                  <a:tile tx="0" ty="0" sx="100000" sy="100000" flip="none" algn="tl"/>
                </a:blipFill>
              </a:rPr>
              <a:t>ТЕТРАЭДР   -  ДАВС</a:t>
            </a:r>
            <a:endParaRPr lang="ru-RU" sz="3200" dirty="0">
              <a:blipFill>
                <a:blip r:embed="rId4"/>
                <a:tile tx="0" ty="0" sx="100000" sy="100000" flip="none" algn="tl"/>
              </a:blip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99592" y="1241596"/>
            <a:ext cx="2626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ВЕРШИНЫ- А, В, С, Д.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1004729" y="2708920"/>
            <a:ext cx="3793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ГРАНИ –АВС, АВД, АДС, ВСД.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004729" y="183699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РЕБРА- АД, АВ, АС, ВД, ВС, СД.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656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1379">
        <p:pull/>
      </p:transition>
    </mc:Choice>
    <mc:Fallback xmlns="">
      <p:transition advTm="51379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30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150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6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7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901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901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401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901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401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901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1300"/>
                                  </p:stCondLst>
                                  <p:iterate type="wd">
                                    <p:tmAbs val="7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350"/>
                            </p:stCondLst>
                            <p:childTnLst>
                              <p:par>
                                <p:cTn id="87" presetID="4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8" grpId="0"/>
      <p:bldP spid="18" grpId="1"/>
      <p:bldP spid="19" grpId="0"/>
      <p:bldP spid="19" grpId="1"/>
      <p:bldP spid="20" grpId="0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4209" y="971196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Тетраэдр изображается обычно в виде выпуклого и невыпуклого четырехугольника с диагоналями.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5445224"/>
            <a:ext cx="7149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 этом штриховыми линиями изображаются невидимые ребра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1960678" y="2754897"/>
            <a:ext cx="864096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824774" y="2754897"/>
            <a:ext cx="936104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1331640" y="2754897"/>
            <a:ext cx="1493134" cy="1628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331640" y="4411081"/>
            <a:ext cx="62903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960678" y="3979033"/>
            <a:ext cx="180020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1331640" y="3979033"/>
            <a:ext cx="2429238" cy="404073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410553" y="2780928"/>
            <a:ext cx="0" cy="118813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410553" y="2780928"/>
            <a:ext cx="1552458" cy="2012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4283968" y="2780928"/>
            <a:ext cx="1126585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410553" y="3969060"/>
            <a:ext cx="1609719" cy="82809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4283968" y="3969060"/>
            <a:ext cx="1126585" cy="82809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4283968" y="4793704"/>
            <a:ext cx="2679043" cy="3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41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708">
        <p:pull/>
      </p:transition>
    </mc:Choice>
    <mc:Fallback xmlns="">
      <p:transition advTm="19708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7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201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525963"/>
          </a:xfrm>
        </p:spPr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ru-RU" dirty="0" smtClean="0"/>
              <a:t>Треугольники, из которых состоит тетраэдр, называются его гранями, </a:t>
            </a:r>
          </a:p>
          <a:p>
            <a:pPr>
              <a:buBlip>
                <a:blip r:embed="rId3"/>
              </a:buBlip>
            </a:pPr>
            <a:r>
              <a:rPr lang="ru-RU" dirty="0" smtClean="0"/>
              <a:t>стороны граней — </a:t>
            </a:r>
            <a:r>
              <a:rPr lang="ru-RU" dirty="0"/>
              <a:t>ребрами</a:t>
            </a:r>
            <a:r>
              <a:rPr lang="ru-RU" dirty="0" smtClean="0"/>
              <a:t>,</a:t>
            </a:r>
          </a:p>
          <a:p>
            <a:pPr>
              <a:buBlip>
                <a:blip r:embed="rId3"/>
              </a:buBlip>
            </a:pPr>
            <a:r>
              <a:rPr lang="ru-RU" dirty="0" smtClean="0"/>
              <a:t> </a:t>
            </a:r>
            <a:r>
              <a:rPr lang="ru-RU" dirty="0"/>
              <a:t>вершины </a:t>
            </a:r>
            <a:r>
              <a:rPr lang="ru-RU" dirty="0" smtClean="0"/>
              <a:t>граней — </a:t>
            </a:r>
            <a:r>
              <a:rPr lang="ru-RU" dirty="0"/>
              <a:t>вершинами тетраэдра. </a:t>
            </a:r>
            <a:endParaRPr lang="ru-R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070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8455">
        <p:pull/>
      </p:transition>
    </mc:Choice>
    <mc:Fallback xmlns="">
      <p:transition advTm="38455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136904" cy="83099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Два ребра </a:t>
            </a:r>
            <a:r>
              <a:rPr lang="ru-RU" sz="2400" dirty="0"/>
              <a:t>тетраэдра, не имеющие общих вершин, называются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противоположными</a:t>
            </a:r>
            <a:r>
              <a:rPr lang="ru-RU" sz="2400" dirty="0"/>
              <a:t>. 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763688" y="2924944"/>
            <a:ext cx="2376264" cy="3168352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139952" y="2924944"/>
            <a:ext cx="396044" cy="30243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1763688" y="5949280"/>
            <a:ext cx="2772308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535996" y="4869160"/>
            <a:ext cx="828092" cy="1080120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139952" y="2924944"/>
            <a:ext cx="1224136" cy="19442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1763688" y="4869160"/>
            <a:ext cx="3600400" cy="1224136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259632" y="59958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А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43019" y="6075294"/>
            <a:ext cx="405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364088" y="485986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409982" y="2708920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413792" y="1628507"/>
            <a:ext cx="81906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Обычно выделяют одну из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граней </a:t>
            </a:r>
            <a:r>
              <a:rPr lang="ru-RU" sz="2000" dirty="0"/>
              <a:t>тетраэдра и называют ее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основанием</a:t>
            </a:r>
            <a:r>
              <a:rPr lang="ru-RU" sz="2000" dirty="0"/>
              <a:t>, а остальные грани называют боковыми гранями.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606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5635">
        <p:pull/>
      </p:transition>
    </mc:Choice>
    <mc:Fallback xmlns="">
      <p:transition advTm="25635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4500"/>
                            </p:stCondLst>
                            <p:childTnLst>
                              <p:par>
                                <p:cTn id="19" presetID="2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30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150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2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30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150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1500"/>
                            </p:stCondLst>
                            <p:childTnLst>
                              <p:par>
                                <p:cTn id="27" presetID="2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30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150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2" grpId="0"/>
      <p:bldP spid="53" grpId="0"/>
      <p:bldP spid="54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1916832"/>
            <a:ext cx="65527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Правильный тетраэдр – правильный четырехгранник, то есть тетраэдр с равными ребрами, представляет собой правильный многогранник, все грани которого – правильные треугольники и из каждой вершины которого выходит ровно три ребра. </a:t>
            </a:r>
          </a:p>
        </p:txBody>
      </p:sp>
    </p:spTree>
    <p:extLst>
      <p:ext uri="{BB962C8B-B14F-4D97-AF65-F5344CB8AC3E}">
        <p14:creationId xmlns:p14="http://schemas.microsoft.com/office/powerpoint/2010/main" val="39363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2323">
        <p:pull/>
      </p:transition>
    </mc:Choice>
    <mc:Fallback xmlns="">
      <p:transition advTm="12323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23728" y="1988840"/>
            <a:ext cx="453650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тест</a:t>
            </a:r>
            <a:endParaRPr lang="ru-RU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456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280">
        <p:pull/>
      </p:transition>
    </mc:Choice>
    <mc:Fallback xmlns="">
      <p:transition advTm="328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60648"/>
            <a:ext cx="8507288" cy="6480720"/>
          </a:xfrm>
        </p:spPr>
        <p:txBody>
          <a:bodyPr>
            <a:normAutofit fontScale="25000" lnSpcReduction="20000"/>
          </a:bodyPr>
          <a:lstStyle/>
          <a:p>
            <a:endParaRPr lang="ru-RU" sz="4400" dirty="0"/>
          </a:p>
          <a:p>
            <a:r>
              <a:rPr lang="ru-RU" sz="6400" dirty="0"/>
              <a:t>1. Если две плоскости имеют общую точку, то</a:t>
            </a:r>
          </a:p>
          <a:p>
            <a:endParaRPr lang="ru-RU" sz="4400" dirty="0"/>
          </a:p>
          <a:p>
            <a:r>
              <a:rPr lang="ru-RU" sz="4400" dirty="0"/>
              <a:t>    А) они называются пересекающимися,</a:t>
            </a:r>
          </a:p>
          <a:p>
            <a:r>
              <a:rPr lang="ru-RU" sz="4400" dirty="0"/>
              <a:t>    Б) они пересекаются по прямой проходящей через эту точку,</a:t>
            </a:r>
          </a:p>
          <a:p>
            <a:r>
              <a:rPr lang="ru-RU" sz="4400" dirty="0"/>
              <a:t>    В) они параллельны</a:t>
            </a:r>
          </a:p>
          <a:p>
            <a:endParaRPr lang="ru-RU" sz="4400" dirty="0"/>
          </a:p>
          <a:p>
            <a:r>
              <a:rPr lang="ru-RU" sz="6400" dirty="0"/>
              <a:t>2. Через прямую и не лежащую на ней точку</a:t>
            </a:r>
          </a:p>
          <a:p>
            <a:endParaRPr lang="ru-RU" sz="4400" dirty="0"/>
          </a:p>
          <a:p>
            <a:r>
              <a:rPr lang="ru-RU" sz="4400" dirty="0"/>
              <a:t>    А) проходит плоскость и при том только одна</a:t>
            </a:r>
          </a:p>
          <a:p>
            <a:r>
              <a:rPr lang="ru-RU" sz="4400" dirty="0"/>
              <a:t>    Б) проходит бесконечно много плоскостей</a:t>
            </a:r>
          </a:p>
          <a:p>
            <a:r>
              <a:rPr lang="ru-RU" sz="4400" dirty="0"/>
              <a:t>    В) нельзя провести плоскость</a:t>
            </a:r>
          </a:p>
          <a:p>
            <a:endParaRPr lang="ru-RU" sz="4400" dirty="0"/>
          </a:p>
          <a:p>
            <a:r>
              <a:rPr lang="ru-RU" sz="6400" dirty="0"/>
              <a:t>3. Две прямые называются скрещивающимися, если</a:t>
            </a:r>
          </a:p>
          <a:p>
            <a:endParaRPr lang="ru-RU" sz="4400" dirty="0"/>
          </a:p>
          <a:p>
            <a:r>
              <a:rPr lang="ru-RU" sz="4400" dirty="0"/>
              <a:t>    А) они лежат в одной плоскости и не пересекаются</a:t>
            </a:r>
          </a:p>
          <a:p>
            <a:r>
              <a:rPr lang="ru-RU" sz="4400" dirty="0"/>
              <a:t>    Б) они не пересекаются</a:t>
            </a:r>
          </a:p>
          <a:p>
            <a:r>
              <a:rPr lang="ru-RU" sz="4400" dirty="0"/>
              <a:t>    В) они не пересекаются и не параллельны</a:t>
            </a:r>
          </a:p>
          <a:p>
            <a:endParaRPr lang="ru-RU" sz="4400" dirty="0"/>
          </a:p>
          <a:p>
            <a:r>
              <a:rPr lang="ru-RU" sz="6400" dirty="0"/>
              <a:t>4. Если прямая пересекает две параллельные прямые, то</a:t>
            </a:r>
          </a:p>
          <a:p>
            <a:endParaRPr lang="ru-RU" sz="6400" dirty="0"/>
          </a:p>
          <a:p>
            <a:r>
              <a:rPr lang="ru-RU" sz="4400" dirty="0"/>
              <a:t>    А) она пересекает плоскость, образованную этими параллельными прямыми</a:t>
            </a:r>
          </a:p>
          <a:p>
            <a:r>
              <a:rPr lang="ru-RU" sz="4400" dirty="0"/>
              <a:t>    Б) она параллельна плоскости, образованными этими прямыми</a:t>
            </a:r>
          </a:p>
          <a:p>
            <a:r>
              <a:rPr lang="ru-RU" sz="4400" dirty="0"/>
              <a:t>    В) она лежит в плоскости, определенными этими параллельными прямыми</a:t>
            </a:r>
          </a:p>
          <a:p>
            <a:endParaRPr lang="ru-RU" sz="4400" dirty="0"/>
          </a:p>
          <a:p>
            <a:r>
              <a:rPr lang="ru-RU" sz="6400" dirty="0"/>
              <a:t>5. Е</a:t>
            </a:r>
            <a:r>
              <a:rPr lang="ru-RU" sz="6400" dirty="0" smtClean="0"/>
              <a:t>сли </a:t>
            </a:r>
            <a:r>
              <a:rPr lang="ru-RU" sz="6400" dirty="0"/>
              <a:t>две прямые параллельны третьей, то</a:t>
            </a:r>
          </a:p>
          <a:p>
            <a:endParaRPr lang="ru-RU" sz="4400" dirty="0"/>
          </a:p>
          <a:p>
            <a:r>
              <a:rPr lang="ru-RU" sz="4400" dirty="0"/>
              <a:t>    А) они лежат в одной плоскости</a:t>
            </a:r>
          </a:p>
          <a:p>
            <a:r>
              <a:rPr lang="ru-RU" sz="4400" dirty="0"/>
              <a:t>    Б) они параллельны</a:t>
            </a:r>
          </a:p>
          <a:p>
            <a:r>
              <a:rPr lang="ru-RU" sz="4400" dirty="0"/>
              <a:t>    В) о</a:t>
            </a:r>
            <a:r>
              <a:rPr lang="ru-RU" sz="4400" dirty="0" smtClean="0"/>
              <a:t>ни </a:t>
            </a:r>
            <a:r>
              <a:rPr lang="ru-RU" sz="4400" dirty="0"/>
              <a:t>скрещивающиеся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18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46573">
        <p:pull/>
      </p:transition>
    </mc:Choice>
    <mc:Fallback xmlns="">
      <p:transition advTm="46573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32" presetClass="emph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9000"/>
                            </p:stCondLst>
                            <p:childTnLst>
                              <p:par>
                                <p:cTn id="26" presetID="32" presetClass="emph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8000"/>
                            </p:stCondLst>
                            <p:childTnLst>
                              <p:par>
                                <p:cTn id="33" presetID="32" presetClass="emph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11.3|16|4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16.1|7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6.2|2.2|2.4|2.6|3.9|2.1|2.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926</TotalTime>
  <Words>624</Words>
  <Application>Microsoft Office PowerPoint</Application>
  <PresentationFormat>Экран (4:3)</PresentationFormat>
  <Paragraphs>125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Трек</vt:lpstr>
      <vt:lpstr>1_Главная</vt:lpstr>
      <vt:lpstr>Воздушный поток</vt:lpstr>
      <vt:lpstr>1_Воздушный поток</vt:lpstr>
      <vt:lpstr>Выполнила:  Галиуллина Г.Н. МБОУ СОШ№1города Альметьевска, РЕСПУБЛИКА ТАТАРСТАН 2012ГОД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тетраэдр</dc:title>
  <dc:creator>User_Win7</dc:creator>
  <cp:lastModifiedBy>User_Win7</cp:lastModifiedBy>
  <cp:revision>59</cp:revision>
  <dcterms:created xsi:type="dcterms:W3CDTF">2011-11-24T14:52:26Z</dcterms:created>
  <dcterms:modified xsi:type="dcterms:W3CDTF">2012-01-26T16:31:37Z</dcterms:modified>
</cp:coreProperties>
</file>