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59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F5"/>
    <a:srgbClr val="8FFFE2"/>
    <a:srgbClr val="FFFF00"/>
    <a:srgbClr val="0066CC"/>
    <a:srgbClr val="B5E9C5"/>
    <a:srgbClr val="ECB2DD"/>
    <a:srgbClr val="FBF5A3"/>
    <a:srgbClr val="E5BC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1424CA-B728-4B4A-A7FC-F4813EE45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B9A30-6810-4DC3-83DA-56C4D00F2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573B-6E49-471A-8561-52C93EE55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D9437-1C87-4503-973D-CEA856D6F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518AD-2B22-4127-8C9E-9E90A802A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0090-4C7C-4249-99E4-8CAE4510A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E439-0569-4F77-BA19-15DB5FC5C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E4B5-AC1E-45CF-B70D-BA2739C13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FCE3-58EF-4EE3-85A4-C82661FCF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3D8D-2548-4E86-BB5F-6FAF6F9F5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E890-5858-4527-8A0C-01ACBE404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3541-6A26-453A-9C2C-1C173FDB2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FE8AF-F4F8-4644-ADF4-64F80DB6B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F27CF-6412-4072-9684-EA5EEA592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4752975" cy="2665412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361B00"/>
                </a:solidFill>
                <a:latin typeface="Times New Roman" pitchFamily="18" charset="0"/>
              </a:rPr>
              <a:t>Дистанционные курсы , созданные  на основе разработанных программ элективных курсов для высокомотивированных учащихся 9, 11-х классов</a:t>
            </a:r>
            <a:br>
              <a:rPr lang="ru-RU" sz="2400" b="1" smtClean="0">
                <a:solidFill>
                  <a:srgbClr val="361B00"/>
                </a:solidFill>
                <a:latin typeface="Times New Roman" pitchFamily="18" charset="0"/>
              </a:rPr>
            </a:br>
            <a:endParaRPr lang="ru-RU" sz="2400" b="1" smtClean="0">
              <a:solidFill>
                <a:srgbClr val="361B00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57788"/>
            <a:ext cx="5076825" cy="960437"/>
          </a:xfrm>
        </p:spPr>
        <p:txBody>
          <a:bodyPr/>
          <a:lstStyle/>
          <a:p>
            <a:pPr eaLnBrk="1" hangingPunct="1"/>
            <a:r>
              <a:rPr lang="ru-RU" sz="1600" b="1" smtClean="0">
                <a:solidFill>
                  <a:srgbClr val="361B00"/>
                </a:solidFill>
              </a:rPr>
              <a:t>Авторы: Питеркина Зоя Анатольевна</a:t>
            </a:r>
          </a:p>
          <a:p>
            <a:pPr eaLnBrk="1" hangingPunct="1"/>
            <a:r>
              <a:rPr lang="ru-RU" sz="1600" b="1" smtClean="0">
                <a:solidFill>
                  <a:srgbClr val="361B00"/>
                </a:solidFill>
              </a:rPr>
              <a:t>                  Васильева Наталия Ивановна</a:t>
            </a:r>
          </a:p>
          <a:p>
            <a:pPr eaLnBrk="1" hangingPunct="1"/>
            <a:endParaRPr lang="ru-RU" sz="1600" b="1" smtClean="0">
              <a:solidFill>
                <a:srgbClr val="361B00"/>
              </a:solidFill>
            </a:endParaRPr>
          </a:p>
          <a:p>
            <a:pPr algn="r" eaLnBrk="1" hangingPunct="1"/>
            <a:endParaRPr lang="ru-RU" sz="1600" b="1" i="1" smtClean="0">
              <a:latin typeface="Book Antiqua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32138" y="4159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   </a:t>
            </a:r>
            <a:endParaRPr lang="ru-RU" sz="1400" b="1" i="1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0" y="404813"/>
            <a:ext cx="9144000" cy="1079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361B00"/>
                </a:solidFill>
                <a:latin typeface="Times New Roman" pitchFamily="18" charset="0"/>
              </a:rPr>
              <a:t>          </a:t>
            </a:r>
            <a:r>
              <a:rPr lang="ru-RU" sz="3200" b="1">
                <a:solidFill>
                  <a:srgbClr val="361B00"/>
                </a:solidFill>
                <a:latin typeface="Times New Roman" pitchFamily="18" charset="0"/>
              </a:rPr>
              <a:t>« Технология организации</a:t>
            </a:r>
          </a:p>
          <a:p>
            <a:pPr algn="ctr"/>
            <a:r>
              <a:rPr lang="ru-RU" sz="3200" b="1">
                <a:solidFill>
                  <a:srgbClr val="361B00"/>
                </a:solidFill>
                <a:latin typeface="Times New Roman" pitchFamily="18" charset="0"/>
              </a:rPr>
              <a:t>дистанционных курсов в  школе»</a:t>
            </a:r>
          </a:p>
        </p:txBody>
      </p:sp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1119188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219700" y="1989138"/>
            <a:ext cx="0" cy="2303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508625" y="6165850"/>
            <a:ext cx="33115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361B00"/>
                </a:solidFill>
                <a:latin typeface="Times New Roman" pitchFamily="18" charset="0"/>
              </a:rPr>
              <a:t>    </a:t>
            </a:r>
            <a:r>
              <a:rPr lang="ru-RU" sz="1400" b="1">
                <a:solidFill>
                  <a:srgbClr val="361B00"/>
                </a:solidFill>
                <a:latin typeface="Times New Roman" pitchFamily="18" charset="0"/>
              </a:rPr>
              <a:t>429336</a:t>
            </a:r>
            <a:r>
              <a:rPr lang="ru-RU" sz="2800" b="1">
                <a:solidFill>
                  <a:srgbClr val="361B00"/>
                </a:solidFill>
                <a:latin typeface="Times New Roman" pitchFamily="18" charset="0"/>
              </a:rPr>
              <a:t> </a:t>
            </a:r>
            <a:r>
              <a:rPr lang="ru-RU" sz="1400" b="1">
                <a:solidFill>
                  <a:srgbClr val="361B00"/>
                </a:solidFill>
                <a:latin typeface="Times New Roman" pitchFamily="18" charset="0"/>
              </a:rPr>
              <a:t>Чувашская</a:t>
            </a:r>
            <a:r>
              <a:rPr lang="ru-RU" sz="2800" b="1">
                <a:solidFill>
                  <a:srgbClr val="361B00"/>
                </a:solidFill>
                <a:latin typeface="Times New Roman" pitchFamily="18" charset="0"/>
              </a:rPr>
              <a:t> </a:t>
            </a:r>
            <a:r>
              <a:rPr lang="ru-RU" sz="1400" b="1">
                <a:solidFill>
                  <a:srgbClr val="361B00"/>
                </a:solidFill>
                <a:latin typeface="Times New Roman" pitchFamily="18" charset="0"/>
              </a:rPr>
              <a:t>Республика, г. Канаш, Восточный мкр., д. 23; 8 (83533) 4-75-19       </a:t>
            </a:r>
          </a:p>
        </p:txBody>
      </p:sp>
      <p:pic>
        <p:nvPicPr>
          <p:cNvPr id="15369" name="Picture 15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700213"/>
            <a:ext cx="32210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5508625" y="1628775"/>
            <a:ext cx="33115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8820150" y="1628775"/>
            <a:ext cx="0" cy="45370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5508625" y="1628775"/>
            <a:ext cx="0" cy="45370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611188" y="4292600"/>
            <a:ext cx="4608512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3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3" grpId="0"/>
      <p:bldP spid="2060" grpId="0" animBg="1"/>
      <p:bldP spid="2061" grpId="0" animBg="1"/>
      <p:bldP spid="2064" grpId="0" animBg="1"/>
      <p:bldP spid="2065" grpId="0" animBg="1"/>
      <p:bldP spid="2066" grpId="0" animBg="1"/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Рефлексивно-оценочный этап </a:t>
            </a:r>
          </a:p>
        </p:txBody>
      </p:sp>
      <p:graphicFrame>
        <p:nvGraphicFramePr>
          <p:cNvPr id="48419" name="Group 291"/>
          <p:cNvGraphicFramePr>
            <a:graphicFrameLocks noGrp="1"/>
          </p:cNvGraphicFramePr>
          <p:nvPr>
            <p:ph/>
          </p:nvPr>
        </p:nvGraphicFramePr>
        <p:xfrm>
          <a:off x="179388" y="981075"/>
          <a:ext cx="8964612" cy="5407025"/>
        </p:xfrm>
        <a:graphic>
          <a:graphicData uri="http://schemas.openxmlformats.org/drawingml/2006/table">
            <a:tbl>
              <a:tblPr/>
              <a:tblGrid>
                <a:gridCol w="1751012"/>
                <a:gridCol w="1441450"/>
                <a:gridCol w="1441450"/>
                <a:gridCol w="1443038"/>
                <a:gridCol w="1444625"/>
                <a:gridCol w="1443037"/>
              </a:tblGrid>
              <a:tr h="1168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Предметы, по которым были введены дистанцион-ные курсы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ЕГЭ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2009-2010 учебном году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ЕМЭ в 2009-2010 учебном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республике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курсов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курсов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420" name="Rectangle 292"/>
          <p:cNvSpPr>
            <a:spLocks noChangeArrowheads="1"/>
          </p:cNvSpPr>
          <p:nvPr/>
        </p:nvSpPr>
        <p:spPr bwMode="auto">
          <a:xfrm>
            <a:off x="1979613" y="2133600"/>
            <a:ext cx="1368425" cy="4724400"/>
          </a:xfrm>
          <a:prstGeom prst="rect">
            <a:avLst/>
          </a:prstGeom>
          <a:gradFill rotWithShape="1">
            <a:gsLst>
              <a:gs pos="0">
                <a:srgbClr val="FF99FF">
                  <a:alpha val="21001"/>
                </a:srgbClr>
              </a:gs>
              <a:gs pos="100000">
                <a:schemeClr val="bg1">
                  <a:alpha val="17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1" name="Rectangle 293"/>
          <p:cNvSpPr>
            <a:spLocks noChangeArrowheads="1"/>
          </p:cNvSpPr>
          <p:nvPr/>
        </p:nvSpPr>
        <p:spPr bwMode="auto">
          <a:xfrm>
            <a:off x="3348038" y="2133600"/>
            <a:ext cx="1439862" cy="47244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2" name="Rectangle 294"/>
          <p:cNvSpPr>
            <a:spLocks noChangeArrowheads="1"/>
          </p:cNvSpPr>
          <p:nvPr/>
        </p:nvSpPr>
        <p:spPr bwMode="auto">
          <a:xfrm>
            <a:off x="4787900" y="2133600"/>
            <a:ext cx="1439863" cy="4724400"/>
          </a:xfrm>
          <a:prstGeom prst="rect">
            <a:avLst/>
          </a:prstGeom>
          <a:gradFill rotWithShape="1">
            <a:gsLst>
              <a:gs pos="0">
                <a:srgbClr val="99FF66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3" name="Oval 295"/>
          <p:cNvSpPr>
            <a:spLocks noChangeArrowheads="1"/>
          </p:cNvSpPr>
          <p:nvPr/>
        </p:nvSpPr>
        <p:spPr bwMode="auto">
          <a:xfrm>
            <a:off x="4643438" y="1989138"/>
            <a:ext cx="1728787" cy="453707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4" name="Rectangle 296"/>
          <p:cNvSpPr>
            <a:spLocks noChangeArrowheads="1"/>
          </p:cNvSpPr>
          <p:nvPr/>
        </p:nvSpPr>
        <p:spPr bwMode="auto">
          <a:xfrm>
            <a:off x="6227763" y="2133600"/>
            <a:ext cx="1439862" cy="47244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7704138" y="2133600"/>
            <a:ext cx="1439862" cy="4724400"/>
          </a:xfrm>
          <a:prstGeom prst="rect">
            <a:avLst/>
          </a:prstGeom>
          <a:gradFill rotWithShape="1">
            <a:gsLst>
              <a:gs pos="0">
                <a:srgbClr val="99FF66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426" name="Oval 298"/>
          <p:cNvSpPr>
            <a:spLocks noChangeArrowheads="1"/>
          </p:cNvSpPr>
          <p:nvPr/>
        </p:nvSpPr>
        <p:spPr bwMode="auto">
          <a:xfrm>
            <a:off x="7596188" y="1989138"/>
            <a:ext cx="1547812" cy="453707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63" name="Picture 3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88913"/>
            <a:ext cx="6746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4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20" grpId="0" animBg="1"/>
      <p:bldP spid="48421" grpId="0" animBg="1"/>
      <p:bldP spid="48422" grpId="0" animBg="1"/>
      <p:bldP spid="48423" grpId="0" animBg="1"/>
      <p:bldP spid="48424" grpId="0" animBg="1"/>
      <p:bldP spid="48425" grpId="0" animBg="1"/>
      <p:bldP spid="484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Рефлексивно-оценочный этап 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 flipV="1">
            <a:off x="395288" y="2565400"/>
            <a:ext cx="6192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600" b="1">
              <a:latin typeface="Book Antiqua" pitchFamily="18" charset="0"/>
            </a:endParaRPr>
          </a:p>
        </p:txBody>
      </p:sp>
      <p:graphicFrame>
        <p:nvGraphicFramePr>
          <p:cNvPr id="49281" name="Group 129"/>
          <p:cNvGraphicFramePr>
            <a:graphicFrameLocks noGrp="1"/>
          </p:cNvGraphicFramePr>
          <p:nvPr>
            <p:ph/>
          </p:nvPr>
        </p:nvGraphicFramePr>
        <p:xfrm>
          <a:off x="179388" y="908050"/>
          <a:ext cx="8964612" cy="5553075"/>
        </p:xfrm>
        <a:graphic>
          <a:graphicData uri="http://schemas.openxmlformats.org/drawingml/2006/table">
            <a:tbl>
              <a:tblPr/>
              <a:tblGrid>
                <a:gridCol w="2241550"/>
                <a:gridCol w="2241550"/>
                <a:gridCol w="2239962"/>
                <a:gridCol w="2241550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дистанционный конкурс эссе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«Учитель будущего»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Республиканская дистанционная олимпиада естественных наук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Дистанционная олимпиада по химии (г. Пермь)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Республиканская дистанционная олимпиада «Необыкновенные путешествия» -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дистанционный конкурс сочинений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«Салют, Победа!»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экологическая олимпиада «Экомарафон-2009»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Приволжская дистанционная олимпиада по химии (КГТУ)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Республиканская дистанционная олимпиада «Выхухоль-2009»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исследовательских работ им. Вернадского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Межрегиональная дистанционная олимпиада по химии (г.Чебоксары)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исследовательских работ им. Вернадского –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54" name="Picture 1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0"/>
            <a:ext cx="6746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5" name="Picture 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Заключение (общие выводы)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 flipV="1">
            <a:off x="395288" y="2565400"/>
            <a:ext cx="6192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600" b="1">
              <a:latin typeface="Book Antiqua" pitchFamily="18" charset="0"/>
            </a:endParaRPr>
          </a:p>
        </p:txBody>
      </p:sp>
      <p:pic>
        <p:nvPicPr>
          <p:cNvPr id="27651" name="Picture 3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6"/>
          <p:cNvSpPr>
            <a:spLocks noChangeArrowheads="1"/>
          </p:cNvSpPr>
          <p:nvPr/>
        </p:nvSpPr>
        <p:spPr bwMode="auto">
          <a:xfrm>
            <a:off x="468313" y="1484313"/>
            <a:ext cx="80645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ru-RU" b="1">
                <a:solidFill>
                  <a:schemeClr val="accent2"/>
                </a:solidFill>
              </a:rPr>
              <a:t>  </a:t>
            </a:r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проблема организации дополнительных элективных курсов и их внедрение в учебный процесс с помощью дистанционных технологий является актуальной для современной школы;</a:t>
            </a:r>
          </a:p>
          <a:p>
            <a:pPr marL="342900" indent="-342900" algn="ctr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введение дистанционного обучения значило расширило образовательные возможности школы, обеспечило качественное бесплатное обучение, предоставило условия для самостоятельной деятельности школьников;</a:t>
            </a:r>
          </a:p>
          <a:p>
            <a:pPr marL="342900" indent="-342900" algn="ctr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учебное издание «Каталог дистанционных курсов для учащихся школы» помог каждому ученику выбрать интересующий его курс и преподавателя, на практике освоить дистанционные формы обучения;</a:t>
            </a:r>
          </a:p>
          <a:p>
            <a:pPr marL="342900" indent="-342900" algn="ctr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качественные и количественные показатели участников дистанционного обучения в 2009-2010 учебном году достаточно высоки, что позволяет принять решение продолжить работу.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b="1" i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53" name="Rectangle 37"/>
          <p:cNvSpPr>
            <a:spLocks noChangeArrowheads="1"/>
          </p:cNvSpPr>
          <p:nvPr/>
        </p:nvSpPr>
        <p:spPr bwMode="auto">
          <a:xfrm>
            <a:off x="1258888" y="3729038"/>
            <a:ext cx="7273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346200" algn="l"/>
              </a:tabLst>
            </a:pPr>
            <a:endParaRPr lang="ru-RU" b="1" i="1"/>
          </a:p>
          <a:p>
            <a:pPr algn="just">
              <a:tabLst>
                <a:tab pos="1346200" algn="l"/>
              </a:tabLst>
            </a:pPr>
            <a:endParaRPr lang="ru-RU" b="1" i="1"/>
          </a:p>
          <a:p>
            <a:pPr algn="just">
              <a:tabLst>
                <a:tab pos="1346200" algn="l"/>
              </a:tabLst>
            </a:pPr>
            <a:endParaRPr lang="ru-RU" b="1" i="1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0825" y="2997200"/>
            <a:ext cx="86423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chemeClr val="accent2"/>
                </a:solidFill>
              </a:rPr>
              <a:t>ознакомиться с литературой по теме исследования;</a:t>
            </a:r>
          </a:p>
          <a:p>
            <a:pPr marL="342900" indent="-342900">
              <a:buClr>
                <a:srgbClr val="FF3300"/>
              </a:buClr>
              <a:buFont typeface="Wingdings" pitchFamily="2" charset="2"/>
              <a:buNone/>
            </a:pPr>
            <a:endParaRPr lang="ru-RU" b="1">
              <a:solidFill>
                <a:schemeClr val="accent2"/>
              </a:solidFill>
            </a:endParaRPr>
          </a:p>
          <a:p>
            <a:pPr marL="342900" indent="-342900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solidFill>
                  <a:schemeClr val="accent2"/>
                </a:solidFill>
              </a:rPr>
              <a:t>разработать программы элективных курсов (по биологии, химии, географии, математике и русскому языку) для дистанционного обучения учащихся;</a:t>
            </a:r>
          </a:p>
          <a:p>
            <a:pPr marL="342900" indent="-342900">
              <a:buClr>
                <a:srgbClr val="FF3300"/>
              </a:buClr>
              <a:buFont typeface="Wingdings" pitchFamily="2" charset="2"/>
              <a:buNone/>
            </a:pPr>
            <a:endParaRPr lang="ru-RU" b="1">
              <a:solidFill>
                <a:schemeClr val="accent2"/>
              </a:solidFill>
            </a:endParaRPr>
          </a:p>
          <a:p>
            <a:pPr marL="342900" indent="-342900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solidFill>
                  <a:schemeClr val="accent2"/>
                </a:solidFill>
              </a:rPr>
              <a:t>на основе разработанных программ элективных курсов создать учебное издание «Каталог дистанционных курсов для учащихся школы» и банк дистанционных курсов на сайте МОУ «СОШ № 6» г. Канаш;</a:t>
            </a:r>
          </a:p>
          <a:p>
            <a:pPr marL="342900" indent="-342900">
              <a:buClr>
                <a:srgbClr val="FF3300"/>
              </a:buClr>
              <a:buFont typeface="Wingdings" pitchFamily="2" charset="2"/>
              <a:buNone/>
            </a:pPr>
            <a:endParaRPr lang="ru-RU" b="1">
              <a:solidFill>
                <a:schemeClr val="accent2"/>
              </a:solidFill>
            </a:endParaRPr>
          </a:p>
          <a:p>
            <a:pPr marL="342900" indent="-342900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solidFill>
                  <a:schemeClr val="accent2"/>
                </a:solidFill>
              </a:rPr>
              <a:t>организовать дистанционное обучение в школе через Центр учебно-исследовательского проектирования. 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11188" y="2924175"/>
            <a:ext cx="7921625" cy="0"/>
          </a:xfrm>
          <a:prstGeom prst="line">
            <a:avLst/>
          </a:prstGeom>
          <a:noFill/>
          <a:ln w="57150" cmpd="thickThin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Rectangle 13"/>
          <p:cNvSpPr>
            <a:spLocks noChangeArrowheads="1"/>
          </p:cNvSpPr>
          <p:nvPr/>
        </p:nvSpPr>
        <p:spPr bwMode="auto">
          <a:xfrm>
            <a:off x="0" y="188913"/>
            <a:ext cx="9144000" cy="863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</a:t>
            </a:r>
            <a:r>
              <a:rPr lang="ru-RU" sz="3200" b="1">
                <a:solidFill>
                  <a:srgbClr val="990000"/>
                </a:solidFill>
                <a:latin typeface="Times New Roman" pitchFamily="18" charset="0"/>
              </a:rPr>
              <a:t>Цель и  задачи</a:t>
            </a:r>
            <a:r>
              <a:rPr lang="ru-RU" sz="2800" b="1">
                <a:solidFill>
                  <a:srgbClr val="361B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6388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1119188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1763713" y="1052513"/>
            <a:ext cx="6624637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организация для высокомотивированных учащихся 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9,11-х классов дополнительных элективных курсов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 и их внедрение в учебный процесс с помощью 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дистанционных технологий</a:t>
            </a:r>
            <a:endParaRPr lang="ru-RU" i="1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2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1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  <p:bldP spid="6152" grpId="2"/>
      <p:bldP spid="6156" grpId="0" animBg="1"/>
      <p:bldP spid="615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989138"/>
            <a:ext cx="35528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0" y="2314575"/>
            <a:ext cx="91440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50825" y="6165850"/>
            <a:ext cx="8713788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50825" y="5661025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3300"/>
                </a:solidFill>
                <a:latin typeface="Book Antiqua" pitchFamily="18" charset="0"/>
              </a:rPr>
              <a:t>Развитие самостоятельной познавательной деятельности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68313" y="5229225"/>
            <a:ext cx="5183187" cy="35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11188" y="5229225"/>
            <a:ext cx="492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Book Antiqua" pitchFamily="18" charset="0"/>
              </a:rPr>
              <a:t>Личностно-ориентированная направленность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563938" y="4652963"/>
            <a:ext cx="5329237" cy="35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635375" y="4652963"/>
            <a:ext cx="600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Book Antiqua" pitchFamily="18" charset="0"/>
              </a:rPr>
              <a:t>Учащиеся выбирают не только курс, но и учителя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971550" y="4221163"/>
            <a:ext cx="5976938" cy="35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042988" y="4221163"/>
            <a:ext cx="6408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Book Antiqua" pitchFamily="18" charset="0"/>
              </a:rPr>
              <a:t>К обучению допускаются учащиеся других школ города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23850" y="3644900"/>
            <a:ext cx="5327650" cy="35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95288" y="3644900"/>
            <a:ext cx="6192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Book Antiqua" pitchFamily="18" charset="0"/>
              </a:rPr>
              <a:t>Организация дополнительных элективных курсов</a:t>
            </a:r>
          </a:p>
        </p:txBody>
      </p:sp>
      <p:sp>
        <p:nvSpPr>
          <p:cNvPr id="17421" name="Rectangle 26"/>
          <p:cNvSpPr>
            <a:spLocks noChangeArrowheads="1"/>
          </p:cNvSpPr>
          <p:nvPr/>
        </p:nvSpPr>
        <p:spPr bwMode="auto">
          <a:xfrm>
            <a:off x="0" y="188913"/>
            <a:ext cx="9144000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 Новизна и ценность разработки </a:t>
            </a:r>
          </a:p>
        </p:txBody>
      </p:sp>
      <p:pic>
        <p:nvPicPr>
          <p:cNvPr id="17422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896937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66667E-6 -1.50289E-6 L -0.25191 -1.5028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6821E-6 L 0.00208 0.067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3" grpId="0"/>
      <p:bldP spid="7184" grpId="0" animBg="1"/>
      <p:bldP spid="7185" grpId="0"/>
      <p:bldP spid="7186" grpId="0" animBg="1"/>
      <p:bldP spid="7187" grpId="0"/>
      <p:bldP spid="7190" grpId="0" animBg="1"/>
      <p:bldP spid="7191" grpId="0"/>
      <p:bldP spid="7192" grpId="0" animBg="1"/>
      <p:bldP spid="71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388" y="6165850"/>
            <a:ext cx="8785225" cy="431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Методологическое обеспечение 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Document"/>
          <p:cNvSpPr>
            <a:spLocks noEditPoints="1" noChangeArrowheads="1"/>
          </p:cNvSpPr>
          <p:nvPr/>
        </p:nvSpPr>
        <p:spPr bwMode="auto">
          <a:xfrm>
            <a:off x="611188" y="1557338"/>
            <a:ext cx="2016125" cy="24479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ru-RU" sz="1600" b="1" i="1"/>
          </a:p>
        </p:txBody>
      </p:sp>
      <p:pic>
        <p:nvPicPr>
          <p:cNvPr id="43014" name="Picture 6" descr="Катало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8238" y="1700213"/>
            <a:ext cx="14065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Document"/>
          <p:cNvSpPr>
            <a:spLocks noEditPoints="1" noChangeArrowheads="1"/>
          </p:cNvSpPr>
          <p:nvPr/>
        </p:nvSpPr>
        <p:spPr bwMode="auto">
          <a:xfrm>
            <a:off x="3348038" y="1557338"/>
            <a:ext cx="2016125" cy="2519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Научные </a:t>
            </a:r>
          </a:p>
          <a:p>
            <a:pPr algn="ctr">
              <a:defRPr/>
            </a:pPr>
            <a:r>
              <a:rPr lang="ru-RU" b="1"/>
              <a:t>статьи </a:t>
            </a:r>
          </a:p>
          <a:p>
            <a:pPr algn="ctr">
              <a:defRPr/>
            </a:pPr>
            <a:r>
              <a:rPr lang="ru-RU" b="1"/>
              <a:t>академика</a:t>
            </a:r>
          </a:p>
          <a:p>
            <a:pPr algn="ctr">
              <a:defRPr/>
            </a:pPr>
            <a:r>
              <a:rPr lang="ru-RU" b="1" i="1"/>
              <a:t>Андрея Викторовича Хуторского</a:t>
            </a:r>
          </a:p>
        </p:txBody>
      </p:sp>
      <p:sp>
        <p:nvSpPr>
          <p:cNvPr id="43016" name="Document"/>
          <p:cNvSpPr>
            <a:spLocks noEditPoints="1" noChangeArrowheads="1"/>
          </p:cNvSpPr>
          <p:nvPr/>
        </p:nvSpPr>
        <p:spPr bwMode="auto">
          <a:xfrm>
            <a:off x="6372225" y="1557338"/>
            <a:ext cx="2016125" cy="2519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/>
              <a:t>Центр</a:t>
            </a:r>
          </a:p>
          <a:p>
            <a:pPr algn="ctr">
              <a:defRPr/>
            </a:pPr>
            <a:r>
              <a:rPr lang="ru-RU" sz="1400" b="1"/>
              <a:t>Дистанционного</a:t>
            </a:r>
          </a:p>
          <a:p>
            <a:pPr algn="ctr">
              <a:defRPr/>
            </a:pPr>
            <a:r>
              <a:rPr lang="ru-RU" sz="1400" b="1"/>
              <a:t>образования</a:t>
            </a:r>
          </a:p>
          <a:p>
            <a:pPr algn="ctr">
              <a:defRPr/>
            </a:pPr>
            <a:endParaRPr lang="ru-RU" sz="1600" b="1"/>
          </a:p>
          <a:p>
            <a:pPr algn="ctr">
              <a:defRPr/>
            </a:pPr>
            <a:r>
              <a:rPr lang="ru-RU" b="1" i="1"/>
              <a:t>«Эйдос»</a:t>
            </a:r>
          </a:p>
          <a:p>
            <a:pPr algn="ctr">
              <a:defRPr/>
            </a:pPr>
            <a:r>
              <a:rPr lang="ru-RU" b="1" i="1"/>
              <a:t>(г. Москва)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7164388" y="43656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2627313" y="4365625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2627313" y="5805488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2627313" y="43656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50825" y="6165850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Дистанционная технология слабо связана с процессом обучения в школе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5" grpId="0" animBg="1"/>
      <p:bldP spid="43016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7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Подготовительный  этап </a:t>
            </a:r>
          </a:p>
        </p:txBody>
      </p:sp>
      <p:pic>
        <p:nvPicPr>
          <p:cNvPr id="20482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1"/>
          <p:cNvSpPr>
            <a:spLocks noChangeArrowheads="1"/>
          </p:cNvSpPr>
          <p:nvPr/>
        </p:nvSpPr>
        <p:spPr bwMode="auto">
          <a:xfrm>
            <a:off x="1979613" y="1268413"/>
            <a:ext cx="1552575" cy="554037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ru-RU" sz="1200" b="1"/>
              <a:t>Администрация</a:t>
            </a:r>
          </a:p>
          <a:p>
            <a:pPr algn="ctr"/>
            <a:r>
              <a:rPr lang="ru-RU" sz="1200" b="1"/>
              <a:t>школы</a:t>
            </a:r>
            <a:endParaRPr lang="ru-RU"/>
          </a:p>
        </p:txBody>
      </p:sp>
      <p:sp>
        <p:nvSpPr>
          <p:cNvPr id="20484" name="Rectangle 32"/>
          <p:cNvSpPr>
            <a:spLocks noChangeArrowheads="1"/>
          </p:cNvSpPr>
          <p:nvPr/>
        </p:nvSpPr>
        <p:spPr bwMode="auto">
          <a:xfrm>
            <a:off x="6084888" y="1268413"/>
            <a:ext cx="1552575" cy="554037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ru-RU" sz="1200" b="1"/>
              <a:t>Проектная</a:t>
            </a:r>
          </a:p>
          <a:p>
            <a:pPr algn="ctr"/>
            <a:r>
              <a:rPr lang="ru-RU" sz="1200" b="1"/>
              <a:t>команда</a:t>
            </a:r>
            <a:endParaRPr lang="ru-RU"/>
          </a:p>
        </p:txBody>
      </p:sp>
      <p:sp>
        <p:nvSpPr>
          <p:cNvPr id="20485" name="Line 33"/>
          <p:cNvSpPr>
            <a:spLocks noChangeShapeType="1"/>
          </p:cNvSpPr>
          <p:nvPr/>
        </p:nvSpPr>
        <p:spPr bwMode="auto">
          <a:xfrm>
            <a:off x="3635375" y="1557338"/>
            <a:ext cx="230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Rectangle 34"/>
          <p:cNvSpPr>
            <a:spLocks noChangeArrowheads="1"/>
          </p:cNvSpPr>
          <p:nvPr/>
        </p:nvSpPr>
        <p:spPr bwMode="auto">
          <a:xfrm>
            <a:off x="3203575" y="2349500"/>
            <a:ext cx="3200400" cy="554038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ru-RU" sz="1200" b="1"/>
              <a:t>Центр учебно-исследовательского</a:t>
            </a:r>
          </a:p>
          <a:p>
            <a:pPr algn="ctr"/>
            <a:r>
              <a:rPr lang="ru-RU" sz="1200" b="1"/>
              <a:t> проектирования</a:t>
            </a:r>
            <a:endParaRPr lang="ru-RU"/>
          </a:p>
        </p:txBody>
      </p:sp>
      <p:sp>
        <p:nvSpPr>
          <p:cNvPr id="20487" name="Line 35"/>
          <p:cNvSpPr>
            <a:spLocks noChangeShapeType="1"/>
          </p:cNvSpPr>
          <p:nvPr/>
        </p:nvSpPr>
        <p:spPr bwMode="auto">
          <a:xfrm>
            <a:off x="3348038" y="1916113"/>
            <a:ext cx="0" cy="334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36"/>
          <p:cNvSpPr>
            <a:spLocks noChangeShapeType="1"/>
          </p:cNvSpPr>
          <p:nvPr/>
        </p:nvSpPr>
        <p:spPr bwMode="auto">
          <a:xfrm>
            <a:off x="6156325" y="1916113"/>
            <a:ext cx="0" cy="334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Rectangle 37"/>
          <p:cNvSpPr>
            <a:spLocks noChangeArrowheads="1"/>
          </p:cNvSpPr>
          <p:nvPr/>
        </p:nvSpPr>
        <p:spPr bwMode="auto">
          <a:xfrm>
            <a:off x="1908175" y="3357563"/>
            <a:ext cx="1781175" cy="64770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endParaRPr lang="ru-RU" sz="1200" b="1"/>
          </a:p>
          <a:p>
            <a:pPr algn="ctr"/>
            <a:r>
              <a:rPr lang="ru-RU" sz="1200" b="1"/>
              <a:t>Учащиеся школы</a:t>
            </a:r>
            <a:endParaRPr lang="ru-RU"/>
          </a:p>
        </p:txBody>
      </p:sp>
      <p:sp>
        <p:nvSpPr>
          <p:cNvPr id="20490" name="Rectangle 38"/>
          <p:cNvSpPr>
            <a:spLocks noChangeArrowheads="1"/>
          </p:cNvSpPr>
          <p:nvPr/>
        </p:nvSpPr>
        <p:spPr bwMode="auto">
          <a:xfrm>
            <a:off x="5580063" y="3357563"/>
            <a:ext cx="1828800" cy="64770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ru-RU" sz="1200" b="1"/>
              <a:t>Учителя-преподаватели курсов</a:t>
            </a:r>
            <a:endParaRPr lang="ru-RU"/>
          </a:p>
        </p:txBody>
      </p:sp>
      <p:sp>
        <p:nvSpPr>
          <p:cNvPr id="20491" name="Line 39"/>
          <p:cNvSpPr>
            <a:spLocks noChangeShapeType="1"/>
          </p:cNvSpPr>
          <p:nvPr/>
        </p:nvSpPr>
        <p:spPr bwMode="auto">
          <a:xfrm>
            <a:off x="3348038" y="2997200"/>
            <a:ext cx="0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40"/>
          <p:cNvSpPr>
            <a:spLocks noChangeShapeType="1"/>
          </p:cNvSpPr>
          <p:nvPr/>
        </p:nvSpPr>
        <p:spPr bwMode="auto">
          <a:xfrm>
            <a:off x="6156325" y="2997200"/>
            <a:ext cx="0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41"/>
          <p:cNvSpPr>
            <a:spLocks noChangeShapeType="1"/>
          </p:cNvSpPr>
          <p:nvPr/>
        </p:nvSpPr>
        <p:spPr bwMode="auto">
          <a:xfrm>
            <a:off x="3779838" y="3716338"/>
            <a:ext cx="1728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Rectangle 42"/>
          <p:cNvSpPr>
            <a:spLocks noChangeArrowheads="1"/>
          </p:cNvSpPr>
          <p:nvPr/>
        </p:nvSpPr>
        <p:spPr bwMode="auto">
          <a:xfrm>
            <a:off x="3203575" y="4652963"/>
            <a:ext cx="3200400" cy="554037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ru-RU" sz="1200" b="1"/>
              <a:t>Учитель информатики (ответственный за информацию на сайте школы)</a:t>
            </a:r>
            <a:endParaRPr lang="ru-RU"/>
          </a:p>
        </p:txBody>
      </p:sp>
      <p:sp>
        <p:nvSpPr>
          <p:cNvPr id="20495" name="Line 43"/>
          <p:cNvSpPr>
            <a:spLocks noChangeShapeType="1"/>
          </p:cNvSpPr>
          <p:nvPr/>
        </p:nvSpPr>
        <p:spPr bwMode="auto">
          <a:xfrm>
            <a:off x="3348038" y="414972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44"/>
          <p:cNvSpPr>
            <a:spLocks noChangeShapeType="1"/>
          </p:cNvSpPr>
          <p:nvPr/>
        </p:nvSpPr>
        <p:spPr bwMode="auto">
          <a:xfrm>
            <a:off x="6156325" y="414972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Rectangle 47"/>
          <p:cNvSpPr>
            <a:spLocks noChangeArrowheads="1"/>
          </p:cNvSpPr>
          <p:nvPr/>
        </p:nvSpPr>
        <p:spPr bwMode="auto">
          <a:xfrm>
            <a:off x="2987675" y="5949950"/>
            <a:ext cx="393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Схема сотрудничества</a:t>
            </a:r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2771775" y="5661025"/>
            <a:ext cx="4032250" cy="100806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7" name="Picture 11" descr="Безимени-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3763" y="3141663"/>
            <a:ext cx="3038475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Деятельностный  этап 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2771775" y="836613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682300"/>
                </a:solidFill>
                <a:latin typeface="Times New Roman" pitchFamily="18" charset="0"/>
              </a:rPr>
              <a:t>Этап разработки структуры курсов</a:t>
            </a: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2987675" y="1268413"/>
            <a:ext cx="4176713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4117" name="Group 85"/>
          <p:cNvGraphicFramePr>
            <a:graphicFrameLocks noGrp="1"/>
          </p:cNvGraphicFramePr>
          <p:nvPr>
            <p:ph/>
          </p:nvPr>
        </p:nvGraphicFramePr>
        <p:xfrm>
          <a:off x="539750" y="1412875"/>
          <a:ext cx="8229600" cy="55165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лекций-модулей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контрольные работы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итоговая работа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лекциях излагается теоретический материал, сопровождаемый примерами, практическими рекомендациями, вопро-сами, заданиями для самостоятельной работы и ссылками на дополнительные источники информации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Контрольные работы предназначены для промежуточной аттестации учащихся. Они предназначены для проверки знаний и навыков, приобретаемых учащимися в процессе обучения. Формы контрольных работ зависят от содержания курса.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Данная работа предназначена для итоговой аттестации учащихся в рамках выбранного курса.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проработку материала каждой лекции, выполнение заданий и знакомство с дополнительной литературой отводится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часов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выполнение каждой контрольной работы отводится не менее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часов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выполнение итоговой работы отводится не менее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часов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18" name="Rectangle 86"/>
          <p:cNvSpPr>
            <a:spLocks noChangeArrowheads="1"/>
          </p:cNvSpPr>
          <p:nvPr/>
        </p:nvSpPr>
        <p:spPr bwMode="auto">
          <a:xfrm>
            <a:off x="539750" y="1412875"/>
            <a:ext cx="2736850" cy="5445125"/>
          </a:xfrm>
          <a:prstGeom prst="rect">
            <a:avLst/>
          </a:prstGeom>
          <a:gradFill rotWithShape="1">
            <a:gsLst>
              <a:gs pos="0">
                <a:srgbClr val="FF99FF">
                  <a:alpha val="21001"/>
                </a:srgbClr>
              </a:gs>
              <a:gs pos="100000">
                <a:schemeClr val="bg1">
                  <a:alpha val="17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119" name="Rectangle 87"/>
          <p:cNvSpPr>
            <a:spLocks noChangeArrowheads="1"/>
          </p:cNvSpPr>
          <p:nvPr/>
        </p:nvSpPr>
        <p:spPr bwMode="auto">
          <a:xfrm>
            <a:off x="3276600" y="1412875"/>
            <a:ext cx="2735263" cy="5445125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120" name="Rectangle 88"/>
          <p:cNvSpPr>
            <a:spLocks noChangeArrowheads="1"/>
          </p:cNvSpPr>
          <p:nvPr/>
        </p:nvSpPr>
        <p:spPr bwMode="auto">
          <a:xfrm>
            <a:off x="6011863" y="1412875"/>
            <a:ext cx="2736850" cy="5445125"/>
          </a:xfrm>
          <a:prstGeom prst="rect">
            <a:avLst/>
          </a:prstGeom>
          <a:gradFill rotWithShape="1">
            <a:gsLst>
              <a:gs pos="0">
                <a:srgbClr val="99FF66">
                  <a:alpha val="48000"/>
                </a:srgbClr>
              </a:gs>
              <a:gs pos="100000">
                <a:schemeClr val="bg1">
                  <a:alpha val="42998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4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nimBg="1"/>
      <p:bldP spid="44118" grpId="0" animBg="1"/>
      <p:bldP spid="44119" grpId="0" animBg="1"/>
      <p:bldP spid="441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Паспорт учебного курса </a:t>
            </a:r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2" name="Picture 16" descr="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0800"/>
            <a:ext cx="3384550" cy="2759075"/>
          </a:xfrm>
          <a:prstGeom prst="rect">
            <a:avLst/>
          </a:prstGeom>
          <a:noFill/>
          <a:ln w="38100" cmpd="dbl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5073" name="Picture 17" descr="учимся верстать газет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1412875"/>
            <a:ext cx="352742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141" name="Group 85"/>
          <p:cNvGraphicFramePr>
            <a:graphicFrameLocks noGrp="1"/>
          </p:cNvGraphicFramePr>
          <p:nvPr>
            <p:ph/>
          </p:nvPr>
        </p:nvGraphicFramePr>
        <p:xfrm>
          <a:off x="4787900" y="1628775"/>
          <a:ext cx="4079875" cy="4105275"/>
        </p:xfrm>
        <a:graphic>
          <a:graphicData uri="http://schemas.openxmlformats.org/drawingml/2006/table">
            <a:tbl>
              <a:tblPr/>
              <a:tblGrid>
                <a:gridCol w="1793875"/>
                <a:gridCol w="2286000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курса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A3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декабря 2009 по 12 апреля 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D05FB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A3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срок освоения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часов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D05FB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A3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учебных материалов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Лекции с заданиями на сайте школы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D05FB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A3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доставки учебных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электронной почте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(e-mail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05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учителя):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D05FB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A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Практический этап 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7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628775"/>
            <a:ext cx="263683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9" name="AutoShape 29"/>
          <p:cNvSpPr>
            <a:spLocks/>
          </p:cNvSpPr>
          <p:nvPr/>
        </p:nvSpPr>
        <p:spPr bwMode="auto">
          <a:xfrm>
            <a:off x="5940425" y="1484313"/>
            <a:ext cx="504825" cy="4537075"/>
          </a:xfrm>
          <a:prstGeom prst="rightBrace">
            <a:avLst>
              <a:gd name="adj1" fmla="val 74895"/>
              <a:gd name="adj2" fmla="val 50000"/>
            </a:avLst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 flipV="1">
            <a:off x="395288" y="2565400"/>
            <a:ext cx="6192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600" b="1">
              <a:latin typeface="Book Antiqua" pitchFamily="18" charset="0"/>
            </a:endParaRPr>
          </a:p>
        </p:txBody>
      </p:sp>
      <p:sp>
        <p:nvSpPr>
          <p:cNvPr id="23558" name="Rectangle 31"/>
          <p:cNvSpPr>
            <a:spLocks noChangeArrowheads="1"/>
          </p:cNvSpPr>
          <p:nvPr/>
        </p:nvSpPr>
        <p:spPr bwMode="auto">
          <a:xfrm>
            <a:off x="0" y="1916113"/>
            <a:ext cx="6084888" cy="574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Text Box 32"/>
          <p:cNvSpPr txBox="1">
            <a:spLocks noChangeArrowheads="1"/>
          </p:cNvSpPr>
          <p:nvPr/>
        </p:nvSpPr>
        <p:spPr bwMode="auto">
          <a:xfrm>
            <a:off x="250825" y="206057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Book Antiqua" pitchFamily="18" charset="0"/>
              </a:rPr>
              <a:t>Центр учебно-исследовательского проектирования</a:t>
            </a:r>
          </a:p>
        </p:txBody>
      </p:sp>
      <p:sp>
        <p:nvSpPr>
          <p:cNvPr id="23560" name="Rectangle 33"/>
          <p:cNvSpPr>
            <a:spLocks noChangeArrowheads="1"/>
          </p:cNvSpPr>
          <p:nvPr/>
        </p:nvSpPr>
        <p:spPr bwMode="auto">
          <a:xfrm>
            <a:off x="0" y="2997200"/>
            <a:ext cx="6084888" cy="574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Text Box 34"/>
          <p:cNvSpPr txBox="1">
            <a:spLocks noChangeArrowheads="1"/>
          </p:cNvSpPr>
          <p:nvPr/>
        </p:nvSpPr>
        <p:spPr bwMode="auto">
          <a:xfrm>
            <a:off x="0" y="306863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Book Antiqua" pitchFamily="18" charset="0"/>
              </a:rPr>
              <a:t> Банк дистанционных курсов на сайте школы</a:t>
            </a:r>
          </a:p>
        </p:txBody>
      </p:sp>
      <p:sp>
        <p:nvSpPr>
          <p:cNvPr id="23562" name="Rectangle 35"/>
          <p:cNvSpPr>
            <a:spLocks noChangeArrowheads="1"/>
          </p:cNvSpPr>
          <p:nvPr/>
        </p:nvSpPr>
        <p:spPr bwMode="auto">
          <a:xfrm>
            <a:off x="0" y="4005263"/>
            <a:ext cx="6084888" cy="574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Text Box 37"/>
          <p:cNvSpPr txBox="1">
            <a:spLocks noChangeArrowheads="1"/>
          </p:cNvSpPr>
          <p:nvPr/>
        </p:nvSpPr>
        <p:spPr bwMode="auto">
          <a:xfrm>
            <a:off x="0" y="414972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Book Antiqua" pitchFamily="18" charset="0"/>
              </a:rPr>
              <a:t> Бланк заявки на дистанционные курсы</a:t>
            </a:r>
          </a:p>
        </p:txBody>
      </p:sp>
      <p:sp>
        <p:nvSpPr>
          <p:cNvPr id="23564" name="Rectangle 38"/>
          <p:cNvSpPr>
            <a:spLocks noChangeArrowheads="1"/>
          </p:cNvSpPr>
          <p:nvPr/>
        </p:nvSpPr>
        <p:spPr bwMode="auto">
          <a:xfrm>
            <a:off x="0" y="5013325"/>
            <a:ext cx="6084888" cy="574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Text Box 39"/>
          <p:cNvSpPr txBox="1">
            <a:spLocks noChangeArrowheads="1"/>
          </p:cNvSpPr>
          <p:nvPr/>
        </p:nvSpPr>
        <p:spPr bwMode="auto">
          <a:xfrm>
            <a:off x="0" y="5084763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Book Antiqua" pitchFamily="18" charset="0"/>
              </a:rPr>
              <a:t> Итоговые документы - Сертификаты</a:t>
            </a:r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6372225" y="1628775"/>
            <a:ext cx="2590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6372225" y="5589588"/>
            <a:ext cx="2590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>
            <a:off x="8964613" y="1628775"/>
            <a:ext cx="0" cy="39608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1258888" y="981075"/>
            <a:ext cx="7634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folHlink"/>
                </a:solidFill>
                <a:latin typeface="Book Antiqua" pitchFamily="18" charset="0"/>
              </a:rPr>
              <a:t> </a:t>
            </a:r>
            <a:r>
              <a:rPr lang="ru-RU" b="1">
                <a:latin typeface="Book Antiqua" pitchFamily="18" charset="0"/>
              </a:rPr>
              <a:t>Внедрение дистанционного обучения в учебный процесс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xit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10" dur="2000"/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9" grpId="0" animBg="1"/>
      <p:bldP spid="46120" grpId="0" animBg="1"/>
      <p:bldP spid="46121" grpId="0" animBg="1"/>
      <p:bldP spid="46122" grpId="0" animBg="1"/>
      <p:bldP spid="46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          Заключительный этап </a:t>
            </a:r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 flipV="1">
            <a:off x="395288" y="2565400"/>
            <a:ext cx="6192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600" b="1">
              <a:latin typeface="Book Antiqua" pitchFamily="18" charset="0"/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258888" y="908050"/>
            <a:ext cx="7634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folHlink"/>
                </a:solidFill>
                <a:latin typeface="Book Antiqua" pitchFamily="18" charset="0"/>
              </a:rPr>
              <a:t> </a:t>
            </a:r>
            <a:r>
              <a:rPr lang="ru-RU" sz="2000" b="1">
                <a:latin typeface="Times New Roman" pitchFamily="18" charset="0"/>
              </a:rPr>
              <a:t>(Рефлексивно-оценочный)</a:t>
            </a:r>
          </a:p>
        </p:txBody>
      </p:sp>
      <p:graphicFrame>
        <p:nvGraphicFramePr>
          <p:cNvPr id="47218" name="Group 114"/>
          <p:cNvGraphicFramePr>
            <a:graphicFrameLocks noGrp="1"/>
          </p:cNvGraphicFramePr>
          <p:nvPr>
            <p:ph/>
          </p:nvPr>
        </p:nvGraphicFramePr>
        <p:xfrm>
          <a:off x="0" y="1484313"/>
          <a:ext cx="9144000" cy="3095625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080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дистанционных курсов и количество учащихся,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обучавшихся на курсах в 2009-2010 учебном году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F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«Основы генетики»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«Избранные темы курса неорганичес-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 химии»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«Политическая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карта мира»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«Задачи повы-шенной сложности по математике»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«Теория 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 сочинения-рассуждения»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5"/>
                    </a:solidFill>
                  </a:tcPr>
                </a:tc>
              </a:tr>
            </a:tbl>
          </a:graphicData>
        </a:graphic>
      </p:graphicFrame>
      <p:sp>
        <p:nvSpPr>
          <p:cNvPr id="47206" name="Oval 102"/>
          <p:cNvSpPr>
            <a:spLocks noChangeArrowheads="1"/>
          </p:cNvSpPr>
          <p:nvPr/>
        </p:nvSpPr>
        <p:spPr bwMode="auto">
          <a:xfrm>
            <a:off x="0" y="3429000"/>
            <a:ext cx="9144000" cy="936625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219" name="Line 115"/>
          <p:cNvSpPr>
            <a:spLocks noChangeShapeType="1"/>
          </p:cNvSpPr>
          <p:nvPr/>
        </p:nvSpPr>
        <p:spPr bwMode="auto">
          <a:xfrm>
            <a:off x="755650" y="4292600"/>
            <a:ext cx="1727200" cy="115093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220" name="Line 116"/>
          <p:cNvSpPr>
            <a:spLocks noChangeShapeType="1"/>
          </p:cNvSpPr>
          <p:nvPr/>
        </p:nvSpPr>
        <p:spPr bwMode="auto">
          <a:xfrm flipH="1">
            <a:off x="6372225" y="4221163"/>
            <a:ext cx="2339975" cy="1152525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4606" name="Picture 1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471988"/>
            <a:ext cx="3789363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222" name="Oval 118"/>
          <p:cNvSpPr>
            <a:spLocks noChangeArrowheads="1"/>
          </p:cNvSpPr>
          <p:nvPr/>
        </p:nvSpPr>
        <p:spPr bwMode="auto">
          <a:xfrm>
            <a:off x="2771775" y="5300663"/>
            <a:ext cx="1079500" cy="1557337"/>
          </a:xfrm>
          <a:prstGeom prst="ellips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/>
      <p:bldP spid="47206" grpId="0" animBg="1"/>
      <p:bldP spid="47219" grpId="0" animBg="1"/>
      <p:bldP spid="47220" grpId="0" animBg="1"/>
      <p:bldP spid="4722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644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Book Antiqua</vt:lpstr>
      <vt:lpstr>Tahoma</vt:lpstr>
      <vt:lpstr>Wingdings</vt:lpstr>
      <vt:lpstr>Оформление по умолчанию</vt:lpstr>
      <vt:lpstr>Дистанционные курсы , созданные  на основе разработанных программ элективных курсов для высокомотивированных учащихся 9, 11-х классов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 «Использование информационных технологий  для контроля усвоения знаний по литературе»</dc:title>
  <dc:creator>Психолог</dc:creator>
  <cp:lastModifiedBy>sergey.suharev</cp:lastModifiedBy>
  <cp:revision>43</cp:revision>
  <dcterms:created xsi:type="dcterms:W3CDTF">2005-11-21T13:14:48Z</dcterms:created>
  <dcterms:modified xsi:type="dcterms:W3CDTF">2012-07-02T13:41:15Z</dcterms:modified>
</cp:coreProperties>
</file>