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0" r:id="rId18"/>
    <p:sldId id="271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52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7D25C9C-C88A-4941-96A9-0AA22F16200B}" type="datetimeFigureOut">
              <a:rPr lang="ru-RU" smtClean="0"/>
              <a:t>08.04.2011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6E-DACE-4536-8EB7-D6CB804B5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5C9C-C88A-4941-96A9-0AA22F16200B}" type="datetimeFigureOut">
              <a:rPr lang="ru-RU" smtClean="0"/>
              <a:t>08.04.2011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6E-DACE-4536-8EB7-D6CB804B5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5C9C-C88A-4941-96A9-0AA22F16200B}" type="datetimeFigureOut">
              <a:rPr lang="ru-RU" smtClean="0"/>
              <a:t>08.04.2011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6E-DACE-4536-8EB7-D6CB804B5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5C9C-C88A-4941-96A9-0AA22F16200B}" type="datetimeFigureOut">
              <a:rPr lang="ru-RU" smtClean="0"/>
              <a:t>08.04.2011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6E-DACE-4536-8EB7-D6CB804B5CB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5C9C-C88A-4941-96A9-0AA22F16200B}" type="datetimeFigureOut">
              <a:rPr lang="ru-RU" smtClean="0"/>
              <a:t>08.04.2011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6E-DACE-4536-8EB7-D6CB804B5CB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5C9C-C88A-4941-96A9-0AA22F16200B}" type="datetimeFigureOut">
              <a:rPr lang="ru-RU" smtClean="0"/>
              <a:t>08.04.2011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6E-DACE-4536-8EB7-D6CB804B5CB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5C9C-C88A-4941-96A9-0AA22F16200B}" type="datetimeFigureOut">
              <a:rPr lang="ru-RU" smtClean="0"/>
              <a:t>08.04.2011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6E-DACE-4536-8EB7-D6CB804B5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5C9C-C88A-4941-96A9-0AA22F16200B}" type="datetimeFigureOut">
              <a:rPr lang="ru-RU" smtClean="0"/>
              <a:t>08.04.2011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6E-DACE-4536-8EB7-D6CB804B5CB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5C9C-C88A-4941-96A9-0AA22F16200B}" type="datetimeFigureOut">
              <a:rPr lang="ru-RU" smtClean="0"/>
              <a:t>08.04.2011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6E-DACE-4536-8EB7-D6CB804B5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5C9C-C88A-4941-96A9-0AA22F16200B}" type="datetimeFigureOut">
              <a:rPr lang="ru-RU" smtClean="0"/>
              <a:t>08.04.2011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6E-DACE-4536-8EB7-D6CB804B5C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25C9C-C88A-4941-96A9-0AA22F16200B}" type="datetimeFigureOut">
              <a:rPr lang="ru-RU" smtClean="0"/>
              <a:t>08.04.2011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B7E6E-DACE-4536-8EB7-D6CB804B5C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7D25C9C-C88A-4941-96A9-0AA22F16200B}" type="datetimeFigureOut">
              <a:rPr lang="ru-RU" smtClean="0"/>
              <a:t>08.04.2011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FB7E6E-DACE-4536-8EB7-D6CB804B5C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ick.be/public/pics/mathematics.gi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0" y="2996952"/>
            <a:ext cx="3671887" cy="2160588"/>
          </a:xfrm>
        </p:spPr>
        <p:txBody>
          <a:bodyPr>
            <a:noAutofit/>
          </a:bodyPr>
          <a:lstStyle/>
          <a:p>
            <a:pPr indent="0" algn="l">
              <a:lnSpc>
                <a:spcPct val="100000"/>
              </a:lnSpc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Математика – наука молодых. Иначе и не может быть. Занятие математикой – это такая гимнастика ума, для которой нужна вся гибкость и выносливость молодости.»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2133" y="980728"/>
            <a:ext cx="683232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Занимательная</a:t>
            </a:r>
          </a:p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математика</a:t>
            </a:r>
            <a:endParaRPr lang="ru-RU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Картинка 29 из 51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71" y="3429000"/>
            <a:ext cx="3240360" cy="2279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94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b="1" i="1" u="sng" dirty="0" smtClean="0"/>
              <a:t>6. Один </a:t>
            </a:r>
            <a:r>
              <a:rPr lang="ru-RU" b="1" i="1" u="sng" dirty="0"/>
              <a:t>рубль не равен 100 копеек.</a:t>
            </a:r>
            <a:endParaRPr lang="ru-RU" b="1" u="sng" dirty="0"/>
          </a:p>
          <a:p>
            <a:pPr indent="0">
              <a:buNone/>
            </a:pPr>
            <a:r>
              <a:rPr lang="ru-RU" i="1" dirty="0"/>
              <a:t>1 р=100 коп</a:t>
            </a:r>
            <a:endParaRPr lang="ru-RU" dirty="0"/>
          </a:p>
          <a:p>
            <a:pPr indent="0">
              <a:buNone/>
            </a:pPr>
            <a:r>
              <a:rPr lang="ru-RU" i="1" dirty="0"/>
              <a:t>10 р=1000 коп</a:t>
            </a:r>
            <a:endParaRPr lang="ru-RU" dirty="0"/>
          </a:p>
          <a:p>
            <a:pPr indent="0">
              <a:buNone/>
            </a:pPr>
            <a:r>
              <a:rPr lang="ru-RU" i="1" dirty="0"/>
              <a:t>Умножим обе части этих верных равенств, получим:</a:t>
            </a:r>
            <a:endParaRPr lang="ru-RU" dirty="0"/>
          </a:p>
          <a:p>
            <a:pPr indent="0">
              <a:buNone/>
            </a:pPr>
            <a:r>
              <a:rPr lang="ru-RU" i="1" dirty="0"/>
              <a:t>10 р=100000 коп, откуда следует:</a:t>
            </a:r>
            <a:endParaRPr lang="ru-RU" dirty="0"/>
          </a:p>
          <a:p>
            <a:pPr indent="0">
              <a:buNone/>
            </a:pPr>
            <a:r>
              <a:rPr lang="ru-RU" i="1" dirty="0"/>
              <a:t>1 р=10000 коп.</a:t>
            </a:r>
            <a:endParaRPr lang="ru-RU" dirty="0"/>
          </a:p>
          <a:p>
            <a:pPr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6771" y="1124744"/>
            <a:ext cx="75504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Арифметические софизмы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4058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ru-RU" b="1" u="sng" dirty="0" smtClean="0"/>
              <a:t>7.“Два </a:t>
            </a:r>
            <a:r>
              <a:rPr lang="ru-RU" b="1" u="sng" dirty="0"/>
              <a:t>умножить на два будет пять” </a:t>
            </a:r>
          </a:p>
          <a:p>
            <a:pPr indent="0" algn="ctr">
              <a:buNone/>
            </a:pPr>
            <a:r>
              <a:rPr lang="ru-RU" dirty="0"/>
              <a:t>2*2=4</a:t>
            </a:r>
          </a:p>
          <a:p>
            <a:pPr indent="0" algn="ctr">
              <a:buNone/>
            </a:pPr>
            <a:r>
              <a:rPr lang="ru-RU" dirty="0"/>
              <a:t>4 </a:t>
            </a:r>
            <a:r>
              <a:rPr lang="ru-RU" dirty="0" smtClean="0"/>
              <a:t>/4=5 /5</a:t>
            </a:r>
            <a:r>
              <a:rPr lang="ru-RU" dirty="0"/>
              <a:t>, </a:t>
            </a:r>
          </a:p>
          <a:p>
            <a:pPr indent="0" algn="ctr">
              <a:buNone/>
            </a:pPr>
            <a:r>
              <a:rPr lang="ru-RU" dirty="0"/>
              <a:t>вынесем за скобки слева 4, справа5</a:t>
            </a:r>
          </a:p>
          <a:p>
            <a:pPr indent="0" algn="ctr">
              <a:buNone/>
            </a:pPr>
            <a:r>
              <a:rPr lang="ru-RU" dirty="0"/>
              <a:t>4(1 </a:t>
            </a:r>
            <a:r>
              <a:rPr lang="ru-RU" dirty="0" smtClean="0"/>
              <a:t>/1</a:t>
            </a:r>
            <a:r>
              <a:rPr lang="ru-RU" dirty="0"/>
              <a:t>)=5(1 </a:t>
            </a:r>
            <a:r>
              <a:rPr lang="ru-RU" dirty="0" smtClean="0"/>
              <a:t>/1</a:t>
            </a:r>
            <a:r>
              <a:rPr lang="ru-RU" dirty="0"/>
              <a:t>),</a:t>
            </a:r>
          </a:p>
          <a:p>
            <a:pPr indent="0" algn="ctr">
              <a:buNone/>
            </a:pPr>
            <a:r>
              <a:rPr lang="ru-RU" dirty="0"/>
              <a:t>разделим левую и правую часть на (</a:t>
            </a:r>
            <a:r>
              <a:rPr lang="ru-RU" dirty="0" smtClean="0"/>
              <a:t>1/ </a:t>
            </a:r>
            <a:r>
              <a:rPr lang="ru-RU" dirty="0"/>
              <a:t>1), получим</a:t>
            </a:r>
          </a:p>
          <a:p>
            <a:pPr indent="0" algn="ctr">
              <a:buNone/>
            </a:pPr>
            <a:r>
              <a:rPr lang="ru-RU" dirty="0"/>
              <a:t>4=5, откуда следует</a:t>
            </a:r>
          </a:p>
          <a:p>
            <a:pPr indent="0" algn="ctr">
              <a:buNone/>
            </a:pPr>
            <a:r>
              <a:rPr lang="ru-RU" dirty="0"/>
              <a:t>2*2=5.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6771" y="1124744"/>
            <a:ext cx="75504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Арифметические софизмы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9846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728792" cy="3294856"/>
          </a:xfrm>
        </p:spPr>
        <p:txBody>
          <a:bodyPr>
            <a:normAutofit fontScale="62500" lnSpcReduction="20000"/>
          </a:bodyPr>
          <a:lstStyle/>
          <a:p>
            <a:pPr marL="342900" indent="-342900" algn="ctr">
              <a:buAutoNum type="arabicPeriod"/>
            </a:pPr>
            <a:r>
              <a:rPr lang="ru-RU" b="1" u="sng" dirty="0" smtClean="0"/>
              <a:t>Число 6174</a:t>
            </a:r>
          </a:p>
          <a:p>
            <a:pPr indent="0">
              <a:buNone/>
            </a:pPr>
            <a:r>
              <a:rPr lang="ru-RU" dirty="0" smtClean="0"/>
              <a:t>Выбрать </a:t>
            </a:r>
            <a:r>
              <a:rPr lang="ru-RU" dirty="0"/>
              <a:t>любое четырехзначное число, в котором не все цифры одинаковые. Расположить цифры сначала в порядке убывания, затем, переставив их в обратном порядке, образовать новое число. Вычесть новое число из старого. Повторяя этот процесс с получающимися разностями </a:t>
            </a:r>
            <a:r>
              <a:rPr lang="ru-RU" i="1" dirty="0"/>
              <a:t>(не более чем за семь шагов) </a:t>
            </a:r>
            <a:r>
              <a:rPr lang="ru-RU" dirty="0"/>
              <a:t>получим число </a:t>
            </a:r>
            <a:r>
              <a:rPr lang="ru-RU" b="1" dirty="0"/>
              <a:t>6174 </a:t>
            </a:r>
            <a:r>
              <a:rPr lang="ru-RU" dirty="0"/>
              <a:t>, которое будет затем воспроизводить самого себя.</a:t>
            </a:r>
            <a:br>
              <a:rPr lang="ru-RU" dirty="0"/>
            </a:br>
            <a:r>
              <a:rPr lang="ru-RU" dirty="0"/>
              <a:t>Производя вычитания нули следует сохранять</a:t>
            </a:r>
            <a:r>
              <a:rPr lang="ru-RU" dirty="0" smtClean="0"/>
              <a:t>.</a:t>
            </a:r>
          </a:p>
          <a:p>
            <a:pPr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Примеры: </a:t>
            </a:r>
          </a:p>
          <a:p>
            <a:pPr indent="0">
              <a:buNone/>
            </a:pPr>
            <a:r>
              <a:rPr lang="ru-RU" sz="2200" dirty="0" smtClean="0"/>
              <a:t>4321 </a:t>
            </a:r>
            <a:r>
              <a:rPr lang="ru-RU" sz="2200" dirty="0"/>
              <a:t>- 1234 = 3087 8730 - 0378 = 8352 8532 - 2358 = 6174.</a:t>
            </a:r>
            <a:br>
              <a:rPr lang="ru-RU" sz="2200" dirty="0"/>
            </a:br>
            <a:r>
              <a:rPr lang="ru-RU" sz="2200" dirty="0"/>
              <a:t>1100 - 11 = 1089 9810 - 189 = 9621 9621 - 1269 = 8352 8532 - 2358 = 6174. 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24744"/>
            <a:ext cx="712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числа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07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ru-RU" b="1" u="sng" dirty="0" smtClean="0"/>
              <a:t>2. Число 145</a:t>
            </a:r>
          </a:p>
          <a:p>
            <a:pPr indent="0">
              <a:buNone/>
            </a:pPr>
            <a:r>
              <a:rPr lang="ru-RU" dirty="0" smtClean="0"/>
              <a:t>Возьмем  </a:t>
            </a:r>
            <a:r>
              <a:rPr lang="ru-RU" dirty="0"/>
              <a:t>любое натуральное число и вычислим сумму квадратов цифр. С полученным числом повторим операцию. Будем поступать таким же образом и далее.</a:t>
            </a:r>
            <a:br>
              <a:rPr lang="ru-RU" dirty="0"/>
            </a:br>
            <a:r>
              <a:rPr lang="ru-RU" dirty="0"/>
              <a:t>Тогда, если процесс не приведет к единице, то получим число </a:t>
            </a:r>
            <a:r>
              <a:rPr lang="ru-RU" b="1" dirty="0"/>
              <a:t>145 </a:t>
            </a:r>
            <a:r>
              <a:rPr lang="ru-RU" dirty="0"/>
              <a:t>, после которого появляется цикл: 145, 42, 20, 4, 16, 37, 58, 89. </a:t>
            </a:r>
          </a:p>
          <a:p>
            <a:pPr indent="0" algn="ctr">
              <a:buNone/>
            </a:pPr>
            <a:r>
              <a:rPr lang="ru-RU" b="1" dirty="0"/>
              <a:t>Примеры: </a:t>
            </a:r>
          </a:p>
          <a:p>
            <a:pPr indent="0">
              <a:buNone/>
            </a:pPr>
            <a:r>
              <a:rPr lang="ru-RU" dirty="0" smtClean="0"/>
              <a:t>1118= 67= 85= 89= </a:t>
            </a:r>
            <a:r>
              <a:rPr lang="ru-RU" dirty="0"/>
              <a:t>145;</a:t>
            </a:r>
            <a:br>
              <a:rPr lang="ru-RU" dirty="0"/>
            </a:br>
            <a:r>
              <a:rPr lang="ru-RU" dirty="0" smtClean="0"/>
              <a:t>11118= 68= 100= </a:t>
            </a:r>
            <a:r>
              <a:rPr lang="ru-RU" dirty="0"/>
              <a:t>1;</a:t>
            </a:r>
            <a:br>
              <a:rPr lang="ru-RU" dirty="0"/>
            </a:br>
            <a:r>
              <a:rPr lang="ru-RU" dirty="0" smtClean="0"/>
              <a:t>123=14 =17= 50= 25= 29= 85= 89=145</a:t>
            </a:r>
            <a:r>
              <a:rPr lang="ru-RU" dirty="0"/>
              <a:t>. </a:t>
            </a:r>
          </a:p>
          <a:p>
            <a:pPr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24744"/>
            <a:ext cx="712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числа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1547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 algn="ctr">
              <a:buNone/>
            </a:pPr>
            <a:r>
              <a:rPr lang="ru-RU" b="1" u="sng" dirty="0" smtClean="0"/>
              <a:t>3. Циклическое число 142857.</a:t>
            </a:r>
          </a:p>
          <a:p>
            <a:pPr indent="0" algn="ctr">
              <a:buNone/>
            </a:pPr>
            <a:r>
              <a:rPr lang="ru-RU" dirty="0" smtClean="0"/>
              <a:t>При </a:t>
            </a:r>
            <a:r>
              <a:rPr lang="ru-RU" dirty="0"/>
              <a:t>умножении числа 142857 на числа от 1 до 6 получается произведение, записанное теми же цифрами, переставленными в циклическом порядке: </a:t>
            </a:r>
            <a:br>
              <a:rPr lang="ru-RU" dirty="0"/>
            </a:br>
            <a:r>
              <a:rPr lang="ru-RU" dirty="0"/>
              <a:t>142857 x 1 = 142857;</a:t>
            </a:r>
            <a:br>
              <a:rPr lang="ru-RU" dirty="0"/>
            </a:br>
            <a:r>
              <a:rPr lang="ru-RU" dirty="0"/>
              <a:t>142857 x 2 = 285714;</a:t>
            </a:r>
            <a:br>
              <a:rPr lang="ru-RU" dirty="0"/>
            </a:br>
            <a:r>
              <a:rPr lang="ru-RU" dirty="0"/>
              <a:t>142857 x 3 = 428571;</a:t>
            </a:r>
            <a:br>
              <a:rPr lang="ru-RU" dirty="0"/>
            </a:br>
            <a:r>
              <a:rPr lang="ru-RU" dirty="0"/>
              <a:t>142857 x 4 = 571428;</a:t>
            </a:r>
            <a:br>
              <a:rPr lang="ru-RU" dirty="0"/>
            </a:br>
            <a:r>
              <a:rPr lang="ru-RU" dirty="0"/>
              <a:t>142857 x 5 = 714285;</a:t>
            </a:r>
            <a:br>
              <a:rPr lang="ru-RU" dirty="0"/>
            </a:br>
            <a:r>
              <a:rPr lang="ru-RU" dirty="0"/>
              <a:t>142857 x 6 = 857142. </a:t>
            </a:r>
          </a:p>
          <a:p>
            <a:pPr indent="0">
              <a:buNone/>
            </a:pPr>
            <a:r>
              <a:rPr lang="ru-RU" dirty="0"/>
              <a:t>Что интересно, если умножить 142857 на 7, то получится число 999999. 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124744"/>
            <a:ext cx="71208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Интересные числа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318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438872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Любое нечетное число можно представить в виде разности квадратов двух чисел</a:t>
            </a:r>
            <a:r>
              <a:rPr lang="ru-RU" dirty="0" smtClean="0"/>
              <a:t>.</a:t>
            </a:r>
            <a:endParaRPr lang="ru-RU" dirty="0"/>
          </a:p>
          <a:p>
            <a:pPr indent="0" algn="ctr">
              <a:buNone/>
            </a:pPr>
            <a:r>
              <a:rPr lang="ru-RU" b="1" dirty="0"/>
              <a:t>23 = 144 - 121</a:t>
            </a:r>
            <a:br>
              <a:rPr lang="ru-RU" b="1" dirty="0"/>
            </a:br>
            <a:r>
              <a:rPr lang="ru-RU" b="1" dirty="0"/>
              <a:t>25 = 169 - 144</a:t>
            </a:r>
            <a:br>
              <a:rPr lang="ru-RU" b="1" dirty="0"/>
            </a:br>
            <a:r>
              <a:rPr lang="ru-RU" b="1" dirty="0"/>
              <a:t>27 = 196 - 169 </a:t>
            </a:r>
            <a:endParaRPr lang="ru-RU" dirty="0"/>
          </a:p>
          <a:p>
            <a:r>
              <a:rPr lang="ru-RU" dirty="0"/>
              <a:t>Любое натуральное число, кратное 4, можно представить в виде разности квадратов двух чисел</a:t>
            </a:r>
            <a:r>
              <a:rPr lang="ru-RU" dirty="0" smtClean="0"/>
              <a:t>.</a:t>
            </a:r>
          </a:p>
          <a:p>
            <a:pPr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44 </a:t>
            </a:r>
            <a:r>
              <a:rPr lang="ru-RU" b="1" dirty="0"/>
              <a:t>= 144 - 100</a:t>
            </a:r>
            <a:br>
              <a:rPr lang="ru-RU" b="1" dirty="0"/>
            </a:br>
            <a:r>
              <a:rPr lang="ru-RU" b="1" dirty="0"/>
              <a:t>40 = 121 - 81</a:t>
            </a:r>
            <a:br>
              <a:rPr lang="ru-RU" b="1" dirty="0"/>
            </a:br>
            <a:r>
              <a:rPr lang="ru-RU" b="1" dirty="0"/>
              <a:t>36 = 100 - 64 </a:t>
            </a:r>
            <a:endParaRPr lang="ru-RU" b="1" dirty="0" smtClean="0"/>
          </a:p>
          <a:p>
            <a:r>
              <a:rPr lang="ru-RU" dirty="0"/>
              <a:t>Любое натуральное число, дающее в остатке 1 при делении на 4, можно представить в виде суммы двух квадратов</a:t>
            </a:r>
            <a:r>
              <a:rPr lang="ru-RU" dirty="0" smtClean="0"/>
              <a:t>.</a:t>
            </a:r>
          </a:p>
          <a:p>
            <a:pPr indent="0" algn="ctr">
              <a:buNone/>
            </a:pPr>
            <a:r>
              <a:rPr lang="ru-RU" b="1" dirty="0" smtClean="0"/>
              <a:t>45 </a:t>
            </a:r>
            <a:r>
              <a:rPr lang="ru-RU" b="1" dirty="0"/>
              <a:t>= 36 + 9</a:t>
            </a:r>
            <a:br>
              <a:rPr lang="ru-RU" b="1" dirty="0"/>
            </a:br>
            <a:r>
              <a:rPr lang="ru-RU" b="1" dirty="0"/>
              <a:t>41 = 25 + 16</a:t>
            </a:r>
            <a:br>
              <a:rPr lang="ru-RU" b="1" dirty="0"/>
            </a:br>
            <a:r>
              <a:rPr lang="ru-RU" b="1" dirty="0"/>
              <a:t>37 = 36 + 1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590" y="1124744"/>
            <a:ext cx="75488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Утверждения про числа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4885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4856" y="2301043"/>
            <a:ext cx="3920480" cy="3048001"/>
          </a:xfrm>
        </p:spPr>
        <p:txBody>
          <a:bodyPr/>
          <a:lstStyle/>
          <a:p>
            <a:pPr indent="0" algn="ctr">
              <a:buNone/>
            </a:pPr>
            <a:r>
              <a:rPr lang="ru-RU" b="1" dirty="0">
                <a:solidFill>
                  <a:schemeClr val="accent3"/>
                </a:solidFill>
              </a:rPr>
              <a:t>Э</a:t>
            </a:r>
            <a:r>
              <a:rPr lang="ru-RU" b="1" dirty="0" smtClean="0">
                <a:solidFill>
                  <a:schemeClr val="accent3"/>
                </a:solidFill>
              </a:rPr>
              <a:t>то </a:t>
            </a:r>
            <a:r>
              <a:rPr lang="ru-RU" b="1" dirty="0">
                <a:solidFill>
                  <a:schemeClr val="accent3"/>
                </a:solidFill>
              </a:rPr>
              <a:t>наука о числах</a:t>
            </a:r>
            <a:r>
              <a:rPr lang="ru-RU" b="1" dirty="0"/>
              <a:t>. </a:t>
            </a:r>
            <a:endParaRPr lang="ru-RU" b="1" dirty="0" smtClean="0"/>
          </a:p>
          <a:p>
            <a:pPr indent="0">
              <a:buNone/>
            </a:pPr>
            <a:r>
              <a:rPr lang="ru-RU" b="1" dirty="0" smtClean="0"/>
              <a:t>Нумерология </a:t>
            </a:r>
            <a:r>
              <a:rPr lang="ru-RU" b="1" dirty="0"/>
              <a:t>также имеет еще одно распространенное название – </a:t>
            </a:r>
            <a:r>
              <a:rPr lang="ru-RU" b="1" dirty="0">
                <a:solidFill>
                  <a:schemeClr val="accent3"/>
                </a:solidFill>
              </a:rPr>
              <a:t>Магия Чисел</a:t>
            </a:r>
            <a:r>
              <a:rPr lang="ru-RU" b="1" dirty="0"/>
              <a:t>. По своей концепции она очень схожа с такой наукой древности, как астрология.</a:t>
            </a:r>
          </a:p>
          <a:p>
            <a:pPr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124744"/>
            <a:ext cx="4818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Нумерология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074" name="Picture 2" descr="http://t1.gstatic.com/images?q=tbn:ANd9GcRpXBb2P7pJXfuEPQFeGp6pzkg1T0JLYRKxIT7qoiBuNRvpWjhScJd3AIe8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317243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82571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438400"/>
            <a:ext cx="4208512" cy="304800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Для определения нумерологического индекса автомобильного номера нужно найти сумму всех цифр, входящих в него, а затем сократить ее до одиночной цифры.</a:t>
            </a:r>
            <a:br>
              <a:rPr lang="ru-RU" dirty="0"/>
            </a:br>
            <a:r>
              <a:rPr lang="ru-RU" dirty="0"/>
              <a:t>Например, номер </a:t>
            </a:r>
            <a:r>
              <a:rPr lang="ru-RU" dirty="0" smtClean="0"/>
              <a:t> </a:t>
            </a:r>
            <a:r>
              <a:rPr lang="ru-RU" dirty="0"/>
              <a:t>машины: </a:t>
            </a:r>
            <a:r>
              <a:rPr lang="ru-RU" b="1" dirty="0"/>
              <a:t>В</a:t>
            </a:r>
            <a:r>
              <a:rPr lang="ru-RU" b="1" dirty="0" smtClean="0"/>
              <a:t> 836 АХ</a:t>
            </a:r>
          </a:p>
          <a:p>
            <a:pPr indent="0">
              <a:buNone/>
            </a:pPr>
            <a:r>
              <a:rPr lang="ru-RU" dirty="0" smtClean="0"/>
              <a:t>Находим </a:t>
            </a:r>
            <a:r>
              <a:rPr lang="ru-RU" dirty="0"/>
              <a:t>сумму (буквы, входящие в номер, не учитываются): </a:t>
            </a:r>
            <a:r>
              <a:rPr lang="ru-RU" dirty="0" smtClean="0"/>
              <a:t>8+3+6=17=1+7=8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Таким образом, индекс равняется </a:t>
            </a:r>
            <a:r>
              <a:rPr lang="ru-RU" dirty="0" smtClean="0"/>
              <a:t>8.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6827" y="548680"/>
            <a:ext cx="77989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О чем говорит номер</a:t>
            </a:r>
          </a:p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а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втомобиля?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 descr="http://www.inomir.ru/images/articles/object_27.119161073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478782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7652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2634" y="1527170"/>
            <a:ext cx="724177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Monotype Corsiva" pitchFamily="66" charset="0"/>
              </a:rPr>
              <a:t>1</a:t>
            </a:r>
            <a:r>
              <a:rPr lang="ru-RU" sz="1600" dirty="0">
                <a:latin typeface="Monotype Corsiva" pitchFamily="66" charset="0"/>
              </a:rPr>
              <a:t>. Ваш автомобиль предназначен для деловых поездок за границу и заключения крупных контрактов.</a:t>
            </a:r>
          </a:p>
          <a:p>
            <a:r>
              <a:rPr lang="ru-RU" sz="1600" b="1" dirty="0">
                <a:latin typeface="Monotype Corsiva" pitchFamily="66" charset="0"/>
              </a:rPr>
              <a:t>2.</a:t>
            </a:r>
            <a:r>
              <a:rPr lang="ru-RU" sz="1600" dirty="0">
                <a:latin typeface="Monotype Corsiva" pitchFamily="66" charset="0"/>
              </a:rPr>
              <a:t> Эта машина предназначена для объезда и проверки различных объектов.</a:t>
            </a:r>
          </a:p>
          <a:p>
            <a:r>
              <a:rPr lang="ru-RU" sz="1600" b="1" dirty="0">
                <a:latin typeface="Monotype Corsiva" pitchFamily="66" charset="0"/>
              </a:rPr>
              <a:t>3.</a:t>
            </a:r>
            <a:r>
              <a:rPr lang="ru-RU" sz="1600" dirty="0">
                <a:latin typeface="Monotype Corsiva" pitchFamily="66" charset="0"/>
              </a:rPr>
              <a:t> Все вопросы, связанные с получением и дачей кредитов, — вот сфера деятельности машины-«тройки».</a:t>
            </a:r>
          </a:p>
          <a:p>
            <a:r>
              <a:rPr lang="ru-RU" sz="1600" b="1" dirty="0">
                <a:latin typeface="Monotype Corsiva" pitchFamily="66" charset="0"/>
              </a:rPr>
              <a:t>4</a:t>
            </a:r>
            <a:r>
              <a:rPr lang="ru-RU" sz="1600" dirty="0">
                <a:latin typeface="Monotype Corsiva" pitchFamily="66" charset="0"/>
              </a:rPr>
              <a:t>. Такой автомобильный номер полезно иметь людям творчества: он укрепит их материальное положение и позволит спокойно создавать свои шедевры.</a:t>
            </a:r>
          </a:p>
          <a:p>
            <a:r>
              <a:rPr lang="ru-RU" sz="1600" b="1" dirty="0">
                <a:latin typeface="Monotype Corsiva" pitchFamily="66" charset="0"/>
              </a:rPr>
              <a:t>5</a:t>
            </a:r>
            <a:r>
              <a:rPr lang="ru-RU" sz="1600" dirty="0">
                <a:latin typeface="Monotype Corsiva" pitchFamily="66" charset="0"/>
              </a:rPr>
              <a:t>. Это машина путешествий. Смело отправляйтесь на ней отдыхать и развлекаться.</a:t>
            </a:r>
          </a:p>
          <a:p>
            <a:r>
              <a:rPr lang="ru-RU" sz="1600" dirty="0">
                <a:latin typeface="Monotype Corsiva" pitchFamily="66" charset="0"/>
              </a:rPr>
              <a:t> </a:t>
            </a:r>
            <a:r>
              <a:rPr lang="ru-RU" sz="1600" b="1" dirty="0">
                <a:latin typeface="Monotype Corsiva" pitchFamily="66" charset="0"/>
              </a:rPr>
              <a:t>6</a:t>
            </a:r>
            <a:r>
              <a:rPr lang="ru-RU" sz="1600" dirty="0">
                <a:latin typeface="Monotype Corsiva" pitchFamily="66" charset="0"/>
              </a:rPr>
              <a:t>. Хотите гарантировать себе спокойную обстановку в семье? Тогда почаще сажайте все свое семейство в эту машину и совершайте с ним кратковременные поездки.</a:t>
            </a:r>
          </a:p>
          <a:p>
            <a:r>
              <a:rPr lang="ru-RU" sz="1600" b="1" dirty="0">
                <a:latin typeface="Monotype Corsiva" pitchFamily="66" charset="0"/>
              </a:rPr>
              <a:t>7</a:t>
            </a:r>
            <a:r>
              <a:rPr lang="ru-RU" sz="1600" dirty="0">
                <a:latin typeface="Monotype Corsiva" pitchFamily="66" charset="0"/>
              </a:rPr>
              <a:t>. «Семерка» — число одиночек. Тем, кому проще зарабатывать деньги, работая в одиночестве, нужно обзавестись машиной с таким индексом.</a:t>
            </a:r>
          </a:p>
          <a:p>
            <a:r>
              <a:rPr lang="ru-RU" sz="1600" b="1" dirty="0">
                <a:latin typeface="Monotype Corsiva" pitchFamily="66" charset="0"/>
              </a:rPr>
              <a:t>8</a:t>
            </a:r>
            <a:r>
              <a:rPr lang="ru-RU" sz="1600" dirty="0">
                <a:latin typeface="Monotype Corsiva" pitchFamily="66" charset="0"/>
              </a:rPr>
              <a:t>. Это автомобиль для работников сферы недвижимости. Разъезжая на нем, вы сможете заключить много выгодных сделок и существенно пополнить свой кошелек.</a:t>
            </a:r>
          </a:p>
          <a:p>
            <a:r>
              <a:rPr lang="ru-RU" sz="1600" b="1" dirty="0">
                <a:latin typeface="Monotype Corsiva" pitchFamily="66" charset="0"/>
              </a:rPr>
              <a:t>9</a:t>
            </a:r>
            <a:r>
              <a:rPr lang="ru-RU" sz="1600" dirty="0">
                <a:latin typeface="Monotype Corsiva" pitchFamily="66" charset="0"/>
              </a:rPr>
              <a:t>. Номер этой машины благоприятствует работникам сферы правосудия. Если вам предстоят также частые поездки в общественные учреждения, постарайтесь обзавестись автомобилем с таким номером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6827" y="90498"/>
            <a:ext cx="77989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О чем говорит номер</a:t>
            </a:r>
          </a:p>
          <a:p>
            <a:pPr algn="ctr"/>
            <a:r>
              <a:rPr lang="ru-RU" sz="5400" b="1" dirty="0">
                <a:ln/>
                <a:solidFill>
                  <a:schemeClr val="accent3"/>
                </a:solidFill>
              </a:rPr>
              <a:t>а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втомобиля?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2752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000\Pictures\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8" y="1340768"/>
            <a:ext cx="5328592" cy="3437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223" y="980728"/>
            <a:ext cx="8563563" cy="290993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919" y="2967334"/>
            <a:ext cx="6752169" cy="26219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714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24744"/>
            <a:ext cx="6400800" cy="1368152"/>
          </a:xfrm>
        </p:spPr>
        <p:txBody>
          <a:bodyPr>
            <a:normAutofit fontScale="85000" lnSpcReduction="10000"/>
          </a:bodyPr>
          <a:lstStyle/>
          <a:p>
            <a:pPr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МАТЕМАТИЧЕСКИЙ СОФИЗМ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/>
              <a:t>– </a:t>
            </a:r>
            <a:r>
              <a:rPr lang="ru-RU" i="1" dirty="0"/>
              <a:t>удивительное утверждение, в доказательстве которого кроются незаметные, а подчас и довольно тонкие ошибки.</a:t>
            </a:r>
          </a:p>
          <a:p>
            <a:pPr indent="0" algn="r">
              <a:buNone/>
            </a:pPr>
            <a:r>
              <a:rPr lang="ru-RU" sz="1400" i="1" u="sng" dirty="0">
                <a:solidFill>
                  <a:schemeClr val="accent2">
                    <a:lumMod val="50000"/>
                  </a:schemeClr>
                </a:solidFill>
              </a:rPr>
              <a:t>Мартин ГАРДНЕР</a:t>
            </a:r>
            <a:endParaRPr lang="ru-RU" sz="1400" i="1" dirty="0">
              <a:solidFill>
                <a:schemeClr val="accent2">
                  <a:lumMod val="50000"/>
                </a:schemeClr>
              </a:solidFill>
            </a:endParaRPr>
          </a:p>
          <a:p>
            <a:pPr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2721114"/>
            <a:ext cx="7056784" cy="2246769"/>
          </a:xfrm>
          <a:prstGeom prst="rect">
            <a:avLst/>
          </a:prstGeom>
          <a:ln w="34925" cap="sq" cmpd="tri">
            <a:gradFill>
              <a:gsLst>
                <a:gs pos="0">
                  <a:schemeClr val="accent2">
                    <a:lumMod val="84000"/>
                    <a:lumOff val="16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СОФИЗМ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>–</a:t>
            </a:r>
            <a:r>
              <a:rPr lang="ru-RU" dirty="0" smtClean="0"/>
              <a:t>(</a:t>
            </a:r>
            <a:r>
              <a:rPr lang="ru-RU" dirty="0"/>
              <a:t>от греческого </a:t>
            </a:r>
            <a:r>
              <a:rPr lang="en-US" dirty="0" err="1"/>
              <a:t>sophisma</a:t>
            </a:r>
            <a:r>
              <a:rPr lang="ru-RU" dirty="0"/>
              <a:t> – уловка, ухищрение, выдумка, головоломка), умозаключение или рассуждение, обосновывающее какую-нибудь заведомую нелепость, абсурд или парадоксальное утверждение, противоречащее общепринятым представлениям. Каким бы ни был софизм, он всегда содержит одну или несколько замаскированных ошибок.</a:t>
            </a:r>
          </a:p>
          <a:p>
            <a:pPr indent="0">
              <a:buNone/>
            </a:pPr>
            <a:endParaRPr lang="ru-RU" sz="1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79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1428" y="1124744"/>
            <a:ext cx="51411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Ученые - софисты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000\Pictures\протагор из абде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28" y="2087662"/>
            <a:ext cx="1435100" cy="180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51507" y="3711236"/>
            <a:ext cx="35349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Протагор из 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Абдеры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 descr="C:\Users\000\Pictures\горгий из леонти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433" y="4094369"/>
            <a:ext cx="1195089" cy="180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5888" y="5687864"/>
            <a:ext cx="35141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Горгий</a:t>
            </a:r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из </a:t>
            </a:r>
            <a:r>
              <a:rPr lang="ru-RU" sz="28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Леонтин</a:t>
            </a:r>
            <a:endParaRPr lang="ru-RU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C:\Users\000\Pictures\гиппий из элид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734" y="2204864"/>
            <a:ext cx="1268280" cy="160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4" y="3717032"/>
            <a:ext cx="27735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Гиппий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из Элиды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9" name="Picture 5" descr="C:\Users\000\Pictures\продик из кеос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21088"/>
            <a:ext cx="1245548" cy="155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60962" y="5733256"/>
            <a:ext cx="28264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Продик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из 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Кеоса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855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000\Pictures\сократ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08720"/>
            <a:ext cx="3528392" cy="2636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83954" y="2924944"/>
            <a:ext cx="13596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Сократ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1" name="Picture 3" descr="C:\Users\000\Pictures\евбули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869" y="967979"/>
            <a:ext cx="3295997" cy="25182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22158" y="2924944"/>
            <a:ext cx="14414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Евбулид</a:t>
            </a:r>
            <a:endParaRPr lang="ru-RU" sz="2400" b="1" cap="none" spc="0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968" y="3356992"/>
            <a:ext cx="84657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«Что ты не терял, ты имеешь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.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Рога ты не терял. </a:t>
            </a:r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Значит 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у тебя рога»</a:t>
            </a:r>
          </a:p>
        </p:txBody>
      </p:sp>
    </p:spTree>
    <p:extLst>
      <p:ext uri="{BB962C8B-B14F-4D97-AF65-F5344CB8AC3E}">
        <p14:creationId xmlns:p14="http://schemas.microsoft.com/office/powerpoint/2010/main" val="3971460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2438400"/>
                <a:ext cx="7056784" cy="3510880"/>
              </a:xfrm>
            </p:spPr>
            <p:txBody>
              <a:bodyPr>
                <a:normAutofit fontScale="70000" lnSpcReduction="20000"/>
              </a:bodyPr>
              <a:lstStyle/>
              <a:p>
                <a:pPr indent="0" algn="ctr">
                  <a:buNone/>
                </a:pPr>
                <a:r>
                  <a:rPr lang="ru-RU" b="1" dirty="0" smtClean="0"/>
                  <a:t>1</a:t>
                </a:r>
                <a:r>
                  <a:rPr lang="ru-RU" b="1" i="1" u="sng" dirty="0" smtClean="0"/>
                  <a:t>. “Все </a:t>
                </a:r>
                <a:r>
                  <a:rPr lang="ru-RU" b="1" i="1" u="sng" dirty="0"/>
                  <a:t>числа равны между собой”</a:t>
                </a:r>
              </a:p>
              <a:p>
                <a:pPr indent="0" algn="ctr">
                  <a:buNone/>
                </a:pPr>
                <a:r>
                  <a:rPr lang="ru-RU" dirty="0" smtClean="0"/>
                  <a:t>а </a:t>
                </a:r>
                <a:r>
                  <a:rPr lang="ru-RU" dirty="0"/>
                  <a:t>и </a:t>
                </a:r>
                <a:r>
                  <a:rPr lang="ru-RU" dirty="0" smtClean="0"/>
                  <a:t>b – произвольные числа. </a:t>
                </a:r>
              </a:p>
              <a:p>
                <a:pPr indent="0">
                  <a:buNone/>
                </a:pPr>
                <a:r>
                  <a:rPr lang="ru-RU" dirty="0" smtClean="0"/>
                  <a:t>Запишем очевидное </a:t>
                </a:r>
                <a:r>
                  <a:rPr lang="ru-RU" dirty="0"/>
                  <a:t>тождество:</a:t>
                </a:r>
              </a:p>
              <a:p>
                <a:pPr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 smtClean="0">
                        <a:latin typeface="Cambria Math"/>
                      </a:rPr>
                      <m:t>−</m:t>
                    </m:r>
                    <m:r>
                      <a:rPr lang="ru-RU" b="1" i="1" smtClean="0">
                        <a:latin typeface="Cambria Math"/>
                      </a:rPr>
                      <m:t>𝟐</m:t>
                    </m:r>
                    <m:r>
                      <a:rPr lang="en-US" b="1" i="1" smtClean="0">
                        <a:latin typeface="Cambria Math"/>
                      </a:rPr>
                      <m:t>𝒂𝒃</m:t>
                    </m:r>
                    <m:r>
                      <a:rPr lang="en-US" b="1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/>
                  <a:t> =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b="1" i="1">
                        <a:latin typeface="Cambria Math"/>
                      </a:rPr>
                      <m:t>−</m:t>
                    </m:r>
                    <m:r>
                      <a:rPr lang="ru-RU" b="1" i="1">
                        <a:latin typeface="Cambria Math"/>
                      </a:rPr>
                      <m:t>𝟐</m:t>
                    </m:r>
                    <m:r>
                      <a:rPr lang="en-US" b="1" i="1">
                        <a:latin typeface="Cambria Math"/>
                      </a:rPr>
                      <m:t>𝒂𝒃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ru-RU" b="1" dirty="0"/>
              </a:p>
              <a:p>
                <a:pPr indent="0">
                  <a:buNone/>
                </a:pPr>
                <a:r>
                  <a:rPr lang="ru-RU" dirty="0"/>
                  <a:t>Слева и справа стоят полные квадраты, т. е. можем записать</a:t>
                </a:r>
              </a:p>
              <a:p>
                <a:pPr indent="0" algn="ctr">
                  <a:buNone/>
                </a:pPr>
                <a:r>
                  <a:rPr lang="ru-RU" b="1" dirty="0"/>
                  <a:t>(а-b)</a:t>
                </a:r>
                <a:r>
                  <a:rPr lang="ru-RU" b="1" baseline="30000" dirty="0"/>
                  <a:t>2</a:t>
                </a:r>
                <a:r>
                  <a:rPr lang="ru-RU" b="1" dirty="0"/>
                  <a:t> = (b-а)</a:t>
                </a:r>
                <a:r>
                  <a:rPr lang="ru-RU" b="1" baseline="30000" dirty="0"/>
                  <a:t>2</a:t>
                </a:r>
                <a:r>
                  <a:rPr lang="ru-RU" b="1" dirty="0"/>
                  <a:t>. </a:t>
                </a:r>
              </a:p>
              <a:p>
                <a:pPr indent="0">
                  <a:buNone/>
                </a:pPr>
                <a:r>
                  <a:rPr lang="ru-RU" dirty="0"/>
                  <a:t>Извлекая из обеих частей последнего равенства квадратный корень, получим:</a:t>
                </a:r>
              </a:p>
              <a:p>
                <a:pPr indent="0" algn="ctr">
                  <a:buNone/>
                </a:pPr>
                <a:r>
                  <a:rPr lang="ru-RU" dirty="0"/>
                  <a:t>a-b = b-a </a:t>
                </a:r>
              </a:p>
              <a:p>
                <a:pPr indent="0" algn="ctr">
                  <a:buNone/>
                </a:pPr>
                <a:r>
                  <a:rPr lang="ru-RU" dirty="0" smtClean="0"/>
                  <a:t>2а </a:t>
                </a:r>
                <a:r>
                  <a:rPr lang="ru-RU" dirty="0"/>
                  <a:t>= </a:t>
                </a:r>
                <a:r>
                  <a:rPr lang="ru-RU" dirty="0" smtClean="0"/>
                  <a:t>2b</a:t>
                </a:r>
                <a:endParaRPr lang="ru-RU" dirty="0"/>
              </a:p>
              <a:p>
                <a:pPr indent="0" algn="ctr">
                  <a:buNone/>
                </a:pPr>
                <a:r>
                  <a:rPr lang="ru-RU" b="1" dirty="0"/>
                  <a:t>a=b.</a:t>
                </a:r>
                <a:endParaRPr lang="ru-RU" dirty="0"/>
              </a:p>
              <a:p>
                <a:pPr marL="68580" indent="-342900">
                  <a:buFont typeface="+mj-lt"/>
                  <a:buAutoNum type="arabicPeriod"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2438400"/>
                <a:ext cx="7056784" cy="3510880"/>
              </a:xfrm>
              <a:blipFill rotWithShape="1">
                <a:blip r:embed="rId2"/>
                <a:stretch>
                  <a:fillRect l="-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796772" y="1124744"/>
            <a:ext cx="75504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Арифметические софизмы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943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71603" y="2420888"/>
                <a:ext cx="6400800" cy="3654896"/>
              </a:xfrm>
            </p:spPr>
            <p:txBody>
              <a:bodyPr>
                <a:normAutofit fontScale="55000" lnSpcReduction="20000"/>
              </a:bodyPr>
              <a:lstStyle/>
              <a:p>
                <a:pPr indent="0" algn="ctr">
                  <a:buNone/>
                </a:pPr>
                <a:r>
                  <a:rPr lang="en-US" b="1" dirty="0" smtClean="0"/>
                  <a:t>2. </a:t>
                </a:r>
                <a:r>
                  <a:rPr lang="ru-RU" b="1" i="1" u="sng" dirty="0"/>
                  <a:t>“Единица равна двум”</a:t>
                </a:r>
                <a:endParaRPr lang="ru-RU" b="1" dirty="0"/>
              </a:p>
              <a:p>
                <a:pPr indent="0">
                  <a:buNone/>
                </a:pPr>
                <a:r>
                  <a:rPr lang="ru-RU" dirty="0" smtClean="0"/>
                  <a:t>Простым </a:t>
                </a:r>
                <a:r>
                  <a:rPr lang="ru-RU" dirty="0"/>
                  <a:t>вычитанием легко убедиться в справедливости равенства</a:t>
                </a:r>
              </a:p>
              <a:p>
                <a:pPr indent="0" algn="ctr">
                  <a:buNone/>
                </a:pPr>
                <a:r>
                  <a:rPr lang="ru-RU" b="1" dirty="0"/>
                  <a:t>1-3 = 4-6</a:t>
                </a:r>
                <a:r>
                  <a:rPr lang="ru-RU" b="1" dirty="0" smtClean="0"/>
                  <a:t>.</a:t>
                </a:r>
                <a:endParaRPr lang="ru-RU" b="1" dirty="0"/>
              </a:p>
              <a:p>
                <a:pPr indent="0">
                  <a:buNone/>
                </a:pPr>
                <a:r>
                  <a:rPr lang="ru-RU" dirty="0"/>
                  <a:t>Добавив к обеим частям этого равенства число </a:t>
                </a:r>
                <a:r>
                  <a:rPr lang="en-US" dirty="0" smtClean="0"/>
                  <a:t>       </a:t>
                </a:r>
                <a:r>
                  <a:rPr lang="ru-RU" dirty="0" smtClean="0"/>
                  <a:t>,</a:t>
                </a:r>
                <a:r>
                  <a:rPr lang="en-US" dirty="0" smtClean="0"/>
                  <a:t> </a:t>
                </a:r>
                <a:r>
                  <a:rPr lang="ru-RU" dirty="0" smtClean="0"/>
                  <a:t> </a:t>
                </a:r>
                <a:r>
                  <a:rPr lang="ru-RU" dirty="0"/>
                  <a:t>получим новое </a:t>
                </a:r>
                <a:r>
                  <a:rPr lang="ru-RU" dirty="0" smtClean="0"/>
                  <a:t>равенство</a:t>
                </a:r>
                <a:endParaRPr lang="en-US" dirty="0" smtClean="0"/>
              </a:p>
              <a:p>
                <a:pPr indent="0">
                  <a:buNone/>
                </a:pPr>
                <a:endParaRPr lang="ru-RU" dirty="0"/>
              </a:p>
              <a:p>
                <a:pPr indent="0">
                  <a:buNone/>
                </a:pPr>
                <a:r>
                  <a:rPr lang="ru-RU" b="1" dirty="0"/>
                  <a:t>1-3 </a:t>
                </a:r>
                <a:r>
                  <a:rPr lang="ru-RU" b="1" dirty="0" smtClean="0"/>
                  <a:t>+</a:t>
                </a:r>
                <a:r>
                  <a:rPr lang="en-US" dirty="0" smtClean="0"/>
                  <a:t>      </a:t>
                </a:r>
                <a:r>
                  <a:rPr lang="ru-RU" dirty="0" smtClean="0"/>
                  <a:t> </a:t>
                </a:r>
                <a:r>
                  <a:rPr lang="ru-RU" b="1" dirty="0"/>
                  <a:t>= 4-6</a:t>
                </a:r>
                <a:r>
                  <a:rPr lang="ru-RU" b="1" dirty="0" smtClean="0"/>
                  <a:t>+</a:t>
                </a:r>
                <a:r>
                  <a:rPr lang="en-US" b="1" dirty="0" smtClean="0"/>
                  <a:t>    </a:t>
                </a:r>
                <a:r>
                  <a:rPr lang="ru-RU" b="1" dirty="0" smtClean="0"/>
                  <a:t> </a:t>
                </a:r>
                <a:r>
                  <a:rPr lang="ru-RU" dirty="0" smtClean="0"/>
                  <a:t>,</a:t>
                </a:r>
                <a:endParaRPr lang="en-US" dirty="0" smtClean="0"/>
              </a:p>
              <a:p>
                <a:pPr indent="0">
                  <a:buNone/>
                </a:pPr>
                <a:endParaRPr lang="ru-RU" dirty="0" smtClean="0"/>
              </a:p>
              <a:p>
                <a:pPr indent="0">
                  <a:buNone/>
                </a:pPr>
                <a:r>
                  <a:rPr lang="ru-RU" dirty="0" smtClean="0"/>
                  <a:t>в </a:t>
                </a:r>
                <a:r>
                  <a:rPr lang="ru-RU" dirty="0"/>
                  <a:t>котором, как нетрудно заметить, правая и левая части представляют собой полные квадраты, т. е.</a:t>
                </a:r>
              </a:p>
              <a:p>
                <a:pPr indent="0" algn="ctr">
                  <a:buNone/>
                </a:pPr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/>
                  <a:t> 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 dirty="0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b="1" dirty="0" smtClean="0"/>
                  <a:t> </a:t>
                </a:r>
                <a:endParaRPr lang="ru-RU" b="1" dirty="0"/>
              </a:p>
              <a:p>
                <a:pPr indent="0">
                  <a:buNone/>
                </a:pPr>
                <a:r>
                  <a:rPr lang="ru-RU" dirty="0"/>
                  <a:t>Извлекая из правой и левой частей предыдущего равенства квадратный корень, получаем равенство:</a:t>
                </a:r>
              </a:p>
              <a:p>
                <a:pPr indent="0" algn="ctr">
                  <a:buNone/>
                </a:pPr>
                <a:r>
                  <a:rPr lang="ru-RU" b="1" dirty="0" smtClean="0"/>
                  <a:t>1-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 smtClean="0"/>
                  <a:t> </a:t>
                </a:r>
                <a:r>
                  <a:rPr lang="ru-RU" b="1" dirty="0"/>
                  <a:t>=</a:t>
                </a:r>
                <a:r>
                  <a:rPr lang="ru-RU" b="1" dirty="0" smtClean="0"/>
                  <a:t>2-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dirty="0" smtClean="0"/>
                  <a:t> </a:t>
                </a:r>
                <a:endParaRPr lang="ru-RU" b="1" dirty="0"/>
              </a:p>
              <a:p>
                <a:pPr indent="0">
                  <a:buNone/>
                </a:pPr>
                <a:r>
                  <a:rPr lang="ru-RU" dirty="0"/>
                  <a:t>откуда следует, </a:t>
                </a:r>
                <a:r>
                  <a:rPr lang="ru-RU" dirty="0" smtClean="0"/>
                  <a:t>что                                                  </a:t>
                </a:r>
                <a:r>
                  <a:rPr lang="ru-RU" b="1" dirty="0" smtClean="0"/>
                  <a:t>1=2</a:t>
                </a:r>
                <a:r>
                  <a:rPr lang="ru-RU" b="1" dirty="0"/>
                  <a:t>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3" y="2420888"/>
                <a:ext cx="6400800" cy="365489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796771" y="1124744"/>
            <a:ext cx="75504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Арифметические софизмы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 descr="http://festival.1september.ru/articles/313456/Image634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881" y="3147901"/>
            <a:ext cx="1524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estival.1september.ru/articles/313456/Image634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77" y="3542531"/>
            <a:ext cx="1524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festival.1september.ru/articles/313456/Image634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70" y="3539241"/>
            <a:ext cx="15240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768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0" algn="ctr">
              <a:buNone/>
            </a:pPr>
            <a:r>
              <a:rPr lang="en-US" b="1" u="sng" dirty="0" smtClean="0"/>
              <a:t>3</a:t>
            </a:r>
            <a:r>
              <a:rPr lang="ru-RU" b="1" u="sng" dirty="0" smtClean="0"/>
              <a:t>. “Неравные </a:t>
            </a:r>
            <a:r>
              <a:rPr lang="ru-RU" b="1" u="sng" dirty="0"/>
              <a:t>числа равны.”</a:t>
            </a:r>
          </a:p>
          <a:p>
            <a:pPr indent="0">
              <a:buNone/>
            </a:pPr>
            <a:r>
              <a:rPr lang="ru-RU" dirty="0" smtClean="0"/>
              <a:t>а </a:t>
            </a:r>
            <a:r>
              <a:rPr lang="ru-RU" dirty="0"/>
              <a:t>и </a:t>
            </a:r>
            <a:r>
              <a:rPr lang="ru-RU" dirty="0" smtClean="0"/>
              <a:t>b – произвольные, неравные между собой числа,</a:t>
            </a:r>
          </a:p>
          <a:p>
            <a:pPr indent="0" algn="ctr">
              <a:buNone/>
            </a:pPr>
            <a:r>
              <a:rPr lang="ru-RU" b="1" dirty="0" smtClean="0"/>
              <a:t> </a:t>
            </a:r>
            <a:r>
              <a:rPr lang="ru-RU" b="1" dirty="0"/>
              <a:t>а-b = с</a:t>
            </a:r>
            <a:r>
              <a:rPr lang="ru-RU" b="1" dirty="0" smtClean="0"/>
              <a:t>.</a:t>
            </a:r>
          </a:p>
          <a:p>
            <a:pPr indent="0">
              <a:buNone/>
            </a:pPr>
            <a:r>
              <a:rPr lang="ru-RU" dirty="0" smtClean="0"/>
              <a:t> </a:t>
            </a:r>
            <a:r>
              <a:rPr lang="ru-RU" dirty="0"/>
              <a:t>Умножив обе части этого равенства на </a:t>
            </a:r>
            <a:r>
              <a:rPr lang="ru-RU" dirty="0" smtClean="0"/>
              <a:t>(а-b), </a:t>
            </a:r>
            <a:r>
              <a:rPr lang="ru-RU" dirty="0"/>
              <a:t>получим </a:t>
            </a:r>
          </a:p>
          <a:p>
            <a:pPr indent="0" algn="ctr">
              <a:buNone/>
            </a:pPr>
            <a:r>
              <a:rPr lang="ru-RU" b="1" dirty="0"/>
              <a:t>(а-b)</a:t>
            </a:r>
            <a:r>
              <a:rPr lang="ru-RU" b="1" baseline="30000" dirty="0"/>
              <a:t>2</a:t>
            </a:r>
            <a:r>
              <a:rPr lang="ru-RU" b="1" dirty="0"/>
              <a:t> = </a:t>
            </a:r>
            <a:r>
              <a:rPr lang="ru-RU" b="1" dirty="0" smtClean="0"/>
              <a:t> </a:t>
            </a:r>
            <a:r>
              <a:rPr lang="ru-RU" b="1" dirty="0"/>
              <a:t>c(a-b),</a:t>
            </a:r>
          </a:p>
          <a:p>
            <a:pPr indent="0">
              <a:buNone/>
            </a:pPr>
            <a:r>
              <a:rPr lang="ru-RU" dirty="0"/>
              <a:t>a раскрыв скобки, </a:t>
            </a:r>
            <a:r>
              <a:rPr lang="ru-RU" dirty="0" smtClean="0"/>
              <a:t>получим</a:t>
            </a:r>
            <a:endParaRPr lang="ru-RU" dirty="0"/>
          </a:p>
          <a:p>
            <a:pPr indent="0" algn="ctr">
              <a:buNone/>
            </a:pPr>
            <a:r>
              <a:rPr lang="ru-RU" b="1" dirty="0"/>
              <a:t>a</a:t>
            </a:r>
            <a:r>
              <a:rPr lang="ru-RU" b="1" baseline="30000" dirty="0"/>
              <a:t>2</a:t>
            </a:r>
            <a:r>
              <a:rPr lang="ru-RU" b="1" dirty="0"/>
              <a:t>-2ab + b</a:t>
            </a:r>
            <a:r>
              <a:rPr lang="ru-RU" b="1" baseline="30000" dirty="0"/>
              <a:t>2</a:t>
            </a:r>
            <a:r>
              <a:rPr lang="ru-RU" b="1" dirty="0"/>
              <a:t> = = </a:t>
            </a:r>
            <a:r>
              <a:rPr lang="ru-RU" b="1" dirty="0" err="1"/>
              <a:t>ca-cb</a:t>
            </a:r>
            <a:r>
              <a:rPr lang="ru-RU" b="1" dirty="0"/>
              <a:t>,</a:t>
            </a:r>
          </a:p>
          <a:p>
            <a:pPr indent="0">
              <a:buNone/>
            </a:pPr>
            <a:r>
              <a:rPr lang="ru-RU" dirty="0"/>
              <a:t>из которого следует равенство</a:t>
            </a:r>
          </a:p>
          <a:p>
            <a:pPr indent="0" algn="ctr">
              <a:buNone/>
            </a:pPr>
            <a:r>
              <a:rPr lang="ru-RU" b="1" dirty="0"/>
              <a:t>а</a:t>
            </a:r>
            <a:r>
              <a:rPr lang="ru-RU" b="1" baseline="30000" dirty="0"/>
              <a:t>2</a:t>
            </a:r>
            <a:r>
              <a:rPr lang="ru-RU" b="1" dirty="0"/>
              <a:t>- </a:t>
            </a:r>
            <a:r>
              <a:rPr lang="ru-RU" b="1" dirty="0" err="1"/>
              <a:t>аb</a:t>
            </a:r>
            <a:r>
              <a:rPr lang="ru-RU" b="1" dirty="0"/>
              <a:t> - ас = </a:t>
            </a:r>
            <a:r>
              <a:rPr lang="ru-RU" b="1" dirty="0" err="1"/>
              <a:t>аb</a:t>
            </a:r>
            <a:r>
              <a:rPr lang="ru-RU" b="1" dirty="0"/>
              <a:t> -b</a:t>
            </a:r>
            <a:r>
              <a:rPr lang="ru-RU" b="1" baseline="30000" dirty="0"/>
              <a:t>2</a:t>
            </a:r>
            <a:r>
              <a:rPr lang="ru-RU" b="1" dirty="0"/>
              <a:t> -</a:t>
            </a:r>
            <a:r>
              <a:rPr lang="ru-RU" b="1" dirty="0" err="1"/>
              <a:t>bc</a:t>
            </a:r>
            <a:r>
              <a:rPr lang="ru-RU" b="1" dirty="0"/>
              <a:t>.</a:t>
            </a:r>
          </a:p>
          <a:p>
            <a:pPr indent="0">
              <a:buNone/>
            </a:pPr>
            <a:r>
              <a:rPr lang="ru-RU" dirty="0"/>
              <a:t>Вынося общий множитель а слева, и общий множитель b справа за скобки, получим</a:t>
            </a:r>
          </a:p>
          <a:p>
            <a:pPr indent="0" algn="ctr">
              <a:buNone/>
            </a:pPr>
            <a:r>
              <a:rPr lang="ru-RU" b="1" dirty="0"/>
              <a:t>а(а-b-с) = b(а-b-с). </a:t>
            </a:r>
          </a:p>
          <a:p>
            <a:pPr indent="0">
              <a:buNone/>
            </a:pPr>
            <a:r>
              <a:rPr lang="ru-RU" dirty="0" smtClean="0"/>
              <a:t>Разделив последнее равенство на </a:t>
            </a:r>
            <a:r>
              <a:rPr lang="ru-RU" b="1" dirty="0" smtClean="0"/>
              <a:t>(а-b-с), </a:t>
            </a:r>
            <a:r>
              <a:rPr lang="ru-RU" dirty="0" smtClean="0"/>
              <a:t>получаем, что</a:t>
            </a:r>
          </a:p>
          <a:p>
            <a:pPr indent="0" algn="ctr">
              <a:buNone/>
            </a:pPr>
            <a:r>
              <a:rPr lang="ru-RU" b="1" dirty="0" smtClean="0"/>
              <a:t>а=b,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96771" y="1124744"/>
            <a:ext cx="75504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Арифметические софизмы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6403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204864"/>
            <a:ext cx="6647638" cy="3528392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dirty="0" smtClean="0"/>
              <a:t> </a:t>
            </a:r>
            <a:r>
              <a:rPr lang="ru-RU" i="1" u="sng" dirty="0"/>
              <a:t>« </a:t>
            </a:r>
            <a:r>
              <a:rPr lang="ru-RU" b="1" i="1" u="sng" dirty="0"/>
              <a:t>Спичка вдвое длиннее телеграфного столба»</a:t>
            </a:r>
            <a:endParaRPr lang="ru-RU" dirty="0"/>
          </a:p>
          <a:p>
            <a:pPr indent="0">
              <a:buNone/>
            </a:pPr>
            <a:r>
              <a:rPr lang="ru-RU" dirty="0" smtClean="0"/>
              <a:t>        Пусть</a:t>
            </a:r>
            <a:r>
              <a:rPr lang="ru-RU" dirty="0"/>
              <a:t> </a:t>
            </a:r>
            <a:r>
              <a:rPr lang="ru-RU" b="1" dirty="0"/>
              <a:t> </a:t>
            </a:r>
            <a:r>
              <a:rPr lang="ru-RU" b="1" i="1" dirty="0"/>
              <a:t>а </a:t>
            </a:r>
            <a:r>
              <a:rPr lang="ru-RU" i="1" dirty="0" err="1">
                <a:latin typeface="Monotype Corsiva" pitchFamily="66" charset="0"/>
              </a:rPr>
              <a:t>дм</a:t>
            </a:r>
            <a:r>
              <a:rPr lang="ru-RU" dirty="0"/>
              <a:t>- длина спички и</a:t>
            </a:r>
            <a:r>
              <a:rPr lang="ru-RU" b="1" dirty="0"/>
              <a:t> b </a:t>
            </a:r>
            <a:r>
              <a:rPr lang="ru-RU" i="1" dirty="0" err="1">
                <a:latin typeface="Monotype Corsiva" pitchFamily="66" charset="0"/>
              </a:rPr>
              <a:t>дм</a:t>
            </a:r>
            <a:r>
              <a:rPr lang="ru-RU" i="1" dirty="0"/>
              <a:t> - </a:t>
            </a:r>
            <a:r>
              <a:rPr lang="ru-RU" dirty="0"/>
              <a:t>длина столба. Разность между </a:t>
            </a:r>
            <a:r>
              <a:rPr lang="ru-RU" b="1" dirty="0"/>
              <a:t>b</a:t>
            </a:r>
            <a:r>
              <a:rPr lang="ru-RU" dirty="0"/>
              <a:t> и  </a:t>
            </a:r>
            <a:r>
              <a:rPr lang="ru-RU" b="1" dirty="0"/>
              <a:t>a</a:t>
            </a:r>
            <a:r>
              <a:rPr lang="ru-RU" dirty="0"/>
              <a:t>  обозначим через </a:t>
            </a:r>
            <a:r>
              <a:rPr lang="ru-RU" b="1" dirty="0"/>
              <a:t>c</a:t>
            </a:r>
            <a:r>
              <a:rPr lang="ru-RU" dirty="0"/>
              <a:t> . </a:t>
            </a:r>
          </a:p>
          <a:p>
            <a:pPr indent="0">
              <a:buNone/>
            </a:pPr>
            <a:r>
              <a:rPr lang="ru-RU" sz="2300" dirty="0" smtClean="0">
                <a:latin typeface="Monotype Corsiva" pitchFamily="66" charset="0"/>
              </a:rPr>
              <a:t>        Имеем</a:t>
            </a:r>
            <a:r>
              <a:rPr lang="en-US" sz="2300" dirty="0">
                <a:latin typeface="Monotype Corsiva" pitchFamily="66" charset="0"/>
              </a:rPr>
              <a:t> </a:t>
            </a:r>
            <a:r>
              <a:rPr lang="ru-RU" sz="2300" dirty="0">
                <a:latin typeface="Monotype Corsiva" pitchFamily="66" charset="0"/>
              </a:rPr>
              <a:t/>
            </a:r>
            <a:br>
              <a:rPr lang="ru-RU" sz="2300" dirty="0">
                <a:latin typeface="Monotype Corsiva" pitchFamily="66" charset="0"/>
              </a:rPr>
            </a:br>
            <a:r>
              <a:rPr lang="en-US" b="1" dirty="0"/>
              <a:t>b</a:t>
            </a:r>
            <a:r>
              <a:rPr lang="ru-RU" b="1" dirty="0"/>
              <a:t> - </a:t>
            </a:r>
            <a:r>
              <a:rPr lang="en-US" b="1" dirty="0"/>
              <a:t>a</a:t>
            </a:r>
            <a:r>
              <a:rPr lang="ru-RU" b="1" dirty="0"/>
              <a:t> = </a:t>
            </a:r>
            <a:r>
              <a:rPr lang="en-US" b="1" dirty="0"/>
              <a:t>c</a:t>
            </a:r>
            <a:r>
              <a:rPr lang="ru-RU" b="1" dirty="0"/>
              <a:t>, </a:t>
            </a:r>
            <a:r>
              <a:rPr lang="en-US" b="1" dirty="0"/>
              <a:t>b</a:t>
            </a:r>
            <a:r>
              <a:rPr lang="ru-RU" b="1" dirty="0"/>
              <a:t> = </a:t>
            </a:r>
            <a:r>
              <a:rPr lang="en-US" b="1" dirty="0"/>
              <a:t>a</a:t>
            </a:r>
            <a:r>
              <a:rPr lang="ru-RU" b="1" dirty="0"/>
              <a:t> + </a:t>
            </a:r>
            <a:r>
              <a:rPr lang="en-US" b="1" dirty="0"/>
              <a:t>c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dirty="0"/>
              <a:t>Перемножаем два эти равенства по частям, находим:</a:t>
            </a:r>
            <a:br>
              <a:rPr lang="ru-RU" dirty="0"/>
            </a:br>
            <a:r>
              <a:rPr lang="ru-RU" b="1" dirty="0"/>
              <a:t>b</a:t>
            </a:r>
            <a:r>
              <a:rPr lang="ru-RU" b="1" baseline="30000" dirty="0"/>
              <a:t>2 </a:t>
            </a:r>
            <a:r>
              <a:rPr lang="ru-RU" b="1" dirty="0"/>
              <a:t>- </a:t>
            </a:r>
            <a:r>
              <a:rPr lang="ru-RU" b="1" dirty="0" err="1"/>
              <a:t>ab</a:t>
            </a:r>
            <a:r>
              <a:rPr lang="ru-RU" b="1" dirty="0"/>
              <a:t> = </a:t>
            </a:r>
            <a:r>
              <a:rPr lang="ru-RU" b="1" dirty="0" err="1"/>
              <a:t>ca</a:t>
            </a:r>
            <a:r>
              <a:rPr lang="ru-RU" b="1" dirty="0"/>
              <a:t> + c</a:t>
            </a:r>
            <a:r>
              <a:rPr lang="ru-RU" b="1" baseline="30000" dirty="0"/>
              <a:t>2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dirty="0"/>
              <a:t>Вычтем из обеих частей </a:t>
            </a:r>
            <a:r>
              <a:rPr lang="ru-RU" b="1" dirty="0" err="1"/>
              <a:t>bc</a:t>
            </a:r>
            <a:r>
              <a:rPr lang="ru-RU" dirty="0"/>
              <a:t>. Получим:</a:t>
            </a:r>
            <a:br>
              <a:rPr lang="ru-RU" dirty="0"/>
            </a:br>
            <a:r>
              <a:rPr lang="en-US" b="1" dirty="0"/>
              <a:t>b</a:t>
            </a:r>
            <a:r>
              <a:rPr lang="ru-RU" b="1" baseline="30000" dirty="0"/>
              <a:t>2</a:t>
            </a:r>
            <a:r>
              <a:rPr lang="ru-RU" b="1" dirty="0"/>
              <a:t>- </a:t>
            </a:r>
            <a:r>
              <a:rPr lang="en-US" b="1" dirty="0" err="1"/>
              <a:t>ab</a:t>
            </a:r>
            <a:r>
              <a:rPr lang="ru-RU" b="1" dirty="0"/>
              <a:t> - </a:t>
            </a:r>
            <a:r>
              <a:rPr lang="en-US" b="1" dirty="0" err="1"/>
              <a:t>bc</a:t>
            </a:r>
            <a:r>
              <a:rPr lang="ru-RU" b="1" dirty="0"/>
              <a:t> = </a:t>
            </a:r>
            <a:r>
              <a:rPr lang="en-US" b="1" dirty="0" err="1"/>
              <a:t>ca</a:t>
            </a:r>
            <a:r>
              <a:rPr lang="ru-RU" b="1" dirty="0"/>
              <a:t> + </a:t>
            </a:r>
            <a:r>
              <a:rPr lang="en-US" b="1" dirty="0"/>
              <a:t>c</a:t>
            </a:r>
            <a:r>
              <a:rPr lang="ru-RU" b="1" baseline="30000" dirty="0"/>
              <a:t>2</a:t>
            </a:r>
            <a:r>
              <a:rPr lang="ru-RU" b="1" dirty="0"/>
              <a:t> - </a:t>
            </a:r>
            <a:r>
              <a:rPr lang="en-US" b="1" dirty="0" err="1"/>
              <a:t>bc</a:t>
            </a:r>
            <a:r>
              <a:rPr lang="ru-RU" dirty="0"/>
              <a:t>, или </a:t>
            </a:r>
            <a:r>
              <a:rPr lang="en-US" b="1" dirty="0"/>
              <a:t>b</a:t>
            </a:r>
            <a:r>
              <a:rPr lang="ru-RU" b="1" dirty="0"/>
              <a:t>(</a:t>
            </a:r>
            <a:r>
              <a:rPr lang="en-US" b="1" dirty="0"/>
              <a:t>b</a:t>
            </a:r>
            <a:r>
              <a:rPr lang="ru-RU" b="1" dirty="0"/>
              <a:t> - </a:t>
            </a:r>
            <a:r>
              <a:rPr lang="en-US" b="1" dirty="0"/>
              <a:t>a</a:t>
            </a:r>
            <a:r>
              <a:rPr lang="ru-RU" b="1" dirty="0"/>
              <a:t> - </a:t>
            </a:r>
            <a:r>
              <a:rPr lang="en-US" b="1" dirty="0"/>
              <a:t>c</a:t>
            </a:r>
            <a:r>
              <a:rPr lang="ru-RU" b="1" dirty="0"/>
              <a:t>) = - </a:t>
            </a:r>
            <a:r>
              <a:rPr lang="en-US" b="1" dirty="0"/>
              <a:t>c</a:t>
            </a:r>
            <a:r>
              <a:rPr lang="ru-RU" b="1" dirty="0"/>
              <a:t>(</a:t>
            </a:r>
            <a:r>
              <a:rPr lang="en-US" b="1" dirty="0"/>
              <a:t>b</a:t>
            </a:r>
            <a:r>
              <a:rPr lang="ru-RU" b="1" dirty="0"/>
              <a:t> - </a:t>
            </a:r>
            <a:r>
              <a:rPr lang="en-US" b="1" dirty="0"/>
              <a:t>a</a:t>
            </a:r>
            <a:r>
              <a:rPr lang="ru-RU" b="1" dirty="0"/>
              <a:t> - </a:t>
            </a:r>
            <a:r>
              <a:rPr lang="en-US" b="1" dirty="0"/>
              <a:t>c</a:t>
            </a:r>
            <a:r>
              <a:rPr lang="ru-RU" b="1" dirty="0"/>
              <a:t>),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откуда:</a:t>
            </a:r>
            <a:br>
              <a:rPr lang="ru-RU" dirty="0"/>
            </a:br>
            <a:r>
              <a:rPr lang="en-US" b="1" dirty="0"/>
              <a:t>b</a:t>
            </a:r>
            <a:r>
              <a:rPr lang="ru-RU" b="1" dirty="0"/>
              <a:t> = - </a:t>
            </a:r>
            <a:r>
              <a:rPr lang="en-US" b="1" dirty="0"/>
              <a:t>c</a:t>
            </a:r>
            <a:r>
              <a:rPr lang="ru-RU" b="1" dirty="0"/>
              <a:t>, но </a:t>
            </a:r>
            <a:r>
              <a:rPr lang="en-US" b="1" dirty="0"/>
              <a:t>c</a:t>
            </a:r>
            <a:r>
              <a:rPr lang="ru-RU" b="1" dirty="0"/>
              <a:t> = </a:t>
            </a:r>
            <a:r>
              <a:rPr lang="en-US" b="1" dirty="0"/>
              <a:t>b</a:t>
            </a:r>
            <a:r>
              <a:rPr lang="ru-RU" b="1" dirty="0"/>
              <a:t> - </a:t>
            </a:r>
            <a:r>
              <a:rPr lang="en-US" b="1" dirty="0"/>
              <a:t>a</a:t>
            </a:r>
            <a:r>
              <a:rPr lang="ru-RU" b="1" dirty="0"/>
              <a:t>,</a:t>
            </a:r>
            <a:br>
              <a:rPr lang="ru-RU" b="1" dirty="0"/>
            </a:br>
            <a:r>
              <a:rPr lang="ru-RU" dirty="0"/>
              <a:t>поэтому </a:t>
            </a:r>
            <a:r>
              <a:rPr lang="en-US" b="1" dirty="0"/>
              <a:t>b</a:t>
            </a:r>
            <a:r>
              <a:rPr lang="ru-RU" b="1" dirty="0"/>
              <a:t> = </a:t>
            </a:r>
            <a:r>
              <a:rPr lang="en-US" b="1" dirty="0"/>
              <a:t>a</a:t>
            </a:r>
            <a:r>
              <a:rPr lang="ru-RU" b="1" dirty="0"/>
              <a:t> - </a:t>
            </a:r>
            <a:r>
              <a:rPr lang="en-US" b="1" dirty="0"/>
              <a:t>b</a:t>
            </a:r>
            <a:r>
              <a:rPr lang="ru-RU" dirty="0"/>
              <a:t>, или </a:t>
            </a:r>
            <a:r>
              <a:rPr lang="en-US" b="1" dirty="0"/>
              <a:t>a</a:t>
            </a:r>
            <a:r>
              <a:rPr lang="ru-RU" b="1" dirty="0"/>
              <a:t> = 2</a:t>
            </a:r>
            <a:r>
              <a:rPr lang="en-US" b="1" dirty="0"/>
              <a:t>b</a:t>
            </a:r>
            <a:r>
              <a:rPr lang="ru-RU" dirty="0"/>
              <a:t>.</a:t>
            </a:r>
          </a:p>
          <a:p>
            <a:pPr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2266" y="1124744"/>
            <a:ext cx="7239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Геометрические софизмы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900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2438400"/>
            <a:ext cx="5112568" cy="3366864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b="1" i="1" u="sng" dirty="0"/>
              <a:t>Катет равен гипотенузе</a:t>
            </a:r>
            <a:endParaRPr lang="ru-RU" dirty="0"/>
          </a:p>
          <a:p>
            <a:pPr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∟С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=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90</a:t>
            </a:r>
            <a:r>
              <a:rPr lang="ru-RU" baseline="30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- биссектриса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∟СВА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СК = КА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ОК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СА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</a:t>
            </a:r>
            <a:r>
              <a:rPr lang="ru-RU" dirty="0">
                <a:latin typeface="Arial" pitchFamily="34" charset="0"/>
                <a:cs typeface="Arial" pitchFamily="34" charset="0"/>
              </a:rPr>
              <a:t> - точка пересечения прямых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ОК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ОМ┴АВ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ОL ┴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ВС</a:t>
            </a:r>
            <a:r>
              <a:rPr lang="ru-RU" dirty="0">
                <a:latin typeface="Arial" pitchFamily="34" charset="0"/>
                <a:cs typeface="Arial" pitchFamily="34" charset="0"/>
              </a:rPr>
              <a:t>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u="sng" dirty="0" smtClean="0">
                <a:latin typeface="Monotype Corsiva" pitchFamily="66" charset="0"/>
                <a:cs typeface="Arial" pitchFamily="34" charset="0"/>
              </a:rPr>
              <a:t>Имеем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LВО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=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МВО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ВL = ВМ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ОМ = ОL = СК = КА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КОА</a:t>
            </a:r>
            <a:r>
              <a:rPr lang="en-US" dirty="0">
                <a:latin typeface="Arial" pitchFamily="34" charset="0"/>
                <a:cs typeface="Arial" pitchFamily="34" charset="0"/>
              </a:rPr>
              <a:t>=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▲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Monotype Corsiva" pitchFamily="66" charset="0"/>
                <a:cs typeface="Arial" pitchFamily="34" charset="0"/>
              </a:rPr>
              <a:t>(ОА - общая сторона, КА = ОМ, угол ОКА и угол ОМА - прямые</a:t>
            </a:r>
            <a:r>
              <a:rPr lang="ru-RU" dirty="0" smtClean="0">
                <a:latin typeface="Monotype Corsiva" pitchFamily="66" charset="0"/>
                <a:cs typeface="Arial" pitchFamily="34" charset="0"/>
              </a:rPr>
              <a:t>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∟ОАК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=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∟МОА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ОК = МА = СL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ВА = ВМ + 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indent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ВС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= ВL + LС</a:t>
            </a:r>
            <a:r>
              <a:rPr lang="ru-RU" dirty="0">
                <a:latin typeface="Arial" pitchFamily="34" charset="0"/>
                <a:cs typeface="Arial" pitchFamily="34" charset="0"/>
              </a:rPr>
              <a:t>, но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ВМ = ВL, МА = СL</a:t>
            </a:r>
            <a:r>
              <a:rPr lang="ru-RU" dirty="0">
                <a:latin typeface="Arial" pitchFamily="34" charset="0"/>
                <a:cs typeface="Arial" pitchFamily="34" charset="0"/>
              </a:rPr>
              <a:t>, и потому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ВА = ВС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52262" y="1124744"/>
            <a:ext cx="7239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Геометрические софизмы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06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8960"/>
            <a:ext cx="2163258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629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332</TotalTime>
  <Words>1069</Words>
  <Application>Microsoft Office PowerPoint</Application>
  <PresentationFormat>Экран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000</dc:creator>
  <cp:lastModifiedBy>000</cp:lastModifiedBy>
  <cp:revision>25</cp:revision>
  <dcterms:created xsi:type="dcterms:W3CDTF">2011-04-03T17:53:24Z</dcterms:created>
  <dcterms:modified xsi:type="dcterms:W3CDTF">2011-04-08T06:31:08Z</dcterms:modified>
</cp:coreProperties>
</file>