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312" r:id="rId2"/>
    <p:sldId id="323" r:id="rId3"/>
    <p:sldId id="324" r:id="rId4"/>
    <p:sldId id="325" r:id="rId5"/>
    <p:sldId id="303" r:id="rId6"/>
    <p:sldId id="313" r:id="rId7"/>
    <p:sldId id="311" r:id="rId8"/>
    <p:sldId id="285" r:id="rId9"/>
    <p:sldId id="326" r:id="rId10"/>
    <p:sldId id="327" r:id="rId11"/>
    <p:sldId id="287" r:id="rId12"/>
    <p:sldId id="315" r:id="rId13"/>
    <p:sldId id="310" r:id="rId14"/>
    <p:sldId id="316" r:id="rId15"/>
    <p:sldId id="308" r:id="rId16"/>
    <p:sldId id="269" r:id="rId17"/>
    <p:sldId id="270" r:id="rId18"/>
    <p:sldId id="264" r:id="rId19"/>
    <p:sldId id="306" r:id="rId20"/>
    <p:sldId id="31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119" autoAdjust="0"/>
  </p:normalViewPr>
  <p:slideViewPr>
    <p:cSldViewPr>
      <p:cViewPr varScale="1">
        <p:scale>
          <a:sx n="89" d="100"/>
          <a:sy n="89" d="100"/>
        </p:scale>
        <p:origin x="-6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FA2CFF-4014-47C1-8729-B5EC28151EA6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75989B-7B30-490C-8B3D-064869B54FB0}">
      <dgm:prSet phldrT="[Текст]" custT="1"/>
      <dgm:spPr/>
      <dgm:t>
        <a:bodyPr/>
        <a:lstStyle/>
        <a:p>
          <a:r>
            <a:rPr lang="en-US" sz="1800" dirty="0" smtClean="0"/>
            <a:t>What to see?</a:t>
          </a:r>
          <a:endParaRPr lang="ru-RU" sz="1800" dirty="0"/>
        </a:p>
      </dgm:t>
    </dgm:pt>
    <dgm:pt modelId="{542161D7-4698-4C74-B74F-B706912CF77B}" type="parTrans" cxnId="{2EBACB33-0DF7-44F5-800E-4731F4AB4307}">
      <dgm:prSet/>
      <dgm:spPr/>
      <dgm:t>
        <a:bodyPr/>
        <a:lstStyle/>
        <a:p>
          <a:endParaRPr lang="ru-RU"/>
        </a:p>
      </dgm:t>
    </dgm:pt>
    <dgm:pt modelId="{B0C5CC05-476D-4161-B5A8-C3F511F5D8E5}" type="sibTrans" cxnId="{2EBACB33-0DF7-44F5-800E-4731F4AB4307}">
      <dgm:prSet/>
      <dgm:spPr/>
      <dgm:t>
        <a:bodyPr/>
        <a:lstStyle/>
        <a:p>
          <a:endParaRPr lang="ru-RU"/>
        </a:p>
      </dgm:t>
    </dgm:pt>
    <dgm:pt modelId="{4D450178-D883-409D-8540-0404DA6F4983}" type="pres">
      <dgm:prSet presAssocID="{C3FA2CFF-4014-47C1-8729-B5EC28151EA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70EE11-0008-41D3-80C3-4E47776C4FAF}" type="pres">
      <dgm:prSet presAssocID="{9475989B-7B30-490C-8B3D-064869B54FB0}" presName="centerShape" presStyleLbl="node0" presStyleIdx="0" presStyleCnt="1" custScaleX="156403" custScaleY="116168" custLinFactNeighborX="-4978" custLinFactNeighborY="-7"/>
      <dgm:spPr>
        <a:prstGeom prst="quadArrowCallout">
          <a:avLst/>
        </a:prstGeom>
      </dgm:spPr>
      <dgm:t>
        <a:bodyPr/>
        <a:lstStyle/>
        <a:p>
          <a:endParaRPr lang="ru-RU"/>
        </a:p>
      </dgm:t>
    </dgm:pt>
  </dgm:ptLst>
  <dgm:cxnLst>
    <dgm:cxn modelId="{2EBACB33-0DF7-44F5-800E-4731F4AB4307}" srcId="{C3FA2CFF-4014-47C1-8729-B5EC28151EA6}" destId="{9475989B-7B30-490C-8B3D-064869B54FB0}" srcOrd="0" destOrd="0" parTransId="{542161D7-4698-4C74-B74F-B706912CF77B}" sibTransId="{B0C5CC05-476D-4161-B5A8-C3F511F5D8E5}"/>
    <dgm:cxn modelId="{05F3225F-36C7-48D3-A528-308A1927A22B}" type="presOf" srcId="{9475989B-7B30-490C-8B3D-064869B54FB0}" destId="{4770EE11-0008-41D3-80C3-4E47776C4FAF}" srcOrd="0" destOrd="0" presId="urn:microsoft.com/office/officeart/2005/8/layout/radial6"/>
    <dgm:cxn modelId="{43D32E75-EEB5-42BC-A54A-E71782560D58}" type="presOf" srcId="{C3FA2CFF-4014-47C1-8729-B5EC28151EA6}" destId="{4D450178-D883-409D-8540-0404DA6F4983}" srcOrd="0" destOrd="0" presId="urn:microsoft.com/office/officeart/2005/8/layout/radial6"/>
    <dgm:cxn modelId="{1427F268-1395-475B-B4DF-363FB5E1ABE4}" type="presParOf" srcId="{4D450178-D883-409D-8540-0404DA6F4983}" destId="{4770EE11-0008-41D3-80C3-4E47776C4FAF}" srcOrd="0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38EAC-0E16-4C52-9D3E-8272E86A0126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76F04-DDF7-4558-8427-C2EE391F1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76F04-DDF7-4558-8427-C2EE391F188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76F04-DDF7-4558-8427-C2EE391F188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4E11D8-ACFE-443C-AC8D-7E36EC4F93B4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06A3C-38BA-4E5C-BBA9-1579E3081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4E11D8-ACFE-443C-AC8D-7E36EC4F93B4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06A3C-38BA-4E5C-BBA9-1579E3081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4E11D8-ACFE-443C-AC8D-7E36EC4F93B4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06A3C-38BA-4E5C-BBA9-1579E3081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4E11D8-ACFE-443C-AC8D-7E36EC4F93B4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06A3C-38BA-4E5C-BBA9-1579E3081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4E11D8-ACFE-443C-AC8D-7E36EC4F93B4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06A3C-38BA-4E5C-BBA9-1579E3081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4E11D8-ACFE-443C-AC8D-7E36EC4F93B4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06A3C-38BA-4E5C-BBA9-1579E3081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4E11D8-ACFE-443C-AC8D-7E36EC4F93B4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06A3C-38BA-4E5C-BBA9-1579E3081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4E11D8-ACFE-443C-AC8D-7E36EC4F93B4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06A3C-38BA-4E5C-BBA9-1579E3081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4E11D8-ACFE-443C-AC8D-7E36EC4F93B4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06A3C-38BA-4E5C-BBA9-1579E3081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4E11D8-ACFE-443C-AC8D-7E36EC4F93B4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06A3C-38BA-4E5C-BBA9-1579E3081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4E11D8-ACFE-443C-AC8D-7E36EC4F93B4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06A3C-38BA-4E5C-BBA9-1579E30812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84E11D8-ACFE-443C-AC8D-7E36EC4F93B4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BC06A3C-38BA-4E5C-BBA9-1579E3081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МОУ «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Белянская</a:t>
            </a:r>
            <a:r>
              <a:rPr lang="ru-RU" sz="3600" b="1" i="1" dirty="0" smtClean="0">
                <a:solidFill>
                  <a:srgbClr val="FFFF00"/>
                </a:solidFill>
              </a:rPr>
              <a:t> СОШ»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МАСТЕР-КЛАСС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28596" y="2643182"/>
            <a:ext cx="8258204" cy="348298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Тема</a:t>
            </a:r>
            <a:r>
              <a:rPr lang="ru-RU" dirty="0" smtClean="0"/>
              <a:t>: «Использование информационно-коммуникативных технологий на уроках английского языка»</a:t>
            </a:r>
          </a:p>
          <a:p>
            <a:pPr>
              <a:buNone/>
            </a:pPr>
            <a:r>
              <a:rPr lang="ru-RU" b="1" dirty="0" smtClean="0"/>
              <a:t>Учитель английского языка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             Гуляева Наталья Анатольевна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000132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401080" cy="459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590075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Оборудование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Аудиозапись текста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 “The Story of Ann’s holidays”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Длительность этапа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7  мин.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Основной вид деятельности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Фонетическая отработка слов из рассказа.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 Аудирование текста “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The Story of Ann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s holidays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”с целью детального понимания.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Чтение текста (упр. 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IV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 с. 72-72), выбор ответа  соответствующего рассказу  Энн.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Форма организации деятельности учащихся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Индивидуальная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Функции и основные виды деятельности преподавателя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Текущий  контроль.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9" y="285728"/>
          <a:ext cx="8501122" cy="100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1122"/>
              </a:tblGrid>
              <a:tr h="1000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Этап 2.   </a:t>
                      </a: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Аудирование, чтение  текста</a:t>
                      </a:r>
                    </a:p>
                    <a:p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lang="ru-RU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lang="ru-RU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ru-RU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lang="ru-RU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lang="ru-RU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ru-RU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ru-RU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ru-RU" b="1" dirty="0"/>
          </a:p>
        </p:txBody>
      </p:sp>
      <p:pic>
        <p:nvPicPr>
          <p:cNvPr id="4" name="Picture 4" descr="1216203134_11_london_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786742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900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571472" y="1142984"/>
          <a:ext cx="8286808" cy="5558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24"/>
                <a:gridCol w="4857784"/>
              </a:tblGrid>
              <a:tr h="410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Цель использования ИКТ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Наглядность (схема диалога) . </a:t>
                      </a: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Слайд 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№ 8.</a:t>
                      </a:r>
                    </a:p>
                  </a:txBody>
                  <a:tcPr marL="68580" marR="68580" marT="0" marB="0"/>
                </a:tc>
              </a:tr>
              <a:tr h="101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Длительность этапа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5-7 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мин</a:t>
                      </a:r>
                      <a:r>
                        <a:rPr lang="ru-RU" sz="2000" i="1" dirty="0" smtClean="0">
                          <a:latin typeface="Calibri"/>
                          <a:ea typeface="Calibri"/>
                          <a:cs typeface="Times New Roman"/>
                        </a:rPr>
                        <a:t>.                                                                                                 </a:t>
                      </a:r>
                      <a:r>
                        <a:rPr lang="ru-RU" sz="2000" i="1" dirty="0">
                          <a:latin typeface="Calibri"/>
                          <a:ea typeface="Calibri"/>
                          <a:cs typeface="Calibri"/>
                        </a:rPr>
                        <a:t>͌</a:t>
                      </a:r>
                      <a:r>
                        <a:rPr lang="ru-RU" sz="2000" i="1" dirty="0">
                          <a:latin typeface="Calibri"/>
                          <a:ea typeface="Calibri"/>
                          <a:cs typeface="Times New Roman"/>
                        </a:rPr>
                        <a:t>17 мин.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4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Основной вид 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Составление диалога по схеме  («Приобретение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билетов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»)</a:t>
                      </a:r>
                    </a:p>
                  </a:txBody>
                  <a:tcPr marL="68580" marR="68580" marT="0" marB="0"/>
                </a:tc>
              </a:tr>
              <a:tr h="1349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Форма организации деятельности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учащихся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Индивидуальная  (выборочное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задание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нескольким  уч-ся).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Класс  слушает с целью  детального  понимания.</a:t>
                      </a:r>
                    </a:p>
                  </a:txBody>
                  <a:tcPr marL="68580" marR="68580" marT="0" marB="0"/>
                </a:tc>
              </a:tr>
              <a:tr h="101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Функции и основные виды деятельности преподавателя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Контроль понимания классом  информации (вопросы классу:-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What kind of tickets are there in GB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?)</a:t>
                      </a:r>
                    </a:p>
                  </a:txBody>
                  <a:tcPr marL="68580" marR="68580" marT="0" marB="0"/>
                </a:tc>
              </a:tr>
              <a:tr h="651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Calibri"/>
                          <a:ea typeface="Calibri"/>
                          <a:cs typeface="Times New Roman"/>
                        </a:rPr>
                        <a:t>Д и </a:t>
                      </a:r>
                      <a:r>
                        <a:rPr lang="ru-RU" sz="2000" b="1" i="1" dirty="0" err="1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2000" b="1" i="1" dirty="0">
                          <a:latin typeface="Calibri"/>
                          <a:ea typeface="Calibri"/>
                          <a:cs typeface="Times New Roman"/>
                        </a:rPr>
                        <a:t> а м и ч е с к а я  </a:t>
                      </a:r>
                      <a:r>
                        <a:rPr lang="ru-RU" sz="2000" b="1" i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2000" b="1" i="1" dirty="0">
                          <a:latin typeface="Calibri"/>
                          <a:ea typeface="Calibri"/>
                          <a:cs typeface="Times New Roman"/>
                        </a:rPr>
                        <a:t> а у </a:t>
                      </a:r>
                      <a:r>
                        <a:rPr lang="ru-RU" sz="2000" b="1" i="1" dirty="0" err="1"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ru-RU" sz="2000" b="1" i="1" dirty="0">
                          <a:latin typeface="Calibri"/>
                          <a:ea typeface="Calibri"/>
                          <a:cs typeface="Times New Roman"/>
                        </a:rPr>
                        <a:t> 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1470" y="0"/>
          <a:ext cx="8286809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809"/>
              </a:tblGrid>
              <a:tr h="1071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Этап 3.  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Диалогическая речь.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Слайд  8.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The Dialogue Chart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19100" y="854075"/>
          <a:ext cx="8154988" cy="10748963"/>
        </p:xfrm>
        <a:graphic>
          <a:graphicData uri="http://schemas.openxmlformats.org/presentationml/2006/ole">
            <p:oleObj spid="_x0000_s1026" name="Документ" r:id="rId3" imgW="5993187" imgH="7851651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600200"/>
          <a:ext cx="8572560" cy="4857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  <a:gridCol w="550072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Цель использования ИКТ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Наглядность, системность изложения материала.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Длительность этапа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10-12 мин. (презентация); 3 мин.( </a:t>
                      </a: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синквейн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Основной вид деятельности со средством ИКТ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Виртуальная экскурсия (монологическое высказывание). Презентация  достопримечательностей  Лондона.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u="sng" dirty="0">
                          <a:latin typeface="Calibri"/>
                          <a:ea typeface="Calibri"/>
                          <a:cs typeface="Times New Roman"/>
                        </a:rPr>
                        <a:t>Слайды № 9-29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Резюмирование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 информации о Лондоне (в форме </a:t>
                      </a: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синквейн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). </a:t>
                      </a:r>
                      <a:r>
                        <a:rPr lang="ru-RU" sz="2000" u="sng" dirty="0">
                          <a:latin typeface="Calibri"/>
                          <a:ea typeface="Calibri"/>
                          <a:cs typeface="Times New Roman"/>
                        </a:rPr>
                        <a:t>Слайд № 30, </a:t>
                      </a:r>
                      <a:r>
                        <a:rPr lang="ru-RU" sz="2000" i="1" u="sng" dirty="0">
                          <a:latin typeface="Calibri"/>
                          <a:ea typeface="Calibri"/>
                          <a:cs typeface="Times New Roman"/>
                        </a:rPr>
                        <a:t>(карточки)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Контроль   – тест. Слайд  № 31.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Форма организации деятельности учащихся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Индивидуальная, фронтальная.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Функции и основные виды деятельности преподавателя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Контроль, консультация.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285728"/>
          <a:ext cx="857256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0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Этап  4.     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Построение монологического высказывания.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Презентация  достопримечательностей Лондона.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(проверка домашнего задания)                                   </a:t>
                      </a: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Слайды № 9-30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92867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Bodoni MT Black" pitchFamily="18" charset="0"/>
              </a:rPr>
              <a:t>Sights of London</a:t>
            </a:r>
            <a:endParaRPr lang="ru-RU" sz="4000" dirty="0">
              <a:solidFill>
                <a:srgbClr val="00206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00430" y="2571744"/>
          <a:ext cx="2643206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5857884" y="1285860"/>
            <a:ext cx="2786082" cy="714674"/>
            <a:chOff x="5323508" y="638048"/>
            <a:chExt cx="725097" cy="612496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5436109" y="638048"/>
              <a:ext cx="612496" cy="6124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Прямоугольник 38"/>
            <p:cNvSpPr/>
            <p:nvPr/>
          </p:nvSpPr>
          <p:spPr>
            <a:xfrm>
              <a:off x="5323508" y="638048"/>
              <a:ext cx="653629" cy="612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The Tower of London</a:t>
              </a:r>
              <a:r>
                <a:rPr kumimoji="0" lang="ru-RU" sz="20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kumimoji="0" lang="en-US" sz="20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London Bridge</a:t>
              </a:r>
              <a:endParaRPr kumimoji="0" lang="ru-RU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929322" y="2385624"/>
            <a:ext cx="2647423" cy="714674"/>
            <a:chOff x="6071058" y="1737812"/>
            <a:chExt cx="612496" cy="612496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6071058" y="1737812"/>
              <a:ext cx="612496" cy="6124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Прямоугольник 36"/>
            <p:cNvSpPr/>
            <p:nvPr/>
          </p:nvSpPr>
          <p:spPr>
            <a:xfrm>
              <a:off x="6120641" y="1737812"/>
              <a:ext cx="562913" cy="612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Westminster Abbey</a:t>
              </a:r>
              <a:endParaRPr kumimoji="0" lang="ru-RU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857884" y="3655523"/>
            <a:ext cx="2718861" cy="714674"/>
            <a:chOff x="6071058" y="3007711"/>
            <a:chExt cx="612496" cy="61249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071058" y="3007711"/>
              <a:ext cx="612496" cy="6124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Прямоугольник 34"/>
            <p:cNvSpPr/>
            <p:nvPr/>
          </p:nvSpPr>
          <p:spPr>
            <a:xfrm>
              <a:off x="6071058" y="3007711"/>
              <a:ext cx="612496" cy="612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The Houses of Parliament. Big Ben</a:t>
              </a:r>
              <a:endParaRPr kumimoji="0" lang="ru-RU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215074" y="4572009"/>
            <a:ext cx="2286016" cy="897954"/>
            <a:chOff x="5436109" y="3950400"/>
            <a:chExt cx="612496" cy="769572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5436109" y="4107476"/>
              <a:ext cx="612496" cy="6124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Прямоугольник 32"/>
            <p:cNvSpPr/>
            <p:nvPr/>
          </p:nvSpPr>
          <p:spPr>
            <a:xfrm>
              <a:off x="5436109" y="3950400"/>
              <a:ext cx="612496" cy="7695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Trafalgar Square  </a:t>
              </a:r>
              <a:endParaRPr kumimoji="0" lang="ru-RU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72001" y="5390240"/>
            <a:ext cx="2143140" cy="753700"/>
            <a:chOff x="4336344" y="4742426"/>
            <a:chExt cx="612496" cy="64594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336344" y="4742426"/>
              <a:ext cx="612496" cy="6124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Прямоугольник 30"/>
            <p:cNvSpPr/>
            <p:nvPr/>
          </p:nvSpPr>
          <p:spPr>
            <a:xfrm>
              <a:off x="4367872" y="4775872"/>
              <a:ext cx="563473" cy="612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Buckingham Palace</a:t>
              </a:r>
              <a:endParaRPr kumimoji="0" lang="ru-RU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071669" y="5357826"/>
            <a:ext cx="2428893" cy="714674"/>
            <a:chOff x="3066445" y="4742426"/>
            <a:chExt cx="768758" cy="612496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066445" y="4742426"/>
              <a:ext cx="612496" cy="6124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3202108" y="4742426"/>
              <a:ext cx="633095" cy="612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St. Paul’s Cathedral</a:t>
              </a:r>
              <a:endParaRPr kumimoji="0" lang="ru-RU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85786" y="4755288"/>
            <a:ext cx="3143274" cy="714674"/>
            <a:chOff x="1850802" y="4107476"/>
            <a:chExt cx="728374" cy="61249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966680" y="4107476"/>
              <a:ext cx="612496" cy="6124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1850802" y="4107476"/>
              <a:ext cx="645604" cy="612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Hyde Park</a:t>
              </a:r>
              <a:endParaRPr kumimoji="0" lang="ru-RU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71473" y="3655523"/>
            <a:ext cx="3265946" cy="714674"/>
            <a:chOff x="1139199" y="3007711"/>
            <a:chExt cx="805027" cy="612496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331730" y="3007711"/>
              <a:ext cx="612496" cy="6124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1139199" y="3007711"/>
              <a:ext cx="774789" cy="612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Madam Tussaud’s Museum</a:t>
              </a:r>
              <a:endParaRPr kumimoji="0" lang="ru-RU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85786" y="2357430"/>
            <a:ext cx="2727148" cy="714674"/>
            <a:chOff x="1331730" y="1737812"/>
            <a:chExt cx="612496" cy="61249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331730" y="1737812"/>
              <a:ext cx="612496" cy="6124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1331730" y="1737812"/>
              <a:ext cx="612496" cy="612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The Sherlock Holmes Museum</a:t>
              </a:r>
              <a:endParaRPr kumimoji="0" lang="ru-RU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42911" y="1285860"/>
            <a:ext cx="3357586" cy="714674"/>
            <a:chOff x="1966680" y="638048"/>
            <a:chExt cx="612496" cy="61249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966680" y="638048"/>
              <a:ext cx="612496" cy="6124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1966680" y="638048"/>
              <a:ext cx="612496" cy="612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Oxford Street</a:t>
              </a:r>
              <a:endParaRPr kumimoji="0" lang="ru-RU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428991" y="650910"/>
            <a:ext cx="2357455" cy="714674"/>
            <a:chOff x="3066445" y="3098"/>
            <a:chExt cx="882963" cy="61249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066445" y="3098"/>
              <a:ext cx="612496" cy="6124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3066445" y="3098"/>
              <a:ext cx="882963" cy="612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London Eye</a:t>
              </a:r>
              <a:endParaRPr kumimoji="0" lang="ru-RU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Улыбающееся лицо 39"/>
          <p:cNvSpPr/>
          <p:nvPr/>
        </p:nvSpPr>
        <p:spPr>
          <a:xfrm>
            <a:off x="8001024" y="571480"/>
            <a:ext cx="500066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>
            <a:stCxn id="40" idx="3"/>
          </p:cNvCxnSpPr>
          <p:nvPr/>
        </p:nvCxnSpPr>
        <p:spPr>
          <a:xfrm rot="5400000">
            <a:off x="7684795" y="967835"/>
            <a:ext cx="419961" cy="358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H="1">
            <a:off x="6750859" y="2178835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>
            <a:off x="7001289" y="3357165"/>
            <a:ext cx="42862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7001686" y="4572008"/>
            <a:ext cx="42783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31" idx="3"/>
          </p:cNvCxnSpPr>
          <p:nvPr/>
        </p:nvCxnSpPr>
        <p:spPr>
          <a:xfrm rot="5400000">
            <a:off x="6613022" y="5398730"/>
            <a:ext cx="428777" cy="346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10800000">
            <a:off x="4357686" y="585789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10800000">
            <a:off x="2428860" y="5429264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endCxn id="25" idx="2"/>
          </p:cNvCxnSpPr>
          <p:nvPr/>
        </p:nvCxnSpPr>
        <p:spPr>
          <a:xfrm rot="16200000" flipV="1">
            <a:off x="1899328" y="4613979"/>
            <a:ext cx="559001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5400000" flipH="1" flipV="1">
            <a:off x="1872394" y="3485400"/>
            <a:ext cx="543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5400000" flipH="1" flipV="1">
            <a:off x="2000232" y="2000240"/>
            <a:ext cx="64294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3000364" y="1071546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5786446" y="1071546"/>
            <a:ext cx="500066" cy="14287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P10201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7554" cy="3857652"/>
          </a:xfrm>
          <a:prstGeom prst="rect">
            <a:avLst/>
          </a:prstGeom>
          <a:noFill/>
        </p:spPr>
      </p:pic>
      <p:pic>
        <p:nvPicPr>
          <p:cNvPr id="6" name="Picture 4" descr="PDVD_00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496" r="3316"/>
          <a:stretch>
            <a:fillRect/>
          </a:stretch>
        </p:blipFill>
        <p:spPr bwMode="auto">
          <a:xfrm>
            <a:off x="5634106" y="0"/>
            <a:ext cx="3509894" cy="4357694"/>
          </a:xfrm>
          <a:prstGeom prst="rect">
            <a:avLst/>
          </a:prstGeom>
          <a:noFill/>
        </p:spPr>
      </p:pic>
      <p:pic>
        <p:nvPicPr>
          <p:cNvPr id="7" name="Picture 4" descr="закрыть окн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0"/>
            <a:ext cx="3194444" cy="5000636"/>
          </a:xfrm>
          <a:prstGeom prst="rect">
            <a:avLst/>
          </a:prstGeom>
          <a:noFill/>
        </p:spPr>
      </p:pic>
      <p:pic>
        <p:nvPicPr>
          <p:cNvPr id="8" name="Picture 6" descr="1213559117_597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86190"/>
            <a:ext cx="2786050" cy="3071810"/>
          </a:xfrm>
          <a:prstGeom prst="rect">
            <a:avLst/>
          </a:prstGeom>
          <a:noFill/>
        </p:spPr>
      </p:pic>
      <p:pic>
        <p:nvPicPr>
          <p:cNvPr id="9" name="Picture 4" descr="PDVD_0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3357562"/>
            <a:ext cx="3571900" cy="3500438"/>
          </a:xfrm>
          <a:prstGeom prst="rect">
            <a:avLst/>
          </a:prstGeom>
          <a:noFill/>
        </p:spPr>
      </p:pic>
      <p:pic>
        <p:nvPicPr>
          <p:cNvPr id="10" name="Picture 4" descr="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3571876"/>
            <a:ext cx="2786050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 descr="44E06BD15CB3-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05296" cy="3429024"/>
          </a:xfrm>
          <a:prstGeom prst="rect">
            <a:avLst/>
          </a:prstGeom>
          <a:noFill/>
        </p:spPr>
      </p:pic>
      <p:pic>
        <p:nvPicPr>
          <p:cNvPr id="6" name="Picture 4" descr="PDVD_019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2631" r="2631"/>
          <a:stretch>
            <a:fillRect/>
          </a:stretch>
        </p:blipFill>
        <p:spPr bwMode="auto">
          <a:xfrm>
            <a:off x="4214810" y="0"/>
            <a:ext cx="4929190" cy="4187825"/>
          </a:xfrm>
          <a:prstGeom prst="rect">
            <a:avLst/>
          </a:prstGeom>
          <a:noFill/>
        </p:spPr>
      </p:pic>
      <p:pic>
        <p:nvPicPr>
          <p:cNvPr id="7" name="Picture 5" descr="normal_london_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786314" cy="3429000"/>
          </a:xfrm>
          <a:prstGeom prst="rect">
            <a:avLst/>
          </a:prstGeom>
          <a:noFill/>
        </p:spPr>
      </p:pic>
      <p:pic>
        <p:nvPicPr>
          <p:cNvPr id="8" name="Picture 4" descr="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40" y="3429000"/>
            <a:ext cx="500066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714357"/>
          <a:ext cx="8183562" cy="55055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1781"/>
                <a:gridCol w="4091781"/>
              </a:tblGrid>
              <a:tr h="970350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en-US" sz="2400" dirty="0" smtClean="0"/>
                        <a:t>What do you think about London</a:t>
                      </a:r>
                      <a:r>
                        <a:rPr lang="ru-RU" sz="2400" dirty="0" smtClean="0"/>
                        <a:t>?</a:t>
                      </a:r>
                      <a:endParaRPr lang="ru-RU" sz="24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endParaRPr lang="ru-RU" u="sng" dirty="0"/>
                    </a:p>
                  </a:txBody>
                  <a:tcPr marL="90928" marR="90928"/>
                </a:tc>
              </a:tr>
              <a:tr h="76948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800" b="0" u="sng" baseline="0" dirty="0" smtClean="0">
                          <a:solidFill>
                            <a:schemeClr val="tx1"/>
                          </a:solidFill>
                        </a:rPr>
                        <a:t> С</a:t>
                      </a:r>
                      <a:r>
                        <a:rPr lang="ru-RU" sz="2800" b="0" u="sng" dirty="0" smtClean="0">
                          <a:solidFill>
                            <a:schemeClr val="tx1"/>
                          </a:solidFill>
                        </a:rPr>
                        <a:t>уществительное</a:t>
                      </a:r>
                      <a:endParaRPr lang="ru-RU" b="0" u="sng" dirty="0">
                        <a:solidFill>
                          <a:schemeClr val="tx1"/>
                        </a:solidFill>
                      </a:endParaRPr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endParaRPr lang="ru-RU" u="sng" dirty="0"/>
                    </a:p>
                  </a:txBody>
                  <a:tcPr marL="90928" marR="90928"/>
                </a:tc>
              </a:tr>
              <a:tr h="942470"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r>
                        <a:rPr lang="ru-RU" sz="2800" u="sng" dirty="0" smtClean="0"/>
                        <a:t>2.  Два</a:t>
                      </a:r>
                      <a:r>
                        <a:rPr lang="ru-RU" sz="2800" u="sng" baseline="0" dirty="0" smtClean="0"/>
                        <a:t> прилагательных</a:t>
                      </a:r>
                      <a:endParaRPr lang="ru-RU" sz="2800" b="1" u="sng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928" marR="90928"/>
                </a:tc>
              </a:tr>
              <a:tr h="707254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2800" u="sng" dirty="0" smtClean="0"/>
                        <a:t>3.  Три глагола</a:t>
                      </a:r>
                      <a:endParaRPr lang="ru-RU" sz="2800" b="1" u="sng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928" marR="90928"/>
                </a:tc>
              </a:tr>
              <a:tr h="94247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2800" u="sng" dirty="0" smtClean="0"/>
                        <a:t>4.   Фраза из 4-х слов</a:t>
                      </a:r>
                      <a:endParaRPr lang="ru-RU" sz="2800" b="1" u="sng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928" marR="90928"/>
                </a:tc>
              </a:tr>
              <a:tr h="1168702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2800" u="sng" dirty="0" smtClean="0"/>
                        <a:t>5.   </a:t>
                      </a:r>
                      <a:r>
                        <a:rPr lang="ru-RU" sz="2400" u="sng" dirty="0" smtClean="0"/>
                        <a:t>Синоним к 1-му слову</a:t>
                      </a:r>
                      <a:endParaRPr lang="ru-RU" sz="2400" b="1" u="sng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928" marR="90928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357166"/>
          <a:ext cx="828680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808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Слайд №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30.  </a:t>
                      </a:r>
                      <a:r>
                        <a:rPr lang="ru-RU" sz="2400" baseline="0" dirty="0" smtClean="0"/>
                        <a:t>Предлагается резюмировать информацию в форме «</a:t>
                      </a:r>
                      <a:r>
                        <a:rPr lang="ru-RU" sz="2400" baseline="0" dirty="0" err="1" smtClean="0"/>
                        <a:t>синквейн</a:t>
                      </a:r>
                      <a:r>
                        <a:rPr lang="ru-RU" sz="2400" baseline="0" dirty="0" smtClean="0"/>
                        <a:t>» (</a:t>
                      </a:r>
                      <a:r>
                        <a:rPr lang="ru-RU" sz="2400" baseline="0" dirty="0" err="1" smtClean="0"/>
                        <a:t>=синтез</a:t>
                      </a:r>
                      <a:r>
                        <a:rPr lang="ru-RU" sz="2400" baseline="0" dirty="0" smtClean="0"/>
                        <a:t> информации в кратких выражениях)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2920" y="357166"/>
            <a:ext cx="818388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Complete the sentences.</a:t>
            </a:r>
            <a:br>
              <a:rPr lang="en-US" dirty="0"/>
            </a:br>
            <a:r>
              <a:rPr lang="en-US" dirty="0"/>
              <a:t>Make a small test</a:t>
            </a:r>
            <a:endParaRPr lang="ru-RU" dirty="0"/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500034" y="1571612"/>
            <a:ext cx="4265641" cy="495301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n-US" sz="2000" dirty="0" smtClean="0"/>
              <a:t>Buckingham Palace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1</a:t>
            </a:r>
            <a:r>
              <a:rPr lang="ru-RU" sz="1800" u="sng" dirty="0"/>
              <a:t>. </a:t>
            </a:r>
            <a:r>
              <a:rPr lang="en-US" sz="1800" u="sng" dirty="0"/>
              <a:t>London stands on the river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а)</a:t>
            </a:r>
            <a:r>
              <a:rPr lang="en-US" sz="2000" dirty="0"/>
              <a:t>       Nile</a:t>
            </a:r>
            <a:endParaRPr lang="ru-RU" sz="20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b)      Mississippi</a:t>
            </a:r>
            <a:endParaRPr lang="ru-RU" sz="20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c)       Thames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2. </a:t>
            </a:r>
            <a:r>
              <a:rPr lang="en-US" sz="2000" u="sng" dirty="0"/>
              <a:t>The population of London is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n-US" sz="2000" dirty="0"/>
              <a:t>Million people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n-US" sz="2000" dirty="0"/>
              <a:t>10 million people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n-US" sz="2000" dirty="0"/>
              <a:t>7 million people</a:t>
            </a:r>
            <a:endParaRPr lang="ru-RU" sz="20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3. </a:t>
            </a:r>
            <a:r>
              <a:rPr lang="en-US" sz="2000" u="sng" dirty="0"/>
              <a:t>The Queen of England lives in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n-US" sz="2000" dirty="0" smtClean="0"/>
              <a:t>Westminster </a:t>
            </a:r>
            <a:r>
              <a:rPr lang="en-US" sz="2000" dirty="0"/>
              <a:t>Abbey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n-US" sz="2000" dirty="0"/>
              <a:t>The Tower of London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lphaLcParenR"/>
            </a:pPr>
            <a:endParaRPr lang="ru-RU" sz="2000" dirty="0"/>
          </a:p>
        </p:txBody>
      </p:sp>
      <p:sp>
        <p:nvSpPr>
          <p:cNvPr id="45061" name="Rectangle 5"/>
          <p:cNvSpPr>
            <a:spLocks noGrp="1" noRot="1" noChangeArrowheads="1"/>
          </p:cNvSpPr>
          <p:nvPr>
            <p:ph sz="half" idx="2"/>
          </p:nvPr>
        </p:nvSpPr>
        <p:spPr>
          <a:xfrm>
            <a:off x="4786314" y="1643050"/>
            <a:ext cx="3857652" cy="4214842"/>
          </a:xfrm>
          <a:solidFill>
            <a:schemeClr val="accent2"/>
          </a:solidFill>
        </p:spPr>
        <p:txBody>
          <a:bodyPr/>
          <a:lstStyle/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4</a:t>
            </a:r>
            <a:r>
              <a:rPr lang="en-US" sz="2000" u="sng" dirty="0"/>
              <a:t>. Big Ben is 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en-US" sz="2000" dirty="0" smtClean="0"/>
              <a:t>a)   a </a:t>
            </a:r>
            <a:r>
              <a:rPr lang="en-US" sz="2000" dirty="0"/>
              <a:t>palace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en-US" sz="2000" dirty="0" smtClean="0"/>
              <a:t>b)   a square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en-US" sz="2000" dirty="0" smtClean="0"/>
              <a:t>c)    a bell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5. </a:t>
            </a:r>
            <a:r>
              <a:rPr lang="en-US" sz="2000" u="sng" dirty="0"/>
              <a:t>The famous museum of waxworks is called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en-US" sz="2000" dirty="0" smtClean="0"/>
              <a:t>a)   Pushkin </a:t>
            </a:r>
            <a:r>
              <a:rPr lang="en-US" sz="2000" dirty="0"/>
              <a:t>Museum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en-US" sz="2000" dirty="0" smtClean="0"/>
              <a:t>b)   Madame </a:t>
            </a:r>
            <a:r>
              <a:rPr lang="en-US" sz="2000" dirty="0"/>
              <a:t>Tussaud’s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en-US" sz="2000" dirty="0" smtClean="0"/>
              <a:t>c)   The </a:t>
            </a:r>
            <a:r>
              <a:rPr lang="en-US" sz="2000" dirty="0"/>
              <a:t>National Gallery </a:t>
            </a:r>
          </a:p>
          <a:p>
            <a:pPr marL="381000" indent="-381000">
              <a:lnSpc>
                <a:spcPct val="80000"/>
              </a:lnSpc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8647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b="1" u="sng" dirty="0" smtClean="0">
                <a:solidFill>
                  <a:srgbClr val="FFFF00"/>
                </a:solidFill>
              </a:rPr>
              <a:t> </a:t>
            </a:r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 проведения мастер-класса</a:t>
            </a:r>
            <a:r>
              <a:rPr lang="ru-RU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- поделиться опытом использования ИКТ на уроках английского языка;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показать реализацию интерактивного и личностно-ориентированного подходов  через технологию критического мышления;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рассказать о формировании положительной мотивации учащихся к изучению английского языка  посредством  использования ИКТ;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 - познакомить с одной из схем проведения урока английского языка в 8 классе по теме «Путешествие»  с применением ИКТ.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72206"/>
            <a:ext cx="8229600" cy="53957"/>
          </a:xfrm>
        </p:spPr>
        <p:txBody>
          <a:bodyPr>
            <a:normAutofit fontScale="25000" lnSpcReduction="20000"/>
          </a:bodyPr>
          <a:lstStyle/>
          <a:p>
            <a:endParaRPr lang="ru-RU" b="1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285728"/>
          <a:ext cx="8286808" cy="635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5238808"/>
              </a:tblGrid>
              <a:tr h="2190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Calibri"/>
                          <a:ea typeface="Calibri"/>
                          <a:cs typeface="Times New Roman"/>
                        </a:rPr>
                        <a:t>Доп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задание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С.65. Упр.2.2) </a:t>
                      </a:r>
                      <a:r>
                        <a:rPr lang="ru-RU" sz="2800" dirty="0" err="1">
                          <a:latin typeface="Calibri"/>
                          <a:ea typeface="Calibri"/>
                          <a:cs typeface="Times New Roman"/>
                        </a:rPr>
                        <a:t>письм</a:t>
                      </a: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.  (Советы посетителям) ( </a:t>
                      </a:r>
                      <a:r>
                        <a:rPr lang="ru-RU" sz="2800" i="1" dirty="0">
                          <a:latin typeface="Calibri"/>
                          <a:ea typeface="Calibri"/>
                          <a:cs typeface="Times New Roman"/>
                        </a:rPr>
                        <a:t>Карточки)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33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Calibri"/>
                          <a:ea typeface="Calibri"/>
                          <a:cs typeface="Times New Roman"/>
                        </a:rPr>
                        <a:t>Дом.задание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Calibri"/>
                          <a:ea typeface="Calibri"/>
                          <a:cs typeface="Times New Roman"/>
                        </a:rPr>
                        <a:t>Упр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.V.1. </a:t>
                      </a: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стр.74</a:t>
                      </a:r>
                    </a:p>
                  </a:txBody>
                  <a:tcPr marL="68580" marR="68580" marT="0" marB="0"/>
                </a:tc>
              </a:tr>
              <a:tr h="2333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Рефлексия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I learned that…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It  was interesting  to know…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I can learn more about …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5857916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solidFill>
                  <a:srgbClr val="FFFF00"/>
                </a:solidFill>
              </a:rPr>
              <a:t/>
            </a:r>
            <a:br>
              <a:rPr lang="ru-RU" sz="3200" u="sng" dirty="0" smtClean="0">
                <a:solidFill>
                  <a:srgbClr val="FFFF00"/>
                </a:solidFill>
              </a:rPr>
            </a:br>
            <a:r>
              <a:rPr lang="ru-RU" sz="3200" u="sng" dirty="0" smtClean="0">
                <a:solidFill>
                  <a:srgbClr val="FFFF00"/>
                </a:solidFill>
              </a:rPr>
              <a:t/>
            </a:r>
            <a:br>
              <a:rPr lang="ru-RU" sz="3200" u="sng" dirty="0" smtClean="0">
                <a:solidFill>
                  <a:srgbClr val="FFFF00"/>
                </a:solidFill>
              </a:rPr>
            </a:br>
            <a:r>
              <a:rPr lang="ru-RU" sz="3200" u="sng" dirty="0" smtClean="0">
                <a:solidFill>
                  <a:srgbClr val="FFFF00"/>
                </a:solidFill>
              </a:rPr>
              <a:t>ИКТ на уроках английского языка</a:t>
            </a:r>
            <a:br>
              <a:rPr lang="ru-RU" sz="3200" u="sng" dirty="0" smtClean="0">
                <a:solidFill>
                  <a:srgbClr val="FFFF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- помогают интенсифицировать обучение;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-  повышают активность обучаемых;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позволяют индивидуализировать обучение;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 -  повышают мотивацию учения;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 создают условия для самостоятельной работы;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 способствуют выработке самооценки у обучаемых;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 создают комфортную среду обучения. 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2000" dirty="0">
              <a:latin typeface="Franklin Gothic Boo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28596" y="285728"/>
            <a:ext cx="8215370" cy="2857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798188"/>
          <a:ext cx="8401080" cy="545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820"/>
                <a:gridCol w="5921260"/>
              </a:tblGrid>
              <a:tr h="67001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Тема урока,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№ урока по теме-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Путешествие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Урок-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обобщение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№_____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2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Актуальность использования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средств ИКТ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На уроке используются  формы работы: фронтальная, групповая, парная и индивидуальная.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Использование 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мультимедийного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проектора позволяет реализовать принцип наглядности, доступности  и системности изложения материала. Использование  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мультимедийной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 презентации  стимулирует развитие  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рече-мыслительной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и творческой активности учащихся, способствует повышению   учебной мотивации  учащихся.</a:t>
                      </a:r>
                    </a:p>
                  </a:txBody>
                  <a:tcPr marL="68580" marR="68580" marT="0" marB="0"/>
                </a:tc>
              </a:tr>
              <a:tr h="1589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Цели урока: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- учебный 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аспект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 обобщение и систематизация изученного материала по теме «Путешествие»;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 развитие  речевых умений учащихся ( презентация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достопримеча-тельностей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 Лондона  в форме экскурсии);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 развитие умений 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аудировать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и читать текст “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The Story of Ann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 holidays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”  с целью понимания  и выбора конкретной информации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- развивающий аспект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 развитие критического мышления;</a:t>
                      </a:r>
                    </a:p>
                  </a:txBody>
                  <a:tcPr marL="68580" marR="68580" marT="0" marB="0"/>
                </a:tc>
              </a:tr>
              <a:tr h="4985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-воспитательный аспект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 знакомство учащихся с тем, как проводят каникулы их британские сверстники ;</a:t>
                      </a:r>
                    </a:p>
                  </a:txBody>
                  <a:tcPr marL="68580" marR="68580" marT="0" marB="0"/>
                </a:tc>
              </a:tr>
              <a:tr h="498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Вид используемых на уроке средств ИКТ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Мультимедийная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презентация к теме «Достопримечательности Лондона», аудиозапись текста  “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The Story of Ann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 holidays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”.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0"/>
          <a:ext cx="842968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100"/>
                <a:gridCol w="6031584"/>
              </a:tblGrid>
              <a:tr h="5714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Технологическая карта урока английского языка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500197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Bodoni MT Black" pitchFamily="18" charset="0"/>
              </a:rPr>
              <a:t>TAVELLING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6812281"/>
            <a:ext cx="20000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4" descr="441px-StPaulsCathedralSou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235745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58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928802"/>
            <a:ext cx="300039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MG_32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5" y="2643181"/>
            <a:ext cx="5500726" cy="351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29684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b="1" dirty="0" smtClean="0">
                <a:solidFill>
                  <a:schemeClr val="tx1"/>
                </a:solidFill>
              </a:rPr>
              <a:t>Организационная структура использования ИКТ на уроке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Этап 1. </a:t>
            </a:r>
            <a:r>
              <a:rPr lang="ru-RU" sz="2200" b="1" dirty="0" err="1" smtClean="0">
                <a:solidFill>
                  <a:schemeClr val="tx1"/>
                </a:solidFill>
              </a:rPr>
              <a:t>Фоно-речевая</a:t>
            </a:r>
            <a:r>
              <a:rPr lang="ru-RU" sz="2200" b="1" dirty="0" smtClean="0">
                <a:solidFill>
                  <a:schemeClr val="tx1"/>
                </a:solidFill>
              </a:rPr>
              <a:t> зарядка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 </a:t>
            </a:r>
            <a:endParaRPr lang="ru-RU" sz="22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142984"/>
          <a:ext cx="8472518" cy="5609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400552"/>
              </a:tblGrid>
              <a:tr h="92869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Цель использования ИКТ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Повышение учебной мотивации учащихся посредством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использования</a:t>
                      </a:r>
                      <a:r>
                        <a:rPr lang="ru-RU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МП.  Наглядность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1000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Технология критического мышления. Настрой уч-ся на воспроизведение изучаемого материала. Формирование мотивации на учебную деятельность.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Заполнение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Word Web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(словесной паутины)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(- Why do people travel?)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Устное предъявление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Длительность этапа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3 мин.</a:t>
                      </a:r>
                    </a:p>
                  </a:txBody>
                  <a:tcPr marL="68580" marR="68580" marT="0" marB="0"/>
                </a:tc>
              </a:tr>
              <a:tr h="393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Форма организации деятельности учащихся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Групповая</a:t>
                      </a:r>
                    </a:p>
                  </a:txBody>
                  <a:tcPr marL="68580" marR="68580" marT="0" marB="0"/>
                </a:tc>
              </a:tr>
              <a:tr h="674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Основной вид деятельности со средством ИКТ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1)Чтение мнений о целях путешествия (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Слайд  № 2)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2)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высказывание мнений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“What kind of transport do people prefer?”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слайд 3-7)</a:t>
                      </a:r>
                    </a:p>
                  </a:txBody>
                  <a:tcPr marL="68580" marR="68580" marT="0" marB="0"/>
                </a:tc>
              </a:tr>
              <a:tr h="674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Функции и основные виды деятельности преподавателя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Контроль  за речью  учащихся.</a:t>
                      </a:r>
                    </a:p>
                  </a:txBody>
                  <a:tcPr marL="68580" marR="68580" marT="0" marB="0"/>
                </a:tc>
              </a:tr>
              <a:tr h="389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Форма организации деятельности учащихся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Фронтальная</a:t>
                      </a:r>
                    </a:p>
                  </a:txBody>
                  <a:tcPr marL="68580" marR="68580" marT="0" marB="0"/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Длительность этапа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2-3 мин.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496"/>
            <a:ext cx="8429684" cy="3714776"/>
          </a:xfrm>
        </p:spPr>
        <p:txBody>
          <a:bodyPr>
            <a:normAutofit lnSpcReduction="10000"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pPr algn="ctr"/>
            <a:r>
              <a:rPr lang="ru-RU" sz="2800" b="1" dirty="0" smtClean="0"/>
              <a:t>Словесная паутина</a:t>
            </a:r>
          </a:p>
          <a:p>
            <a:endParaRPr lang="ru-RU" sz="2800" dirty="0"/>
          </a:p>
        </p:txBody>
      </p:sp>
      <p:sp>
        <p:nvSpPr>
          <p:cNvPr id="4" name="Овал 3"/>
          <p:cNvSpPr/>
          <p:nvPr/>
        </p:nvSpPr>
        <p:spPr>
          <a:xfrm>
            <a:off x="2571736" y="2928934"/>
            <a:ext cx="3786214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Why do people travel?</a:t>
            </a:r>
            <a:endParaRPr lang="ru-RU" sz="2800" dirty="0"/>
          </a:p>
        </p:txBody>
      </p:sp>
      <p:cxnSp>
        <p:nvCxnSpPr>
          <p:cNvPr id="6" name="Прямая соединительная линия 5"/>
          <p:cNvCxnSpPr>
            <a:stCxn id="4" idx="1"/>
          </p:cNvCxnSpPr>
          <p:nvPr/>
        </p:nvCxnSpPr>
        <p:spPr>
          <a:xfrm rot="16200000" flipV="1">
            <a:off x="2427220" y="2501947"/>
            <a:ext cx="700636" cy="697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0"/>
          </p:cNvCxnSpPr>
          <p:nvPr/>
        </p:nvCxnSpPr>
        <p:spPr>
          <a:xfrm rot="16200000" flipV="1">
            <a:off x="3982637" y="2446728"/>
            <a:ext cx="928694" cy="35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7"/>
          </p:cNvCxnSpPr>
          <p:nvPr/>
        </p:nvCxnSpPr>
        <p:spPr>
          <a:xfrm rot="5400000" flipH="1" flipV="1">
            <a:off x="5944707" y="2430510"/>
            <a:ext cx="629196" cy="911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4" idx="6"/>
          </p:cNvCxnSpPr>
          <p:nvPr/>
        </p:nvCxnSpPr>
        <p:spPr>
          <a:xfrm rot="10800000">
            <a:off x="6357950" y="3857628"/>
            <a:ext cx="12858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2"/>
          </p:cNvCxnSpPr>
          <p:nvPr/>
        </p:nvCxnSpPr>
        <p:spPr>
          <a:xfrm rot="10800000">
            <a:off x="1571604" y="3786190"/>
            <a:ext cx="100013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3"/>
          </p:cNvCxnSpPr>
          <p:nvPr/>
        </p:nvCxnSpPr>
        <p:spPr>
          <a:xfrm rot="5400000">
            <a:off x="2462940" y="4265923"/>
            <a:ext cx="414884" cy="911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4" idx="4"/>
          </p:cNvCxnSpPr>
          <p:nvPr/>
        </p:nvCxnSpPr>
        <p:spPr>
          <a:xfrm rot="5400000">
            <a:off x="4018357" y="5197092"/>
            <a:ext cx="857256" cy="35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4" idx="5"/>
          </p:cNvCxnSpPr>
          <p:nvPr/>
        </p:nvCxnSpPr>
        <p:spPr>
          <a:xfrm rot="16200000" flipH="1">
            <a:off x="5944706" y="4373079"/>
            <a:ext cx="700636" cy="983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428596" y="142852"/>
          <a:ext cx="8286808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808"/>
              </a:tblGrid>
              <a:tr h="1000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Начало урока </a:t>
                      </a:r>
                      <a:r>
                        <a:rPr lang="ru-RU" sz="2000" dirty="0" smtClean="0"/>
                        <a:t>- стадия вызова  (активизирует слабых и сильных учащихся; формирует мотивацию на учебную деятельность, настраивает на воспроизведение </a:t>
                      </a:r>
                      <a:r>
                        <a:rPr lang="ru-RU" sz="2000" dirty="0" smtClean="0"/>
                        <a:t>изученного </a:t>
                      </a:r>
                      <a:r>
                        <a:rPr lang="ru-RU" sz="2000" dirty="0" smtClean="0"/>
                        <a:t>материала через свою жизненную позицию). Называя тему урока, учащимся предлагается ответить на вопрос «Почему люди путешествуют?», заполнив словесную паутину. 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Слайд 2.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Овал 25"/>
          <p:cNvSpPr/>
          <p:nvPr/>
        </p:nvSpPr>
        <p:spPr>
          <a:xfrm>
            <a:off x="2571736" y="2928934"/>
            <a:ext cx="3938614" cy="2009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Why do people travel?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5007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Agency FB" pitchFamily="34" charset="0"/>
                <a:cs typeface="Times New Roman" pitchFamily="18" charset="0"/>
              </a:rPr>
              <a:t>WHY DO PEOPLE TRAVEL?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they travel to discover new places;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they travel to get education;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 they travel to practice foreign                    languages;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 they travel to meet different people;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they travel to go sightseeing.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14291"/>
          <a:ext cx="835824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246"/>
              </a:tblGrid>
              <a:tr h="928694">
                <a:tc>
                  <a:txBody>
                    <a:bodyPr/>
                    <a:lstStyle/>
                    <a:p>
                      <a:pPr algn="l"/>
                      <a:r>
                        <a:rPr lang="ru-RU" sz="2800" b="1" i="1" u="sng" dirty="0" smtClean="0"/>
                        <a:t>1)  чтение мнений о целях путешествия    </a:t>
                      </a:r>
                      <a:r>
                        <a:rPr lang="en-US" sz="2800" b="1" i="1" u="sng" dirty="0" smtClean="0"/>
                        <a:t>                        </a:t>
                      </a:r>
                      <a:r>
                        <a:rPr lang="ru-RU" sz="2400" b="1" i="1" dirty="0" smtClean="0">
                          <a:solidFill>
                            <a:schemeClr val="tx1"/>
                          </a:solidFill>
                        </a:rPr>
                        <a:t>Слайд № 3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-68018"/>
          <a:ext cx="8443914" cy="2139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3914"/>
              </a:tblGrid>
              <a:tr h="1785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Franklin Gothic Demi" pitchFamily="34" charset="0"/>
                          <a:ea typeface="Calibri"/>
                          <a:cs typeface="Times New Roman"/>
                        </a:rPr>
                        <a:t>2) </a:t>
                      </a:r>
                      <a:r>
                        <a:rPr lang="ru-RU" sz="2400" dirty="0" smtClean="0">
                          <a:latin typeface="Franklin Gothic Demi" pitchFamily="34" charset="0"/>
                          <a:ea typeface="Calibri"/>
                          <a:cs typeface="Times New Roman"/>
                        </a:rPr>
                        <a:t>высказывание мнений  о предпочитаемых видах транспорта  для путешествий</a:t>
                      </a:r>
                      <a:r>
                        <a:rPr lang="ru-RU" sz="2400" baseline="0" dirty="0" smtClean="0">
                          <a:latin typeface="Franklin Gothic Demi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Franklin Gothic Demi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400" dirty="0" smtClean="0">
                          <a:latin typeface="Franklin Gothic Demi" pitchFamily="34" charset="0"/>
                          <a:ea typeface="Calibri"/>
                          <a:cs typeface="Times New Roman"/>
                        </a:rPr>
                        <a:t>“What kind of transport do people prefer?”</a:t>
                      </a:r>
                      <a:r>
                        <a:rPr lang="ru-RU" sz="2400" dirty="0" smtClean="0">
                          <a:latin typeface="Franklin Gothic Demi" pitchFamily="34" charset="0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Franklin Gothic Demi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Franklin Gothic Demi" pitchFamily="34" charset="0"/>
                          <a:ea typeface="Calibri"/>
                          <a:cs typeface="Times New Roman"/>
                        </a:rPr>
                        <a:t>слайд 3-7)</a:t>
                      </a:r>
                    </a:p>
                    <a:p>
                      <a:pPr algn="ctr"/>
                      <a:endParaRPr lang="ru-RU" sz="2400" dirty="0">
                        <a:latin typeface="Franklin Gothic Dem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Содержимое 9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71876"/>
            <a:ext cx="4500594" cy="2928958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" name="Picture 4" descr="PDVD_040"/>
          <p:cNvPicPr>
            <a:picLocks noChangeAspect="1" noChangeArrowheads="1"/>
          </p:cNvPicPr>
          <p:nvPr/>
        </p:nvPicPr>
        <p:blipFill>
          <a:blip r:embed="rId3"/>
          <a:srcRect l="2538" t="1166" r="3352"/>
          <a:stretch>
            <a:fillRect/>
          </a:stretch>
        </p:blipFill>
        <p:spPr bwMode="auto">
          <a:xfrm>
            <a:off x="357158" y="4786322"/>
            <a:ext cx="3857652" cy="1714512"/>
          </a:xfrm>
          <a:prstGeom prst="rect">
            <a:avLst/>
          </a:prstGeom>
          <a:noFill/>
        </p:spPr>
      </p:pic>
      <p:pic>
        <p:nvPicPr>
          <p:cNvPr id="8" name="Содержимое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57554" y="2143116"/>
            <a:ext cx="4357718" cy="1571636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9" name="Содержимое 3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28596" y="2143116"/>
            <a:ext cx="2643206" cy="2714644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1207</TotalTime>
  <Words>955</Words>
  <Application>Microsoft Office PowerPoint</Application>
  <PresentationFormat>Экран (4:3)</PresentationFormat>
  <Paragraphs>172</Paragraphs>
  <Slides>20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Аспект</vt:lpstr>
      <vt:lpstr>Документ</vt:lpstr>
      <vt:lpstr>МОУ «Белянская СОШ»  МАСТЕР-КЛАСС</vt:lpstr>
      <vt:lpstr>  Цель проведения мастер-класса:           - поделиться опытом использования ИКТ на уроках английского языка;          - показать реализацию интерактивного и личностно-ориентированного подходов  через технологию критического мышления;           - рассказать о формировании положительной мотивации учащихся к изучению английского языка  посредством  использования ИКТ;          - познакомить с одной из схем проведения урока английского языка в 8 классе по теме «Путешествие»  с применением ИКТ.     </vt:lpstr>
      <vt:lpstr>  ИКТ на уроках английского языка  - помогают интенсифицировать обучение;  -  повышают активность обучаемых;   позволяют индивидуализировать обучение;  -  -  повышают мотивацию учения; -  создают условия для самостоятельной работы; -  способствуют выработке самооценки у обучаемых; -  создают комфортную среду обучения.  </vt:lpstr>
      <vt:lpstr>Слайд 4</vt:lpstr>
      <vt:lpstr>TAVELLING</vt:lpstr>
      <vt:lpstr>              Организационная структура использования ИКТ на уроке Этап 1. Фоно-речевая зарядка  </vt:lpstr>
      <vt:lpstr>   </vt:lpstr>
      <vt:lpstr>Слайд 8</vt:lpstr>
      <vt:lpstr>Слайд 9</vt:lpstr>
      <vt:lpstr>Слайд 10</vt:lpstr>
      <vt:lpstr>            L  O  N  D  O  N </vt:lpstr>
      <vt:lpstr>Слайд 12</vt:lpstr>
      <vt:lpstr> The Dialogue Chart</vt:lpstr>
      <vt:lpstr>Слайд 14</vt:lpstr>
      <vt:lpstr>Sights of London</vt:lpstr>
      <vt:lpstr>Слайд 16</vt:lpstr>
      <vt:lpstr>Слайд 17</vt:lpstr>
      <vt:lpstr>Слайд 18</vt:lpstr>
      <vt:lpstr>Complete the sentences. Make a small test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140</cp:revision>
  <dcterms:created xsi:type="dcterms:W3CDTF">2010-11-12T20:44:01Z</dcterms:created>
  <dcterms:modified xsi:type="dcterms:W3CDTF">2011-11-05T13:37:58Z</dcterms:modified>
</cp:coreProperties>
</file>