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4"/>
  </p:notesMasterIdLst>
  <p:sldIdLst>
    <p:sldId id="265" r:id="rId2"/>
    <p:sldId id="267" r:id="rId3"/>
    <p:sldId id="269" r:id="rId4"/>
    <p:sldId id="270" r:id="rId5"/>
    <p:sldId id="271" r:id="rId6"/>
    <p:sldId id="272" r:id="rId7"/>
    <p:sldId id="273" r:id="rId8"/>
    <p:sldId id="288" r:id="rId9"/>
    <p:sldId id="275" r:id="rId10"/>
    <p:sldId id="289" r:id="rId11"/>
    <p:sldId id="276" r:id="rId12"/>
    <p:sldId id="277" r:id="rId13"/>
    <p:sldId id="284" r:id="rId14"/>
    <p:sldId id="285" r:id="rId15"/>
    <p:sldId id="287" r:id="rId16"/>
    <p:sldId id="282" r:id="rId17"/>
    <p:sldId id="257" r:id="rId18"/>
    <p:sldId id="278" r:id="rId19"/>
    <p:sldId id="283" r:id="rId20"/>
    <p:sldId id="279" r:id="rId21"/>
    <p:sldId id="280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D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3FD55-FDEF-4C43-AC65-2B954C81124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E7B4-0055-4179-981C-098C71A67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E7B4-0055-4179-981C-098C71A6706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E7B4-0055-4179-981C-098C71A6706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572FF4-F783-441F-BADC-16414F760E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D:\Documents and Settings\лена\Рабочий стол\sovik_na_say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75"/>
            <a:ext cx="22891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28662" y="642918"/>
            <a:ext cx="7500990" cy="36803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rgbClr val="FFFF0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3600" b="1" dirty="0">
                <a:ln w="31550" cmpd="sng">
                  <a:gradFill>
                    <a:gsLst>
                      <a:gs pos="70000">
                        <a:srgbClr val="FFFF0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Спряжение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FFFF0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глаголов. Правописание безударных личных окончаний глаголов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rgbClr val="FFFF0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4400" b="1" dirty="0">
              <a:ln w="31550" cmpd="sng">
                <a:gradFill>
                  <a:gsLst>
                    <a:gs pos="70000">
                      <a:srgbClr val="FFFF00"/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Уж та</a:t>
            </a:r>
            <a:r>
              <a:rPr lang="ru-RU" b="1" i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т снег, бегут ручьи,</a:t>
            </a:r>
          </a:p>
          <a:p>
            <a:r>
              <a:rPr lang="ru-RU" b="1" dirty="0" smtClean="0"/>
              <a:t>В окно  пове</a:t>
            </a:r>
            <a:r>
              <a:rPr lang="ru-RU" b="1" i="1" dirty="0" smtClean="0">
                <a:solidFill>
                  <a:srgbClr val="FF0000"/>
                </a:solidFill>
              </a:rPr>
              <a:t>я</a:t>
            </a:r>
            <a:r>
              <a:rPr lang="ru-RU" b="1" dirty="0" smtClean="0"/>
              <a:t>ло весною…</a:t>
            </a:r>
          </a:p>
          <a:p>
            <a:r>
              <a:rPr lang="ru-RU" b="1" dirty="0" smtClean="0"/>
              <a:t>Засвищ</a:t>
            </a:r>
            <a:r>
              <a:rPr lang="ru-RU" b="1" i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/>
              <a:t>т скоро соловьи,</a:t>
            </a:r>
          </a:p>
          <a:p>
            <a:r>
              <a:rPr lang="ru-RU" b="1" dirty="0" smtClean="0"/>
              <a:t>И лес оден</a:t>
            </a:r>
            <a:r>
              <a:rPr lang="ru-RU" b="1" i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тся листвою.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3"/>
          <p:cNvSpPr>
            <a:spLocks noChangeArrowheads="1"/>
          </p:cNvSpPr>
          <p:nvPr/>
        </p:nvSpPr>
        <p:spPr bwMode="auto">
          <a:xfrm rot="10163293">
            <a:off x="249888" y="317667"/>
            <a:ext cx="7647558" cy="3424149"/>
          </a:xfrm>
          <a:prstGeom prst="cloudCallout">
            <a:avLst>
              <a:gd name="adj1" fmla="val -37116"/>
              <a:gd name="adj2" fmla="val -62954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anchorCtr="1"/>
          <a:lstStyle/>
          <a:p>
            <a:pPr algn="ctr"/>
            <a:r>
              <a:rPr kumimoji="1" lang="ru-RU" sz="3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Изменение глаголов </a:t>
            </a:r>
            <a:r>
              <a:rPr kumimoji="1"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 лицам и</a:t>
            </a:r>
            <a:r>
              <a:rPr kumimoji="1" lang="ru-RU" sz="3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1"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числам</a:t>
            </a:r>
            <a:r>
              <a:rPr kumimoji="1" lang="ru-RU" sz="32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называется </a:t>
            </a:r>
            <a:r>
              <a:rPr kumimoji="1"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спряжением</a:t>
            </a:r>
            <a:r>
              <a:rPr kumimoji="1"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/>
            <a:endParaRPr kumimoji="1"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31" name="Picture 7" descr="C:\Documents and Settings\Маша\Рабочий стол\анимашки\птицы\bird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214686"/>
            <a:ext cx="3167665" cy="2571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59371" y="5572140"/>
            <a:ext cx="303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1032" name="Picture 8" descr="C:\Documents and Settings\Маша\Рабочий стол\анимашки\природа\0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429000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1472" y="-357214"/>
            <a:ext cx="7777162" cy="4946650"/>
          </a:xfrm>
        </p:spPr>
        <p:txBody>
          <a:bodyPr/>
          <a:lstStyle/>
          <a:p>
            <a:pPr eaLnBrk="1" hangingPunct="1">
              <a:defRPr/>
            </a:pPr>
            <a:endParaRPr lang="ru-RU" sz="36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</a:rPr>
              <a:t>Слово «спрягать» исконно русское, устаревшее. Оно обозначало «соединять вместе, объединяться».</a:t>
            </a:r>
          </a:p>
          <a:p>
            <a:pPr eaLnBrk="1" hangingPunct="1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</a:rPr>
              <a:t>Например: спрягать лошадей с телегой, т.е. объединять их для работы: сейчас говорят «запрягать лошадь в телегу»</a:t>
            </a:r>
          </a:p>
        </p:txBody>
      </p:sp>
      <p:pic>
        <p:nvPicPr>
          <p:cNvPr id="2049" name="Picture 1" descr="C:\Documents and Settings\Маша\Рабочий стол\horse3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5617" y="4071942"/>
            <a:ext cx="5658383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ru-RU" b="1" dirty="0">
                <a:solidFill>
                  <a:srgbClr val="800000"/>
                </a:solidFill>
              </a:rPr>
              <a:t>	</a:t>
            </a:r>
            <a:r>
              <a:rPr lang="ru-RU" b="1" dirty="0" smtClean="0">
                <a:solidFill>
                  <a:srgbClr val="800000"/>
                </a:solidFill>
              </a:rPr>
              <a:t>посмотри  на  </a:t>
            </a:r>
            <a:r>
              <a:rPr lang="ru-RU" b="1" dirty="0">
                <a:solidFill>
                  <a:srgbClr val="800000"/>
                </a:solidFill>
              </a:rPr>
              <a:t>таблицу</a:t>
            </a:r>
          </a:p>
        </p:txBody>
      </p:sp>
      <p:graphicFrame>
        <p:nvGraphicFramePr>
          <p:cNvPr id="20505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447800"/>
          <a:ext cx="8229600" cy="473614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Ед.ч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Мн.ч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 лицо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8" name="Rectangle 60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ru-RU" b="1" dirty="0">
                <a:solidFill>
                  <a:srgbClr val="800000"/>
                </a:solidFill>
              </a:rPr>
              <a:t>	</a:t>
            </a:r>
            <a:r>
              <a:rPr lang="ru-RU" b="1" dirty="0" smtClean="0">
                <a:solidFill>
                  <a:srgbClr val="800000"/>
                </a:solidFill>
              </a:rPr>
              <a:t>посмотри  на  </a:t>
            </a:r>
            <a:r>
              <a:rPr lang="ru-RU" b="1" dirty="0">
                <a:solidFill>
                  <a:srgbClr val="800000"/>
                </a:solidFill>
              </a:rPr>
              <a:t>таблицу</a:t>
            </a:r>
          </a:p>
        </p:txBody>
      </p:sp>
      <p:graphicFrame>
        <p:nvGraphicFramePr>
          <p:cNvPr id="12352" name="Group 64"/>
          <p:cNvGraphicFramePr>
            <a:graphicFrameLocks noGrp="1"/>
          </p:cNvGraphicFramePr>
          <p:nvPr>
            <p:ph type="tbl" idx="1"/>
          </p:nvPr>
        </p:nvGraphicFramePr>
        <p:xfrm>
          <a:off x="457200" y="1447800"/>
          <a:ext cx="8229600" cy="473614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Ед.ч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Мн.ч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лицо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 лицо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ОНИ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7839100" cy="9000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500174"/>
            <a:ext cx="7981976" cy="457995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7858180" cy="587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28596" y="428604"/>
            <a:ext cx="7715304" cy="114300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I</a:t>
            </a:r>
            <a:r>
              <a:rPr lang="ru-RU" sz="6600" b="1" dirty="0"/>
              <a:t> </a:t>
            </a:r>
            <a:r>
              <a:rPr lang="ru-RU" sz="6600" b="1" dirty="0" err="1"/>
              <a:t>спр</a:t>
            </a:r>
            <a:r>
              <a:rPr lang="ru-RU" sz="6600" b="1" dirty="0"/>
              <a:t>.		 </a:t>
            </a:r>
            <a:r>
              <a:rPr lang="en-US" sz="6600" b="1" dirty="0"/>
              <a:t>II </a:t>
            </a:r>
            <a:r>
              <a:rPr lang="ru-RU" sz="6600" b="1" dirty="0" err="1"/>
              <a:t>спр</a:t>
            </a:r>
            <a:r>
              <a:rPr lang="ru-RU" sz="6600" dirty="0"/>
              <a:t>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 нужно делать, чтобы правильно написать безударное окончание глагола?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214422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Поставить глагол в неопределённую форму</a:t>
            </a:r>
            <a:endParaRPr lang="ru-RU" sz="2800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72198" y="1785926"/>
            <a:ext cx="857256" cy="642942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143108" y="1785926"/>
            <a:ext cx="857256" cy="642942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6572264" y="3143248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857356" y="3143248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0034" y="5857892"/>
            <a:ext cx="928662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latin typeface="Arial Black" pitchFamily="34" charset="0"/>
              </a:rPr>
              <a:t>ут</a:t>
            </a:r>
            <a:endParaRPr lang="ru-RU" sz="3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5857892"/>
            <a:ext cx="1143008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 Black" pitchFamily="34" charset="0"/>
              </a:rPr>
              <a:t>ют</a:t>
            </a:r>
            <a:endParaRPr lang="ru-RU" sz="3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6446" y="2357430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на - </a:t>
            </a:r>
            <a:r>
              <a:rPr lang="ru-RU" sz="4400" b="1" dirty="0" err="1" smtClean="0">
                <a:solidFill>
                  <a:srgbClr val="FF0000"/>
                </a:solidFill>
              </a:rPr>
              <a:t>и</a:t>
            </a:r>
            <a:r>
              <a:rPr lang="ru-RU" sz="4400" b="1" dirty="0" err="1" smtClean="0">
                <a:solidFill>
                  <a:srgbClr val="00B050"/>
                </a:solidFill>
              </a:rPr>
              <a:t>ть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235743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</a:t>
            </a:r>
            <a:r>
              <a:rPr lang="ru-RU" sz="4400" b="1" dirty="0" smtClean="0">
                <a:solidFill>
                  <a:srgbClr val="00B050"/>
                </a:solidFill>
              </a:rPr>
              <a:t>на -</a:t>
            </a:r>
            <a:r>
              <a:rPr lang="ru-RU" sz="4400" b="1" dirty="0" err="1" smtClean="0">
                <a:solidFill>
                  <a:srgbClr val="FF0000"/>
                </a:solidFill>
              </a:rPr>
              <a:t>и</a:t>
            </a:r>
            <a:r>
              <a:rPr lang="ru-RU" sz="4400" b="1" dirty="0" err="1" smtClean="0">
                <a:solidFill>
                  <a:srgbClr val="00B050"/>
                </a:solidFill>
              </a:rPr>
              <a:t>ть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48" y="378619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 </a:t>
            </a:r>
            <a:r>
              <a:rPr lang="ru-RU" sz="3200" b="1" dirty="0" smtClean="0">
                <a:solidFill>
                  <a:srgbClr val="0070C0"/>
                </a:solidFill>
              </a:rPr>
              <a:t>спряжение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643042" y="4357694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429256" y="378619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II </a:t>
            </a:r>
            <a:r>
              <a:rPr lang="ru-RU" sz="3200" b="1" dirty="0" smtClean="0">
                <a:solidFill>
                  <a:srgbClr val="0070C0"/>
                </a:solidFill>
              </a:rPr>
              <a:t>спряжение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6715140" y="4357694"/>
            <a:ext cx="357190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429388" y="507207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 Black" pitchFamily="34" charset="0"/>
              </a:rPr>
              <a:t>-и-</a:t>
            </a:r>
            <a:endParaRPr lang="ru-RU" sz="3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7884" y="5857892"/>
            <a:ext cx="857256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latin typeface="Arial Black" pitchFamily="34" charset="0"/>
              </a:rPr>
              <a:t>ат</a:t>
            </a:r>
            <a:endParaRPr lang="ru-RU" sz="3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6644" y="5857892"/>
            <a:ext cx="71438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latin typeface="Arial Black" pitchFamily="34" charset="0"/>
              </a:rPr>
              <a:t>ят</a:t>
            </a:r>
            <a:endParaRPr lang="ru-RU" sz="3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57290" y="5000636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-е-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 animBg="1"/>
      <p:bldP spid="18" grpId="0" animBg="1"/>
      <p:bldP spid="20" grpId="0" animBg="1"/>
      <p:bldP spid="21" grpId="0" animBg="1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0747" y="4643446"/>
            <a:ext cx="2925802" cy="175432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брить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стелить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4095" y="4572008"/>
            <a:ext cx="3485249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 на –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ать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 на -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еть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00042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II</a:t>
            </a:r>
            <a:r>
              <a:rPr lang="ru-RU" sz="4400" b="1" dirty="0" smtClean="0">
                <a:solidFill>
                  <a:srgbClr val="0070C0"/>
                </a:solidFill>
              </a:rPr>
              <a:t> спряжение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872" y="509566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I</a:t>
            </a:r>
            <a:r>
              <a:rPr lang="ru-RU" sz="4400" b="1" dirty="0" smtClean="0">
                <a:solidFill>
                  <a:srgbClr val="0070C0"/>
                </a:solidFill>
              </a:rPr>
              <a:t> спряжение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142984"/>
            <a:ext cx="3429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   </a:t>
            </a:r>
            <a:r>
              <a:rPr lang="ru-RU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</a:t>
            </a:r>
          </a:p>
          <a:p>
            <a:r>
              <a:rPr lang="ru-RU" sz="6600" b="1" dirty="0" smtClean="0">
                <a:solidFill>
                  <a:srgbClr val="00B050"/>
                </a:solidFill>
              </a:rPr>
              <a:t>на - </a:t>
            </a:r>
            <a:r>
              <a:rPr lang="ru-RU" sz="6600" b="1" dirty="0" err="1" smtClean="0">
                <a:solidFill>
                  <a:srgbClr val="FF0000"/>
                </a:solidFill>
              </a:rPr>
              <a:t>и</a:t>
            </a:r>
            <a:r>
              <a:rPr lang="ru-RU" sz="6600" b="1" dirty="0" err="1" smtClean="0">
                <a:solidFill>
                  <a:srgbClr val="00B050"/>
                </a:solidFill>
              </a:rPr>
              <a:t>ть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2071678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на - </a:t>
            </a:r>
            <a:r>
              <a:rPr lang="ru-RU" sz="6600" b="1" dirty="0" err="1" smtClean="0">
                <a:solidFill>
                  <a:srgbClr val="FF0000"/>
                </a:solidFill>
              </a:rPr>
              <a:t>и</a:t>
            </a:r>
            <a:r>
              <a:rPr lang="ru-RU" sz="6600" b="1" dirty="0" err="1" smtClean="0">
                <a:solidFill>
                  <a:srgbClr val="00B050"/>
                </a:solidFill>
              </a:rPr>
              <a:t>ть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Это стихотворение поможет тебе       запомнить исключения: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900" b="1" dirty="0" smtClean="0"/>
              <a:t>Ко второму же спряженью</a:t>
            </a:r>
            <a:br>
              <a:rPr lang="ru-RU" sz="3900" b="1" dirty="0" smtClean="0"/>
            </a:br>
            <a:r>
              <a:rPr lang="ru-RU" sz="3900" b="1" dirty="0" smtClean="0"/>
              <a:t>Отнесём мы без сомненья</a:t>
            </a:r>
            <a:br>
              <a:rPr lang="ru-RU" sz="3900" b="1" dirty="0" smtClean="0"/>
            </a:br>
            <a:r>
              <a:rPr lang="ru-RU" sz="3900" b="1" dirty="0" smtClean="0"/>
              <a:t>Все глаголы, что на "-</a:t>
            </a:r>
            <a:r>
              <a:rPr lang="ru-RU" sz="3900" b="1" dirty="0" err="1" smtClean="0">
                <a:solidFill>
                  <a:srgbClr val="FF0000"/>
                </a:solidFill>
              </a:rPr>
              <a:t>ить</a:t>
            </a:r>
            <a:r>
              <a:rPr lang="ru-RU" sz="3900" b="1" dirty="0" smtClean="0"/>
              <a:t>",</a:t>
            </a:r>
            <a:br>
              <a:rPr lang="ru-RU" sz="3900" b="1" dirty="0" smtClean="0"/>
            </a:br>
            <a:r>
              <a:rPr lang="ru-RU" sz="3900" b="1" dirty="0" smtClean="0"/>
              <a:t>Кроме слов "</a:t>
            </a:r>
            <a:r>
              <a:rPr lang="ru-RU" sz="3900" b="1" dirty="0" smtClean="0">
                <a:solidFill>
                  <a:srgbClr val="7030A0"/>
                </a:solidFill>
              </a:rPr>
              <a:t>стелить</a:t>
            </a:r>
            <a:r>
              <a:rPr lang="ru-RU" sz="3900" b="1" dirty="0" smtClean="0"/>
              <a:t>" и "</a:t>
            </a:r>
            <a:r>
              <a:rPr lang="ru-RU" sz="3900" b="1" dirty="0" smtClean="0">
                <a:solidFill>
                  <a:srgbClr val="7030A0"/>
                </a:solidFill>
              </a:rPr>
              <a:t>брить</a:t>
            </a:r>
            <a:r>
              <a:rPr lang="ru-RU" sz="3900" b="1" dirty="0" smtClean="0"/>
              <a:t>".</a:t>
            </a:r>
            <a:br>
              <a:rPr lang="ru-RU" sz="3900" b="1" dirty="0" smtClean="0"/>
            </a:br>
            <a:r>
              <a:rPr lang="ru-RU" sz="3900" b="1" dirty="0" smtClean="0"/>
              <a:t>А ещё: "</a:t>
            </a:r>
            <a:r>
              <a:rPr lang="ru-RU" sz="3900" b="1" dirty="0" smtClean="0">
                <a:solidFill>
                  <a:srgbClr val="FF0000"/>
                </a:solidFill>
              </a:rPr>
              <a:t>смотреть</a:t>
            </a:r>
            <a:r>
              <a:rPr lang="ru-RU" sz="3900" b="1" dirty="0" smtClean="0"/>
              <a:t>", "</a:t>
            </a:r>
            <a:r>
              <a:rPr lang="ru-RU" sz="3900" b="1" dirty="0" smtClean="0">
                <a:solidFill>
                  <a:srgbClr val="FF0000"/>
                </a:solidFill>
              </a:rPr>
              <a:t>обидеть</a:t>
            </a:r>
            <a:r>
              <a:rPr lang="ru-RU" sz="3900" b="1" dirty="0" smtClean="0"/>
              <a:t>",</a:t>
            </a:r>
            <a:br>
              <a:rPr lang="ru-RU" sz="3900" b="1" dirty="0" smtClean="0"/>
            </a:br>
            <a:r>
              <a:rPr lang="ru-RU" sz="3900" b="1" dirty="0" smtClean="0"/>
              <a:t>"</a:t>
            </a:r>
            <a:r>
              <a:rPr lang="ru-RU" sz="3900" b="1" dirty="0" smtClean="0">
                <a:solidFill>
                  <a:srgbClr val="FF0000"/>
                </a:solidFill>
              </a:rPr>
              <a:t>Слышать</a:t>
            </a:r>
            <a:r>
              <a:rPr lang="ru-RU" sz="3900" b="1" dirty="0" smtClean="0"/>
              <a:t>", "</a:t>
            </a:r>
            <a:r>
              <a:rPr lang="ru-RU" sz="3900" b="1" dirty="0" smtClean="0">
                <a:solidFill>
                  <a:srgbClr val="FF0000"/>
                </a:solidFill>
              </a:rPr>
              <a:t>видеть</a:t>
            </a:r>
            <a:r>
              <a:rPr lang="ru-RU" sz="3900" b="1" dirty="0" smtClean="0"/>
              <a:t>", "</a:t>
            </a:r>
            <a:r>
              <a:rPr lang="ru-RU" sz="3900" b="1" dirty="0" smtClean="0">
                <a:solidFill>
                  <a:srgbClr val="FF0000"/>
                </a:solidFill>
              </a:rPr>
              <a:t>ненавидеть</a:t>
            </a:r>
            <a:r>
              <a:rPr lang="ru-RU" sz="3900" b="1" dirty="0" smtClean="0"/>
              <a:t>",</a:t>
            </a:r>
            <a:br>
              <a:rPr lang="ru-RU" sz="3900" b="1" dirty="0" smtClean="0"/>
            </a:br>
            <a:r>
              <a:rPr lang="ru-RU" sz="3900" b="1" dirty="0" smtClean="0"/>
              <a:t>"</a:t>
            </a:r>
            <a:r>
              <a:rPr lang="ru-RU" sz="3900" b="1" dirty="0" smtClean="0">
                <a:solidFill>
                  <a:srgbClr val="FF0000"/>
                </a:solidFill>
              </a:rPr>
              <a:t>Гнать</a:t>
            </a:r>
            <a:r>
              <a:rPr lang="ru-RU" sz="3900" b="1" dirty="0" smtClean="0"/>
              <a:t>", "</a:t>
            </a:r>
            <a:r>
              <a:rPr lang="ru-RU" sz="3900" b="1" dirty="0" smtClean="0">
                <a:solidFill>
                  <a:srgbClr val="FF0000"/>
                </a:solidFill>
              </a:rPr>
              <a:t>дышат</a:t>
            </a:r>
            <a:r>
              <a:rPr lang="ru-RU" sz="3900" b="1" dirty="0" smtClean="0"/>
              <a:t>ь", "</a:t>
            </a:r>
            <a:r>
              <a:rPr lang="ru-RU" sz="3900" b="1" dirty="0" smtClean="0">
                <a:solidFill>
                  <a:srgbClr val="FF0000"/>
                </a:solidFill>
              </a:rPr>
              <a:t>держать</a:t>
            </a:r>
            <a:r>
              <a:rPr lang="ru-RU" sz="3900" b="1" dirty="0" smtClean="0"/>
              <a:t>", "</a:t>
            </a:r>
            <a:r>
              <a:rPr lang="ru-RU" sz="3900" b="1" dirty="0" smtClean="0">
                <a:solidFill>
                  <a:srgbClr val="FF0000"/>
                </a:solidFill>
              </a:rPr>
              <a:t>терпеть</a:t>
            </a:r>
            <a:r>
              <a:rPr lang="ru-RU" sz="3900" b="1" dirty="0" smtClean="0"/>
              <a:t>"</a:t>
            </a:r>
            <a:br>
              <a:rPr lang="ru-RU" sz="3900" b="1" dirty="0" smtClean="0"/>
            </a:br>
            <a:r>
              <a:rPr lang="ru-RU" sz="3900" b="1" dirty="0" smtClean="0"/>
              <a:t>И "</a:t>
            </a:r>
            <a:r>
              <a:rPr lang="ru-RU" sz="3900" b="1" dirty="0" smtClean="0">
                <a:solidFill>
                  <a:srgbClr val="FF0000"/>
                </a:solidFill>
              </a:rPr>
              <a:t>зависеть</a:t>
            </a:r>
            <a:r>
              <a:rPr lang="ru-RU" sz="3900" b="1" dirty="0" smtClean="0"/>
              <a:t>" и "</a:t>
            </a:r>
            <a:r>
              <a:rPr lang="ru-RU" sz="3900" b="1" dirty="0" smtClean="0">
                <a:solidFill>
                  <a:srgbClr val="FF0000"/>
                </a:solidFill>
              </a:rPr>
              <a:t>вертеть</a:t>
            </a:r>
            <a:r>
              <a:rPr lang="ru-RU" sz="3900" b="1" dirty="0" smtClean="0"/>
              <a:t>".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Безударные 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личные окончания глаголов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928802"/>
            <a:ext cx="2610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 </a:t>
            </a:r>
            <a:r>
              <a:rPr lang="ru-RU" sz="3600" b="1" dirty="0" smtClean="0">
                <a:solidFill>
                  <a:srgbClr val="002060"/>
                </a:solidFill>
              </a:rPr>
              <a:t>спряжение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1928802"/>
            <a:ext cx="2725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II </a:t>
            </a:r>
            <a:r>
              <a:rPr lang="ru-RU" sz="3600" b="1" dirty="0" smtClean="0">
                <a:solidFill>
                  <a:srgbClr val="002060"/>
                </a:solidFill>
              </a:rPr>
              <a:t>спряжение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3000372"/>
            <a:ext cx="1143008" cy="92333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Arial Black" pitchFamily="34" charset="0"/>
              </a:rPr>
              <a:t>-е-</a:t>
            </a:r>
            <a:endParaRPr lang="ru-RU" sz="5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2928934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Arial Black" pitchFamily="34" charset="0"/>
              </a:rPr>
              <a:t>-и-</a:t>
            </a:r>
            <a:endParaRPr lang="ru-RU" sz="5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643446"/>
            <a:ext cx="928694" cy="17543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</a:rPr>
              <a:t>ут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643446"/>
            <a:ext cx="928694" cy="17543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Ю</a:t>
            </a:r>
            <a:endParaRPr lang="en-US" sz="5400" b="1" i="1" dirty="0" smtClean="0">
              <a:solidFill>
                <a:srgbClr val="FF0000"/>
              </a:solidFill>
            </a:endParaRPr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т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4572008"/>
            <a:ext cx="1000132" cy="17543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</a:rPr>
              <a:t>ат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4572008"/>
            <a:ext cx="1000132" cy="17543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i="1" dirty="0" err="1" smtClean="0">
                <a:solidFill>
                  <a:srgbClr val="FF0000"/>
                </a:solidFill>
              </a:rPr>
              <a:t>ят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сканирование001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140000" cy="2868806"/>
          </a:xfrm>
          <a:prstGeom prst="rect">
            <a:avLst/>
          </a:prstGeom>
          <a:noFill/>
        </p:spPr>
      </p:pic>
      <p:pic>
        <p:nvPicPr>
          <p:cNvPr id="1027" name="Picture 3" descr="D:\Documents and Settings\Admin\Рабочий стол\сканирование001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140000" cy="2906375"/>
          </a:xfrm>
          <a:prstGeom prst="rect">
            <a:avLst/>
          </a:prstGeom>
          <a:noFill/>
        </p:spPr>
      </p:pic>
      <p:pic>
        <p:nvPicPr>
          <p:cNvPr id="1028" name="Picture 4" descr="D:\Documents and Settings\Admin\Рабочий стол\сканирование0017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357562"/>
            <a:ext cx="3960000" cy="322873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спр</a:t>
            </a:r>
            <a:r>
              <a:rPr lang="ru-RU" dirty="0" smtClean="0"/>
              <a:t>.                                  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err="1" smtClean="0"/>
              <a:t>спр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Пробуждается                                Слышится  </a:t>
            </a:r>
          </a:p>
          <a:p>
            <a:r>
              <a:rPr lang="ru-RU" sz="2800" b="1" dirty="0" smtClean="0"/>
              <a:t>Нарастает                                        Журчит</a:t>
            </a:r>
          </a:p>
          <a:p>
            <a:r>
              <a:rPr lang="ru-RU" sz="2800" b="1" dirty="0" smtClean="0"/>
              <a:t>Зеленеет</a:t>
            </a:r>
          </a:p>
          <a:p>
            <a:r>
              <a:rPr lang="ru-RU" sz="2800" b="1" dirty="0" smtClean="0"/>
              <a:t>Темнеет</a:t>
            </a:r>
          </a:p>
          <a:p>
            <a:r>
              <a:rPr lang="ru-RU" sz="2800" b="1" dirty="0" smtClean="0"/>
              <a:t>Наступает</a:t>
            </a:r>
          </a:p>
          <a:p>
            <a:r>
              <a:rPr lang="ru-RU" sz="2800" b="1" dirty="0" smtClean="0"/>
              <a:t>Раздаётся</a:t>
            </a:r>
          </a:p>
          <a:p>
            <a:r>
              <a:rPr lang="ru-RU" sz="2800" b="1" dirty="0" smtClean="0"/>
              <a:t>Сверкает</a:t>
            </a:r>
          </a:p>
          <a:p>
            <a:r>
              <a:rPr lang="ru-RU" sz="2800" b="1" dirty="0" smtClean="0"/>
              <a:t>Обрушивается</a:t>
            </a:r>
          </a:p>
          <a:p>
            <a:r>
              <a:rPr lang="ru-RU" sz="2800" b="1" dirty="0" smtClean="0"/>
              <a:t>Проясняется</a:t>
            </a:r>
          </a:p>
          <a:p>
            <a:r>
              <a:rPr lang="ru-RU" sz="2800" b="1" dirty="0" smtClean="0"/>
              <a:t>Сияет    </a:t>
            </a:r>
            <a:endParaRPr lang="ru-RU" sz="28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5720" y="0"/>
            <a:ext cx="8458200" cy="12192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Игра «В  свой домик»</a:t>
            </a:r>
            <a:endParaRPr lang="ru-RU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Picture 3" descr="D:\Documents and Settings\Admin\Рабочий стол\сканирование001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71613"/>
            <a:ext cx="4085124" cy="4500593"/>
          </a:xfrm>
          <a:prstGeom prst="rect">
            <a:avLst/>
          </a:prstGeom>
          <a:noFill/>
        </p:spPr>
      </p:pic>
      <p:pic>
        <p:nvPicPr>
          <p:cNvPr id="5" name="Picture 2" descr="D:\Documents and Settings\Admin\Рабочий стол\сканирование0018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0327" y="1571612"/>
            <a:ext cx="4693673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358246" cy="5857916"/>
          </a:xfrm>
        </p:spPr>
        <p:txBody>
          <a:bodyPr>
            <a:noAutofit/>
          </a:bodyPr>
          <a:lstStyle/>
          <a:p>
            <a:r>
              <a:rPr lang="ru-RU" sz="5400" smtClean="0">
                <a:solidFill>
                  <a:schemeClr val="tx1"/>
                </a:solidFill>
              </a:rPr>
              <a:t>Весна – от весел</a:t>
            </a:r>
            <a:r>
              <a:rPr lang="en-US" sz="5400" smtClean="0">
                <a:solidFill>
                  <a:schemeClr val="tx1"/>
                </a:solidFill>
              </a:rPr>
              <a:t/>
            </a:r>
            <a:br>
              <a:rPr lang="en-US" sz="5400" smtClean="0">
                <a:solidFill>
                  <a:schemeClr val="tx1"/>
                </a:solidFill>
              </a:rPr>
            </a:br>
            <a:r>
              <a:rPr lang="en-US" sz="5400" smtClean="0">
                <a:solidFill>
                  <a:schemeClr val="tx1"/>
                </a:solidFill>
              </a:rPr>
              <a:t/>
            </a:r>
            <a:br>
              <a:rPr lang="en-US" sz="5400" smtClean="0">
                <a:solidFill>
                  <a:schemeClr val="tx1"/>
                </a:solidFill>
              </a:rPr>
            </a:br>
            <a:r>
              <a:rPr lang="ru-RU" sz="5400" smtClean="0">
                <a:solidFill>
                  <a:schemeClr val="tx1"/>
                </a:solidFill>
              </a:rPr>
              <a:t>Однокоренные слова: веснянка, весенний, веснушки</a:t>
            </a:r>
            <a:r>
              <a:rPr lang="ru-RU" sz="5400" smtClean="0"/>
              <a:t/>
            </a:r>
            <a:br>
              <a:rPr lang="ru-RU" sz="5400" smtClean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643578"/>
            <a:ext cx="7772400" cy="914400"/>
          </a:xfrm>
        </p:spPr>
        <p:txBody>
          <a:bodyPr/>
          <a:lstStyle/>
          <a:p>
            <a:r>
              <a:rPr lang="en-US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3471866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  </a:t>
            </a:r>
            <a:br>
              <a:rPr lang="en-US" sz="5400" dirty="0" smtClean="0"/>
            </a:br>
            <a:r>
              <a:rPr lang="ru-RU" sz="5400" dirty="0" smtClean="0"/>
              <a:t>    </a:t>
            </a:r>
            <a:br>
              <a:rPr lang="ru-RU" sz="5400" dirty="0" smtClean="0"/>
            </a:br>
            <a:r>
              <a:rPr lang="ru-RU" sz="5400" dirty="0" smtClean="0"/>
              <a:t>          </a:t>
            </a:r>
            <a:r>
              <a:rPr lang="ru-RU" sz="5400" b="1" dirty="0" smtClean="0"/>
              <a:t>загадки: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  </a:t>
            </a:r>
            <a:r>
              <a:rPr lang="ru-RU" sz="5400" b="1" dirty="0" smtClean="0"/>
              <a:t>Тает снежок, ожил лужок.</a:t>
            </a:r>
            <a:br>
              <a:rPr lang="ru-RU" sz="5400" b="1" dirty="0" smtClean="0"/>
            </a:br>
            <a:r>
              <a:rPr lang="en-US" sz="5400" b="1" dirty="0" smtClean="0"/>
              <a:t>    </a:t>
            </a:r>
            <a:r>
              <a:rPr lang="ru-RU" sz="5400" b="1" dirty="0" smtClean="0"/>
              <a:t>День прибывает,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  </a:t>
            </a:r>
            <a:r>
              <a:rPr lang="ru-RU" sz="5400" b="1" dirty="0" smtClean="0"/>
              <a:t>  когда это бывает?</a:t>
            </a:r>
            <a:br>
              <a:rPr lang="ru-RU" sz="5400" b="1" dirty="0" smtClean="0"/>
            </a:br>
            <a:r>
              <a:rPr lang="ru-RU" sz="54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143380"/>
            <a:ext cx="8705880" cy="1936745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ru-RU" dirty="0" smtClean="0"/>
              <a:t>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4400" b="1" dirty="0" smtClean="0"/>
              <a:t>Вот уже набухли почки,</a:t>
            </a:r>
          </a:p>
          <a:p>
            <a:r>
              <a:rPr lang="ru-RU" sz="4400" b="1" dirty="0" smtClean="0"/>
              <a:t>На волю просятся листочки, </a:t>
            </a:r>
          </a:p>
          <a:p>
            <a:r>
              <a:rPr lang="ru-RU" sz="4400" b="1" dirty="0" smtClean="0"/>
              <a:t>Червячка петух нашёл, </a:t>
            </a:r>
          </a:p>
          <a:p>
            <a:r>
              <a:rPr lang="ru-RU" sz="4400" b="1" dirty="0" smtClean="0"/>
              <a:t>Кто зиму заменить пришёл? (весна)</a:t>
            </a:r>
          </a:p>
          <a:p>
            <a:r>
              <a:rPr lang="ru-RU" sz="4400" b="1" dirty="0" smtClean="0"/>
              <a:t> </a:t>
            </a:r>
            <a:endParaRPr lang="ru-RU" sz="44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357298"/>
            <a:ext cx="6715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Какое время года вас</a:t>
            </a:r>
          </a:p>
          <a:p>
            <a:r>
              <a:rPr lang="ru-RU" sz="4800" b="1" dirty="0" smtClean="0"/>
              <a:t>Радует капелью</a:t>
            </a:r>
          </a:p>
          <a:p>
            <a:r>
              <a:rPr lang="ru-RU" sz="4800" b="1" dirty="0" smtClean="0"/>
              <a:t>И первыми ручьями,</a:t>
            </a:r>
          </a:p>
          <a:p>
            <a:r>
              <a:rPr lang="ru-RU" sz="4800" b="1" dirty="0" smtClean="0"/>
              <a:t>И звонкою птичьей трелью? (весна)</a:t>
            </a:r>
            <a:endParaRPr lang="ru-RU" sz="48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7215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 овраги ручьями катится,</a:t>
            </a:r>
          </a:p>
          <a:p>
            <a:r>
              <a:rPr lang="ru-RU" sz="4000" b="1" dirty="0" smtClean="0"/>
              <a:t>Деревьям дарит платьица,</a:t>
            </a:r>
          </a:p>
          <a:p>
            <a:r>
              <a:rPr lang="ru-RU" sz="4000" b="1" dirty="0" smtClean="0"/>
              <a:t>В цветы одевает луг</a:t>
            </a:r>
          </a:p>
          <a:p>
            <a:r>
              <a:rPr lang="ru-RU" sz="4000" b="1" dirty="0" smtClean="0"/>
              <a:t>И станет летом вдруг.</a:t>
            </a:r>
          </a:p>
          <a:p>
            <a:r>
              <a:rPr lang="ru-RU" sz="4000" b="1" dirty="0" smtClean="0"/>
              <a:t>Ты знаешь, кто она? </a:t>
            </a:r>
          </a:p>
          <a:p>
            <a:r>
              <a:rPr lang="ru-RU" sz="4000" b="1" dirty="0" smtClean="0"/>
              <a:t>Красавица …(весна)</a:t>
            </a:r>
            <a:endParaRPr lang="ru-RU" sz="40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Пословицы о весне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1. Осень хвастлива, весна справедлива.</a:t>
            </a:r>
          </a:p>
          <a:p>
            <a:r>
              <a:rPr lang="ru-RU" b="1" dirty="0" smtClean="0"/>
              <a:t>2. Поздняя весна не обманет.</a:t>
            </a:r>
          </a:p>
          <a:p>
            <a:r>
              <a:rPr lang="ru-RU" b="1" dirty="0" smtClean="0"/>
              <a:t>3.Весна и червячка оживит.</a:t>
            </a:r>
          </a:p>
          <a:p>
            <a:r>
              <a:rPr lang="ru-RU" b="1" dirty="0" smtClean="0"/>
              <a:t>4. Май весну венчает, лето встречает.</a:t>
            </a:r>
          </a:p>
          <a:p>
            <a:r>
              <a:rPr lang="ru-RU" b="1" dirty="0" smtClean="0"/>
              <a:t>5. Весна красна не одними цветочками, а и зелёными листочками.</a:t>
            </a:r>
          </a:p>
          <a:p>
            <a:r>
              <a:rPr lang="ru-RU" b="1" dirty="0" smtClean="0"/>
              <a:t>6. Ранняя весна обманчива, поздняя – верней.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еще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048000" cy="414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4714884"/>
            <a:ext cx="321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А. Н. Плещеев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14712" y="214290"/>
            <a:ext cx="5429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Уж та…т снег, б…гут ручьи,</a:t>
            </a:r>
            <a:endParaRPr lang="ru-RU" sz="3600" b="1" dirty="0" smtClean="0"/>
          </a:p>
          <a:p>
            <a:r>
              <a:rPr lang="ru-RU" sz="3600" b="1" i="1" dirty="0" smtClean="0"/>
              <a:t>В окно </a:t>
            </a:r>
            <a:r>
              <a:rPr lang="ru-RU" sz="3600" b="1" i="1" dirty="0" err="1" smtClean="0"/>
              <a:t>пове</a:t>
            </a:r>
            <a:r>
              <a:rPr lang="ru-RU" sz="3600" b="1" i="1" dirty="0" smtClean="0"/>
              <a:t>….</a:t>
            </a:r>
            <a:r>
              <a:rPr lang="ru-RU" sz="3600" b="1" i="1" dirty="0" err="1" smtClean="0"/>
              <a:t>ло</a:t>
            </a:r>
            <a:r>
              <a:rPr lang="ru-RU" sz="3600" b="1" i="1" dirty="0" smtClean="0"/>
              <a:t> в…</a:t>
            </a:r>
            <a:r>
              <a:rPr lang="ru-RU" sz="3600" b="1" i="1" dirty="0" err="1" smtClean="0"/>
              <a:t>сною</a:t>
            </a:r>
            <a:r>
              <a:rPr lang="ru-RU" sz="3600" b="1" i="1" dirty="0" smtClean="0"/>
              <a:t>...</a:t>
            </a:r>
            <a:endParaRPr lang="ru-RU" sz="3600" b="1" dirty="0" smtClean="0"/>
          </a:p>
          <a:p>
            <a:r>
              <a:rPr lang="ru-RU" sz="3600" b="1" i="1" dirty="0" err="1" smtClean="0"/>
              <a:t>Засвищ</a:t>
            </a:r>
            <a:r>
              <a:rPr lang="ru-RU" sz="3600" b="1" i="1" dirty="0" smtClean="0"/>
              <a:t>…т скоро с…</a:t>
            </a:r>
            <a:r>
              <a:rPr lang="ru-RU" sz="3600" b="1" i="1" dirty="0" err="1" smtClean="0"/>
              <a:t>ловьи</a:t>
            </a:r>
            <a:r>
              <a:rPr lang="ru-RU" sz="3600" b="1" i="1" dirty="0" smtClean="0"/>
              <a:t>,</a:t>
            </a:r>
            <a:endParaRPr lang="ru-RU" sz="3600" b="1" dirty="0" smtClean="0"/>
          </a:p>
          <a:p>
            <a:r>
              <a:rPr lang="ru-RU" sz="3600" b="1" i="1" dirty="0" smtClean="0"/>
              <a:t>И лес </a:t>
            </a:r>
            <a:r>
              <a:rPr lang="ru-RU" sz="3600" b="1" i="1" dirty="0" err="1" smtClean="0"/>
              <a:t>оден</a:t>
            </a:r>
            <a:r>
              <a:rPr lang="ru-RU" sz="3600" b="1" i="1" dirty="0" smtClean="0"/>
              <a:t>….т(</a:t>
            </a:r>
            <a:r>
              <a:rPr lang="ru-RU" sz="3600" b="1" i="1" dirty="0" err="1" smtClean="0"/>
              <a:t>ь</a:t>
            </a:r>
            <a:r>
              <a:rPr lang="ru-RU" sz="3600" b="1" i="1" dirty="0" smtClean="0"/>
              <a:t>)</a:t>
            </a:r>
            <a:r>
              <a:rPr lang="ru-RU" sz="3600" b="1" i="1" dirty="0" err="1" smtClean="0"/>
              <a:t>ся</a:t>
            </a:r>
            <a:r>
              <a:rPr lang="ru-RU" sz="3600" b="1" i="1" dirty="0" smtClean="0"/>
              <a:t> л…</a:t>
            </a:r>
            <a:r>
              <a:rPr lang="ru-RU" sz="3600" b="1" i="1" dirty="0" err="1" smtClean="0"/>
              <a:t>ствою</a:t>
            </a:r>
            <a:r>
              <a:rPr lang="ru-RU" sz="3600" b="1" i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978</TotalTime>
  <Words>385</Words>
  <Application>Microsoft Office PowerPoint</Application>
  <PresentationFormat>Экран (4:3)</PresentationFormat>
  <Paragraphs>115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Весна – от весел  Однокоренные слова: веснянка, весенний, веснушки </vt:lpstr>
      <vt:lpstr>                  загадки:      Тает снежок, ожил лужок.     День прибывает,     когда это бывает?    </vt:lpstr>
      <vt:lpstr>     </vt:lpstr>
      <vt:lpstr>Слайд 6</vt:lpstr>
      <vt:lpstr>Слайд 7</vt:lpstr>
      <vt:lpstr>    Пословицы о весне</vt:lpstr>
      <vt:lpstr>Слайд 9</vt:lpstr>
      <vt:lpstr> </vt:lpstr>
      <vt:lpstr>Слайд 11</vt:lpstr>
      <vt:lpstr>Слайд 12</vt:lpstr>
      <vt:lpstr> посмотри  на  таблицу</vt:lpstr>
      <vt:lpstr> посмотри  на  таблицу</vt:lpstr>
      <vt:lpstr>  </vt:lpstr>
      <vt:lpstr>Слайд 16</vt:lpstr>
      <vt:lpstr>Слайд 17</vt:lpstr>
      <vt:lpstr> Это стихотворение поможет тебе       запомнить исключения: </vt:lpstr>
      <vt:lpstr>Безударные  личные окончания глаголов</vt:lpstr>
      <vt:lpstr>  I спр.                                   II спр.</vt:lpstr>
      <vt:lpstr> 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108</cp:revision>
  <dcterms:modified xsi:type="dcterms:W3CDTF">2012-01-26T19:15:47Z</dcterms:modified>
</cp:coreProperties>
</file>