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14" autoAdjust="0"/>
    <p:restoredTop sz="94660"/>
  </p:normalViewPr>
  <p:slideViewPr>
    <p:cSldViewPr>
      <p:cViewPr varScale="1">
        <p:scale>
          <a:sx n="70" d="100"/>
          <a:sy n="7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6A35-813F-45F3-B6E1-6858FE90D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D459-56DE-4792-BE66-E4ECED48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DC2D-AC04-4859-BEB3-ED409A4AC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42AB-9A2A-431A-9268-9D6A9628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5533-67AA-4B41-9030-1549A3A1C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DD6A-D78E-4C2B-88A4-FF5947B92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1C83-B244-401B-B5A3-D2960BFB4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769E-057C-4967-9C6D-A22FF1588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657E-CD71-4887-89E7-3EC9D38C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DCBB1-BE6B-4C85-85D8-FC7502453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8EFB-DC6F-46CE-A090-A011F0BF9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ED4FF0-D7ED-44AA-93EF-C53C834E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4288"/>
            <a:ext cx="54483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 descr="C:\Documents and Settings\Евгений\Рабочий стол\0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14313"/>
            <a:ext cx="2695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1928813"/>
            <a:ext cx="4929188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stral" pitchFamily="66" charset="0"/>
                <a:cs typeface="Arial" pitchFamily="34" charset="0"/>
              </a:rPr>
              <a:t/>
            </a:r>
            <a:br>
              <a:rPr lang="ru-RU" sz="9600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stral" pitchFamily="66" charset="0"/>
                <a:cs typeface="Arial" pitchFamily="34" charset="0"/>
              </a:rPr>
            </a:br>
            <a:r>
              <a:rPr lang="ru-RU" sz="9600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stral" pitchFamily="66" charset="0"/>
                <a:cs typeface="Arial" pitchFamily="34" charset="0"/>
              </a:rPr>
              <a:t/>
            </a:r>
            <a:br>
              <a:rPr lang="ru-RU" sz="9600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stral" pitchFamily="66" charset="0"/>
                <a:cs typeface="Arial" pitchFamily="34" charset="0"/>
              </a:rPr>
            </a:br>
            <a:r>
              <a:rPr lang="ru-RU" sz="9600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stral" pitchFamily="66" charset="0"/>
                <a:cs typeface="Arial" pitchFamily="34" charset="0"/>
              </a:rPr>
              <a:t/>
            </a:r>
            <a:br>
              <a:rPr lang="ru-RU" sz="9600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stral" pitchFamily="66" charset="0"/>
                <a:cs typeface="Arial" pitchFamily="34" charset="0"/>
              </a:rPr>
            </a:br>
            <a:r>
              <a:rPr lang="ru-RU" sz="6600" b="1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6600" b="1" spc="-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Arial" pitchFamily="34" charset="0"/>
              </a:rPr>
            </a:br>
            <a:r>
              <a:rPr lang="ru-RU" sz="6000" b="1" spc="-100" dirty="0" smtClean="0"/>
              <a:t>Досье </a:t>
            </a:r>
            <a:r>
              <a:rPr lang="ru-RU" sz="3200" spc="-100" baseline="30000" dirty="0" smtClean="0">
                <a:latin typeface="Mistral" pitchFamily="66" charset="0"/>
                <a:cs typeface="Arial" pitchFamily="34" charset="0"/>
              </a:rPr>
              <a:t/>
            </a:r>
            <a:br>
              <a:rPr lang="ru-RU" sz="3200" spc="-100" baseline="30000" dirty="0" smtClean="0">
                <a:latin typeface="Mistral" pitchFamily="66" charset="0"/>
                <a:cs typeface="Arial" pitchFamily="34" charset="0"/>
              </a:rPr>
            </a:br>
            <a:r>
              <a:rPr lang="ru-RU" sz="3200" spc="-100" baseline="30000" dirty="0" smtClean="0">
                <a:latin typeface="Mistral" pitchFamily="66" charset="0"/>
                <a:cs typeface="Arial" pitchFamily="34" charset="0"/>
              </a:rPr>
              <a:t/>
            </a:r>
            <a:br>
              <a:rPr lang="ru-RU" sz="3200" spc="-100" baseline="30000" dirty="0" smtClean="0">
                <a:latin typeface="Mistral" pitchFamily="66" charset="0"/>
                <a:cs typeface="Arial" pitchFamily="34" charset="0"/>
              </a:rPr>
            </a:br>
            <a:r>
              <a:rPr lang="ru-RU" sz="5400" spc="-100" baseline="30000" dirty="0" smtClean="0">
                <a:cs typeface="Arial" pitchFamily="34" charset="0"/>
              </a:rPr>
              <a:t>Павла Ивановича Чичикова, </a:t>
            </a:r>
            <a:br>
              <a:rPr lang="ru-RU" sz="5400" spc="-100" baseline="30000" dirty="0" smtClean="0">
                <a:cs typeface="Arial" pitchFamily="34" charset="0"/>
              </a:rPr>
            </a:br>
            <a:r>
              <a:rPr lang="ru-RU" sz="5400" spc="-100" baseline="30000" dirty="0" smtClean="0">
                <a:cs typeface="Arial" pitchFamily="34" charset="0"/>
              </a:rPr>
              <a:t>известного афериста и махинатора. </a:t>
            </a:r>
            <a:endParaRPr lang="ru-RU" sz="5400" spc="-1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28838" y="1928813"/>
            <a:ext cx="4929187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spc="-100" dirty="0" smtClean="0"/>
              <a:t>3) Когда проситель начнёт проявлять нетерпение, сказать, что надо </a:t>
            </a:r>
            <a:r>
              <a:rPr lang="ru-RU" sz="4000" u="sng" spc="-100" dirty="0" smtClean="0"/>
              <a:t>дать </a:t>
            </a:r>
            <a:r>
              <a:rPr lang="ru-RU" sz="3200" spc="-100" dirty="0" smtClean="0"/>
              <a:t>писарям.</a:t>
            </a:r>
            <a:br>
              <a:rPr lang="ru-RU" sz="3200" spc="-100" dirty="0" smtClean="0"/>
            </a:br>
            <a:r>
              <a:rPr lang="ru-RU" sz="3200" spc="-100" dirty="0" smtClean="0"/>
              <a:t>4) Уже потом можно намекнуть и про вышестоящее начальство, про правителей. Так чиновники прослывут честнейшими людьми!</a:t>
            </a:r>
            <a:endParaRPr lang="ru-RU" sz="4000" u="sng" spc="-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Евгений\Рабочий стол\До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2097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274638"/>
            <a:ext cx="2643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pc="-100" dirty="0" smtClean="0"/>
              <a:t/>
            </a:r>
            <a:br>
              <a:rPr lang="ru-RU" sz="3200" spc="-100" dirty="0" smtClean="0"/>
            </a:br>
            <a:r>
              <a:rPr lang="ru-RU" sz="3200" spc="-100" dirty="0" smtClean="0"/>
              <a:t/>
            </a:r>
            <a:br>
              <a:rPr lang="ru-RU" sz="3200" spc="-100" dirty="0" smtClean="0"/>
            </a:br>
            <a:r>
              <a:rPr lang="ru-RU" sz="3200" spc="-100" dirty="0" smtClean="0"/>
              <a:t/>
            </a:r>
            <a:br>
              <a:rPr lang="ru-RU" sz="3200" spc="-100" dirty="0" smtClean="0"/>
            </a:br>
            <a:r>
              <a:rPr lang="ru-RU" sz="3200" spc="-100" dirty="0" smtClean="0"/>
              <a:t/>
            </a:r>
            <a:br>
              <a:rPr lang="ru-RU" sz="3200" spc="-100" dirty="0" smtClean="0"/>
            </a:br>
            <a:endParaRPr lang="ru-RU" sz="3200" spc="-100" dirty="0" smtClean="0"/>
          </a:p>
        </p:txBody>
      </p:sp>
      <p:pic>
        <p:nvPicPr>
          <p:cNvPr id="12293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071688" y="3857625"/>
            <a:ext cx="5072062" cy="2714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spc="-100" dirty="0" smtClean="0"/>
              <a:t>Такие же богатые дома были изъяты и у других членов строительной комиссии, т.к. были построены на казённые деньги.</a:t>
            </a:r>
            <a:endParaRPr lang="ru-RU" b="1" dirty="0" smtClean="0"/>
          </a:p>
        </p:txBody>
      </p:sp>
      <p:pic>
        <p:nvPicPr>
          <p:cNvPr id="12295" name="Picture 4" descr="C:\Documents and Settings\Евгений\Рабочий стол\risunok03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571625"/>
            <a:ext cx="221456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224338" y="1428750"/>
            <a:ext cx="3000375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pc="-100" dirty="0" smtClean="0"/>
              <a:t>Справка о </a:t>
            </a:r>
            <a:r>
              <a:rPr lang="ru-RU" spc="-100" dirty="0" err="1" smtClean="0"/>
              <a:t>том,что</a:t>
            </a:r>
            <a:r>
              <a:rPr lang="ru-RU" spc="-100" dirty="0" smtClean="0"/>
              <a:t> это здание было конфисковано у </a:t>
            </a:r>
          </a:p>
          <a:p>
            <a:pPr eaLnBrk="1" hangingPunct="1">
              <a:defRPr/>
            </a:pPr>
            <a:r>
              <a:rPr lang="ru-RU" spc="-100" dirty="0" smtClean="0"/>
              <a:t>П.И. Чичикова.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8913"/>
            <a:ext cx="54483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C:\Documents and Settings\Евгений\Рабочий стол\газет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2425"/>
            <a:ext cx="22399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24075" y="4005263"/>
            <a:ext cx="4929188" cy="2143125"/>
          </a:xfrm>
        </p:spPr>
        <p:txBody>
          <a:bodyPr/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Случайно раскрытый сговор между контрабандистами и чиновниками таможни, которые неплохо обогатились в результате противозаконных действий. Доход одного из них, Чичикова П.И., превысил 500 тысяч капитала.</a:t>
            </a:r>
          </a:p>
        </p:txBody>
      </p:sp>
      <p:pic>
        <p:nvPicPr>
          <p:cNvPr id="8196" name="Picture 4" descr="C:\Documents and Settings\Евгений\Рабочий стол\9014156.png"/>
          <p:cNvPicPr>
            <a:picLocks noChangeAspect="1" noChangeArrowheads="1"/>
          </p:cNvPicPr>
          <p:nvPr/>
        </p:nvPicPr>
        <p:blipFill>
          <a:blip r:embed="rId5">
            <a:lum bright="-100000" contrast="100000"/>
          </a:blip>
          <a:srcRect/>
          <a:stretch>
            <a:fillRect/>
          </a:stretch>
        </p:blipFill>
        <p:spPr bwMode="auto">
          <a:xfrm rot="1009371">
            <a:off x="5643563" y="4857750"/>
            <a:ext cx="952500" cy="952500"/>
          </a:xfrm>
          <a:prstGeom prst="rect">
            <a:avLst/>
          </a:prstGeom>
          <a:noFill/>
          <a:effectLst>
            <a:outerShdw dir="7140000" sx="200000" sy="2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195513" y="476250"/>
            <a:ext cx="2286000" cy="3071813"/>
          </a:xfrm>
        </p:spPr>
        <p:txBody>
          <a:bodyPr/>
          <a:lstStyle/>
          <a:p>
            <a:pPr eaLnBrk="1" hangingPunct="1"/>
            <a:r>
              <a:rPr lang="ru-RU" sz="2900" b="1" smtClean="0"/>
              <a:t>Из </a:t>
            </a:r>
          </a:p>
          <a:p>
            <a:pPr eaLnBrk="1" hangingPunct="1"/>
            <a:endParaRPr lang="ru-RU" sz="2900" b="1" smtClean="0"/>
          </a:p>
          <a:p>
            <a:pPr eaLnBrk="1" hangingPunct="1"/>
            <a:r>
              <a:rPr lang="ru-RU" sz="2900" b="1" smtClean="0"/>
              <a:t>сообщения </a:t>
            </a:r>
          </a:p>
          <a:p>
            <a:pPr eaLnBrk="1" hangingPunct="1"/>
            <a:endParaRPr lang="ru-RU" sz="2900" b="1" smtClean="0"/>
          </a:p>
          <a:p>
            <a:pPr eaLnBrk="1" hangingPunct="1"/>
            <a:r>
              <a:rPr lang="ru-RU" sz="2900" b="1" smtClean="0"/>
              <a:t>газет!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2071688"/>
            <a:ext cx="4929188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4500" spc="-100" dirty="0" smtClean="0">
                <a:latin typeface="Verdana" pitchFamily="34" charset="0"/>
              </a:rPr>
              <a:t>Свидетельство очевидца</a:t>
            </a:r>
            <a:r>
              <a:rPr lang="ru-RU" sz="3200" spc="-100" dirty="0" smtClean="0"/>
              <a:t>:</a:t>
            </a:r>
            <a:br>
              <a:rPr lang="ru-RU" sz="3200" spc="-100" dirty="0" smtClean="0"/>
            </a:br>
            <a:r>
              <a:rPr lang="ru-RU" sz="3200" spc="-100" dirty="0" smtClean="0"/>
              <a:t>Павлуша Чичиков, помню, был скромного и тёмного происхождения. Когда отец отправлял его в училище, он дал ему всего полтину и наказывал: «Всё сделаешь и всё перешибёшь на свете копейкой.»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2143125"/>
            <a:ext cx="4929188" cy="2286000"/>
          </a:xfrm>
        </p:spPr>
        <p:txBody>
          <a:bodyPr/>
          <a:lstStyle/>
          <a:p>
            <a:pPr eaLnBrk="1" hangingPunct="1"/>
            <a:r>
              <a:rPr lang="ru-RU" sz="2800" smtClean="0"/>
              <a:t>Ещё ребёнком Павлик умел отказывать себе во всём. Из данной отцом полтины не издержал ни копейки, напротив – в тот же год уже сделал к ней приращения. Мог, например, из воску слепить снегиря, выкрасить и выгодно продать! Спекулировал даже булочками. Как-то предложил мне дрессированную им мышь за большие деньги!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4288"/>
            <a:ext cx="54483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428625"/>
            <a:ext cx="4929188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pc="-100" dirty="0" smtClean="0"/>
              <a:t>Знаю, что когда набралось у него уже 5 рублей денег, он их в мешочек закинул и стал копить в другой.</a:t>
            </a:r>
          </a:p>
        </p:txBody>
      </p:sp>
      <p:pic>
        <p:nvPicPr>
          <p:cNvPr id="5124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C:\Documents and Settings\Евгений\Рабочий стол\risunok03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500438"/>
            <a:ext cx="20002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571500"/>
            <a:ext cx="4929188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pc="-100" dirty="0" smtClean="0">
                <a:latin typeface="Verdana" pitchFamily="34" charset="0"/>
                <a:cs typeface="Gautami" pitchFamily="2"/>
              </a:rPr>
              <a:t/>
            </a:r>
            <a:br>
              <a:rPr lang="ru-RU" sz="3200" spc="-100" dirty="0" smtClean="0">
                <a:latin typeface="Verdana" pitchFamily="34" charset="0"/>
                <a:cs typeface="Gautami" pitchFamily="2"/>
              </a:rPr>
            </a:br>
            <a:r>
              <a:rPr lang="ru-RU" sz="6000" spc="-100" dirty="0" smtClean="0">
                <a:latin typeface="Verdana" pitchFamily="34" charset="0"/>
                <a:cs typeface="Gautami" pitchFamily="2"/>
              </a:rPr>
              <a:t>Аттестат</a:t>
            </a:r>
            <a:r>
              <a:rPr lang="ru-RU" sz="3200" spc="-100" dirty="0" smtClean="0">
                <a:latin typeface="Verdana" pitchFamily="34" charset="0"/>
                <a:cs typeface="Gautami" pitchFamily="2"/>
              </a:rPr>
              <a:t/>
            </a:r>
            <a:br>
              <a:rPr lang="ru-RU" sz="3200" spc="-100" dirty="0" smtClean="0">
                <a:latin typeface="Verdana" pitchFamily="34" charset="0"/>
                <a:cs typeface="Gautami" pitchFamily="2"/>
              </a:rPr>
            </a:br>
            <a:r>
              <a:rPr lang="ru-RU" sz="3200" spc="-100" dirty="0" smtClean="0">
                <a:latin typeface="Verdana" pitchFamily="34" charset="0"/>
                <a:cs typeface="Gautami" pitchFamily="2"/>
              </a:rPr>
              <a:t>выдан Павлу Ивановичу Чичикову за примерное прилежание и благонадёжное поведение.</a:t>
            </a:r>
          </a:p>
        </p:txBody>
      </p:sp>
      <p:pic>
        <p:nvPicPr>
          <p:cNvPr id="6149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Documents and Settings\Евгений\Рабочий стол\ЫФ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4429125"/>
            <a:ext cx="3254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2238375"/>
            <a:ext cx="4929188" cy="2286000"/>
          </a:xfrm>
        </p:spPr>
        <p:txBody>
          <a:bodyPr/>
          <a:lstStyle/>
          <a:p>
            <a:pPr algn="l" eaLnBrk="1" hangingPunct="1"/>
            <a:r>
              <a:rPr lang="ru-RU" sz="2700" smtClean="0"/>
              <a:t>Из опроса преподавателя училища:</a:t>
            </a:r>
            <a:br>
              <a:rPr lang="ru-RU" sz="2700" smtClean="0"/>
            </a:br>
            <a:r>
              <a:rPr lang="ru-RU" sz="2700" smtClean="0"/>
              <a:t>-Как вёл себя ученик Чичиков?</a:t>
            </a:r>
            <a:br>
              <a:rPr lang="ru-RU" sz="2700" smtClean="0"/>
            </a:br>
            <a:r>
              <a:rPr lang="ru-RU" sz="2700" smtClean="0"/>
              <a:t>-</a:t>
            </a:r>
            <a:r>
              <a:rPr lang="ru-RU" sz="2700" b="1" i="1" smtClean="0"/>
              <a:t>Тише травы! Сидеть так смирно, как Паша, не мог никто!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-Как он учился?!</a:t>
            </a:r>
            <a:br>
              <a:rPr lang="ru-RU" sz="2700" smtClean="0"/>
            </a:br>
            <a:r>
              <a:rPr lang="ru-RU" sz="2700" smtClean="0"/>
              <a:t>-</a:t>
            </a:r>
            <a:r>
              <a:rPr lang="ru-RU" sz="2700" b="1" i="1" smtClean="0"/>
              <a:t>Звёзд с неба не хватал. Талантов никаких не имел</a:t>
            </a:r>
            <a:r>
              <a:rPr lang="ru-RU" sz="2700" i="1" smtClean="0"/>
              <a:t>.</a:t>
            </a:r>
            <a:br>
              <a:rPr lang="ru-RU" sz="2700" i="1" smtClean="0"/>
            </a:br>
            <a:r>
              <a:rPr lang="ru-RU" sz="2700" i="1" smtClean="0"/>
              <a:t>-</a:t>
            </a:r>
            <a:r>
              <a:rPr lang="ru-RU" sz="2700" smtClean="0"/>
              <a:t>Как он относился к учителям?</a:t>
            </a:r>
            <a:br>
              <a:rPr lang="ru-RU" sz="2700" smtClean="0"/>
            </a:br>
            <a:r>
              <a:rPr lang="ru-RU" sz="2700" smtClean="0"/>
              <a:t>-</a:t>
            </a:r>
            <a:r>
              <a:rPr lang="ru-RU" sz="2700" b="1" i="1" smtClean="0"/>
              <a:t>Всегда старался угодить. Постоянно лез на глаза…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95513" y="1916113"/>
            <a:ext cx="4929187" cy="2286000"/>
          </a:xfrm>
        </p:spPr>
        <p:txBody>
          <a:bodyPr/>
          <a:lstStyle/>
          <a:p>
            <a:pPr eaLnBrk="1" hangingPunct="1"/>
            <a:r>
              <a:rPr lang="ru-RU" sz="3000" smtClean="0"/>
              <a:t>Из показания бывшего повытчика казённой палаты, под руководством которого начинал служить П. И. Чичиков с ничтожного жалованья в 30-40 рублей в год:</a:t>
            </a:r>
            <a:br>
              <a:rPr lang="ru-RU" sz="3000" smtClean="0"/>
            </a:br>
            <a:r>
              <a:rPr lang="ru-RU" sz="3000" i="1" smtClean="0"/>
              <a:t>«Надул меня Чичиков! Ведь догадывался я, что он пытается выслужиться: </a:t>
            </a:r>
            <a:br>
              <a:rPr lang="ru-RU" sz="3000" i="1" smtClean="0"/>
            </a:br>
            <a:r>
              <a:rPr lang="ru-RU" sz="3000" i="1" smtClean="0"/>
              <a:t>ухаживая за дочкой, называя папенькой…»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3125" y="2143125"/>
            <a:ext cx="4929188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pc="-100" dirty="0" smtClean="0"/>
              <a:t>Я, старый, стал за него хлопотать. Как только он получил вакантное место, кстати тоже повытчика, так сразу перестал мне руки целовать…</a:t>
            </a:r>
            <a:br>
              <a:rPr lang="ru-RU" sz="3200" spc="-100" dirty="0" smtClean="0"/>
            </a:br>
            <a:r>
              <a:rPr lang="ru-RU" sz="3200" spc="-100" dirty="0" smtClean="0"/>
              <a:t>Со слов повытчика записано верно.</a:t>
            </a:r>
          </a:p>
        </p:txBody>
      </p:sp>
      <p:pic>
        <p:nvPicPr>
          <p:cNvPr id="9221" name="Picture 4" descr="C:\Documents and Settings\Евгений\Рабочий стол\ЫФ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786313"/>
            <a:ext cx="407193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483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C:\Documents and Settings\Евгений\Рабочий стол\4n14-0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342">
            <a:off x="2428875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28838" y="2219325"/>
            <a:ext cx="4929187" cy="2286000"/>
          </a:xfrm>
        </p:spPr>
        <p:txBody>
          <a:bodyPr/>
          <a:lstStyle/>
          <a:p>
            <a:pPr eaLnBrk="1" hangingPunct="1"/>
            <a:r>
              <a:rPr lang="ru-RU" sz="3000" smtClean="0"/>
              <a:t>Выписка из дела о взятках.</a:t>
            </a:r>
            <a:br>
              <a:rPr lang="ru-RU" sz="3000" smtClean="0"/>
            </a:br>
            <a:r>
              <a:rPr lang="ru-RU" sz="3000" u="sng" smtClean="0"/>
              <a:t>Распоряжение П.И. Чичикова о негласном порядке взимания взяток, изобретённом им самим. 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1) Успокоить просителя, уверить его в том, что наша работа – это долг, и мы готовы её выполнить без всяких возмездий. </a:t>
            </a:r>
            <a:br>
              <a:rPr lang="ru-RU" sz="3000" smtClean="0"/>
            </a:br>
            <a:r>
              <a:rPr lang="ru-RU" sz="3000" smtClean="0"/>
              <a:t>2) Намеренно затягивать решение вопроса, при этом учтиво извиняясь.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200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Mistral</vt:lpstr>
      <vt:lpstr>Verdana</vt:lpstr>
      <vt:lpstr>Gautami</vt:lpstr>
      <vt:lpstr>Оформление по умолчанию</vt:lpstr>
      <vt:lpstr>    Досье   Павла Ивановича Чичикова,  известного афериста и махинатора. </vt:lpstr>
      <vt:lpstr>Свидетельство очевидца: Павлуша Чичиков, помню, был скромного и тёмного происхождения. Когда отец отправлял его в училище, он дал ему всего полтину и наказывал: «Всё сделаешь и всё перешибёшь на свете копейкой.»</vt:lpstr>
      <vt:lpstr>Ещё ребёнком Павлик умел отказывать себе во всём. Из данной отцом полтины не издержал ни копейки, напротив – в тот же год уже сделал к ней приращения. Мог, например, из воску слепить снегиря, выкрасить и выгодно продать! Спекулировал даже булочками. Как-то предложил мне дрессированную им мышь за большие деньги!</vt:lpstr>
      <vt:lpstr>Знаю, что когда набралось у него уже 5 рублей денег, он их в мешочек закинул и стал копить в другой.</vt:lpstr>
      <vt:lpstr> Аттестат выдан Павлу Ивановичу Чичикову за примерное прилежание и благонадёжное поведение.</vt:lpstr>
      <vt:lpstr>Из опроса преподавателя училища: -Как вёл себя ученик Чичиков? -Тише травы! Сидеть так смирно, как Паша, не мог никто! -Как он учился?! -Звёзд с неба не хватал. Талантов никаких не имел. -Как он относился к учителям? -Всегда старался угодить. Постоянно лез на глаза…</vt:lpstr>
      <vt:lpstr>Из показания бывшего повытчика казённой палаты, под руководством которого начинал служить П. И. Чичиков с ничтожного жалованья в 30-40 рублей в год: «Надул меня Чичиков! Ведь догадывался я, что он пытается выслужиться:  ухаживая за дочкой, называя папенькой…»</vt:lpstr>
      <vt:lpstr>Я, старый, стал за него хлопотать. Как только он получил вакантное место, кстати тоже повытчика, так сразу перестал мне руки целовать… Со слов повытчика записано верно.</vt:lpstr>
      <vt:lpstr>Выписка из дела о взятках. Распоряжение П.И. Чичикова о негласном порядке взимания взяток, изобретённом им самим.  1) Успокоить просителя, уверить его в том, что наша работа – это долг, и мы готовы её выполнить без всяких возмездий.  2) Намеренно затягивать решение вопроса, при этом учтиво извиняясь. </vt:lpstr>
      <vt:lpstr>3) Когда проситель начнёт проявлять нетерпение, сказать, что надо дать писарям. 4) Уже потом можно намекнуть и про вышестоящее начальство, про правителей. Так чиновники прослывут честнейшими людьми!</vt:lpstr>
      <vt:lpstr>    </vt:lpstr>
      <vt:lpstr> Случайно раскрытый сговор между контрабандистами и чиновниками таможни, которые неплохо обогатились в результате противозаконных действий. Доход одного из них, Чичикова П.И., превысил 500 тысяч капитала.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Семейный</cp:lastModifiedBy>
  <cp:revision>25</cp:revision>
  <dcterms:created xsi:type="dcterms:W3CDTF">2009-03-09T16:04:45Z</dcterms:created>
  <dcterms:modified xsi:type="dcterms:W3CDTF">2012-01-27T03:57:26Z</dcterms:modified>
</cp:coreProperties>
</file>