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4"/>
  </p:notesMasterIdLst>
  <p:handoutMasterIdLst>
    <p:handoutMasterId r:id="rId25"/>
  </p:handoutMasterIdLst>
  <p:sldIdLst>
    <p:sldId id="256" r:id="rId2"/>
    <p:sldId id="261" r:id="rId3"/>
    <p:sldId id="262" r:id="rId4"/>
    <p:sldId id="263" r:id="rId5"/>
    <p:sldId id="260" r:id="rId6"/>
    <p:sldId id="266" r:id="rId7"/>
    <p:sldId id="277" r:id="rId8"/>
    <p:sldId id="275" r:id="rId9"/>
    <p:sldId id="276" r:id="rId10"/>
    <p:sldId id="278" r:id="rId11"/>
    <p:sldId id="279" r:id="rId12"/>
    <p:sldId id="269" r:id="rId13"/>
    <p:sldId id="270" r:id="rId14"/>
    <p:sldId id="271" r:id="rId15"/>
    <p:sldId id="281" r:id="rId16"/>
    <p:sldId id="282" r:id="rId17"/>
    <p:sldId id="273" r:id="rId18"/>
    <p:sldId id="272" r:id="rId19"/>
    <p:sldId id="274" r:id="rId20"/>
    <p:sldId id="283" r:id="rId21"/>
    <p:sldId id="284" r:id="rId22"/>
    <p:sldId id="25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87" autoAdjust="0"/>
    <p:restoredTop sz="94627" autoAdjust="0"/>
  </p:normalViewPr>
  <p:slideViewPr>
    <p:cSldViewPr>
      <p:cViewPr>
        <p:scale>
          <a:sx n="110" d="100"/>
          <a:sy n="110" d="100"/>
        </p:scale>
        <p:origin x="-164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1848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328792-E236-4963-A3A1-B18F1C97679C}" type="datetimeFigureOut">
              <a:rPr lang="ru-RU" smtClean="0"/>
              <a:pPr/>
              <a:t>27.01.2012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Шальнова И.Г.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F6C2A9-C73C-4634-9C35-1A6B7237CAC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2226C-7BEA-4106-91B8-C54B8A650E7A}" type="datetimeFigureOut">
              <a:rPr lang="ru-RU" smtClean="0"/>
              <a:pPr/>
              <a:t>27.01.2012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Шальнова И.Г.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B3BF2F-D42E-4DBB-8467-D307DFE3C3F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Шальнова И.Г.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8332226C-7BEA-4106-91B8-C54B8A650E7A}" type="datetimeFigureOut">
              <a:rPr lang="ru-RU" smtClean="0"/>
              <a:pPr/>
              <a:t>27.01.2012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646A9FD4-E480-4F34-B72F-7A918F344972}" type="datetime1">
              <a:rPr lang="ru-RU" smtClean="0"/>
              <a:pPr/>
              <a:t>27.01.2012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Шальнова И.Г.</a:t>
            </a: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FD295A1-93D3-4887-BE94-C670D3A253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349A6-1B48-4124-89D5-93476CFA30C1}" type="datetime1">
              <a:rPr lang="ru-RU" smtClean="0"/>
              <a:pPr/>
              <a:t>27.01.2012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Шальнова И.Г.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295A1-93D3-4887-BE94-C670D3A253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DA2F3219-BDFC-4FAE-B9C2-B6877105BE35}" type="datetime1">
              <a:rPr lang="ru-RU" smtClean="0"/>
              <a:pPr/>
              <a:t>27.01.2012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r>
              <a:rPr lang="ru-RU" smtClean="0"/>
              <a:t>Шальнова И.Г.</a:t>
            </a:r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9FD295A1-93D3-4887-BE94-C670D3A253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E943E-C51C-440D-AEAB-8C4151996F60}" type="datetime1">
              <a:rPr lang="ru-RU" smtClean="0"/>
              <a:pPr/>
              <a:t>27.01.2012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Шальнова И.Г.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FD295A1-93D3-4887-BE94-C670D3A253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391F5-F0F9-45CA-BE0F-021CDC44602C}" type="datetime1">
              <a:rPr lang="ru-RU" smtClean="0"/>
              <a:pPr/>
              <a:t>27.01.2012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9FD295A1-93D3-4887-BE94-C670D3A253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Шальнова И.Г.</a:t>
            </a: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21D77883-502B-4623-9259-2FD6FE891771}" type="datetime1">
              <a:rPr lang="ru-RU" smtClean="0"/>
              <a:pPr/>
              <a:t>27.01.2012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9FD295A1-93D3-4887-BE94-C670D3A253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ru-RU" smtClean="0"/>
              <a:t>Шальнова И.Г.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872F348A-682E-4557-886D-7F087DBF5931}" type="datetime1">
              <a:rPr lang="ru-RU" smtClean="0"/>
              <a:pPr/>
              <a:t>27.01.2012</a:t>
            </a:fld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9FD295A1-93D3-4887-BE94-C670D3A253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ru-RU" smtClean="0"/>
              <a:t>Шальнова И.Г.</a:t>
            </a:r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B2A72-857A-41E0-9CEF-CC1D515D95D4}" type="datetime1">
              <a:rPr lang="ru-RU" smtClean="0"/>
              <a:pPr/>
              <a:t>27.01.2012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Шальнова И.Г.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FD295A1-93D3-4887-BE94-C670D3A253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01797-9A55-417E-BAB1-43BF8E3260C5}" type="datetime1">
              <a:rPr lang="ru-RU" smtClean="0"/>
              <a:pPr/>
              <a:t>27.01.2012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Шальнова И.Г.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FD295A1-93D3-4887-BE94-C670D3A253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A79E3-DA02-4A1E-922C-F5C51C9F6DAA}" type="datetime1">
              <a:rPr lang="ru-RU" smtClean="0"/>
              <a:pPr/>
              <a:t>27.01.2012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Шальнова И.Г.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FD295A1-93D3-4887-BE94-C670D3A253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A490CF82-61E3-4BC1-928D-D58DF1FA68A8}" type="datetime1">
              <a:rPr lang="ru-RU" smtClean="0"/>
              <a:pPr/>
              <a:t>27.01.2012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9FD295A1-93D3-4887-BE94-C670D3A253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r>
              <a:rPr lang="ru-RU" smtClean="0"/>
              <a:t>Шальнова И.Г.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75000"/>
              </a:schemeClr>
            </a:gs>
            <a:gs pos="50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887163C5-4084-4104-923D-03530C3BFCA2}" type="datetime1">
              <a:rPr lang="ru-RU" smtClean="0"/>
              <a:pPr/>
              <a:t>27.01.2012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Шальнова И.Г.</a:t>
            </a:r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9FD295A1-93D3-4887-BE94-C670D3A2537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1500174"/>
            <a:ext cx="7772400" cy="1898653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Евразия – часть планеты Земля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26" name="Picture 2" descr="C:\Users\Мария\Desktop\47203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3071810"/>
            <a:ext cx="2638438" cy="2424124"/>
          </a:xfrm>
          <a:prstGeom prst="rect">
            <a:avLst/>
          </a:prstGeom>
          <a:noFill/>
        </p:spPr>
      </p:pic>
      <p:pic>
        <p:nvPicPr>
          <p:cNvPr id="6" name="Picture 44" descr="bd07214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16" y="285728"/>
            <a:ext cx="118932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j022965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3857628"/>
            <a:ext cx="1701800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0" y="1214422"/>
            <a:ext cx="838200" cy="381000"/>
          </a:xfrm>
        </p:spPr>
        <p:txBody>
          <a:bodyPr/>
          <a:lstStyle/>
          <a:p>
            <a:fld id="{9FD295A1-93D3-4887-BE94-C670D3A25376}" type="slidenum">
              <a:rPr lang="ru-RU" smtClean="0">
                <a:solidFill>
                  <a:schemeClr val="tx1"/>
                </a:solidFill>
              </a:rPr>
              <a:pPr/>
              <a:t>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4E6EB-600A-48F4-A0ED-89B5B9D61B4D}" type="datetime1">
              <a:rPr lang="ru-RU" b="1" smtClean="0">
                <a:solidFill>
                  <a:schemeClr val="tx1"/>
                </a:solidFill>
              </a:rPr>
              <a:pPr/>
              <a:t>27.01.2012</a:t>
            </a:fld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714612" y="6215082"/>
            <a:ext cx="5867400" cy="365125"/>
          </a:xfrm>
        </p:spPr>
        <p:txBody>
          <a:bodyPr/>
          <a:lstStyle/>
          <a:p>
            <a:r>
              <a:rPr lang="ru-RU" dirty="0" smtClean="0"/>
              <a:t>Шальнова И.Г.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771508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«Перепады высот»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1428736"/>
            <a:ext cx="3810000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428736"/>
            <a:ext cx="4112298" cy="2969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28596" y="514351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8848</a:t>
            </a:r>
            <a:r>
              <a:rPr kumimoji="0" lang="ru-RU" sz="4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– (- 402) = 8950 м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FD295A1-93D3-4887-BE94-C670D3A25376}" type="slidenum">
              <a:rPr lang="ru-RU" smtClean="0">
                <a:solidFill>
                  <a:schemeClr val="tx1"/>
                </a:solidFill>
              </a:rPr>
              <a:pPr/>
              <a:t>10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7F3FB-A2FB-4064-9453-0784DF77F954}" type="datetime1">
              <a:rPr lang="ru-RU" smtClean="0"/>
              <a:pPr/>
              <a:t>27.01.2012</a:t>
            </a:fld>
            <a:endParaRPr lang="ru-RU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Шальнова И.Г.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«Где мокрее?»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" name="Содержимое 3" descr="C:\Users\Мария\Desktop\Понедельник 16 05 11\2011_05_15\IMG_0001.jpg"/>
          <p:cNvPicPr>
            <a:picLocks noGrp="1"/>
          </p:cNvPicPr>
          <p:nvPr>
            <p:ph sz="quarter" idx="1"/>
          </p:nvPr>
        </p:nvPicPr>
        <p:blipFill>
          <a:blip r:embed="rId2"/>
          <a:srcRect l="4381" t="34271" r="84041" b="9044"/>
          <a:stretch>
            <a:fillRect/>
          </a:stretch>
        </p:blipFill>
        <p:spPr bwMode="auto">
          <a:xfrm>
            <a:off x="285720" y="1857364"/>
            <a:ext cx="2928958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Мария\Desktop\Понедельник 16 05 11\2011_05_15\IMG_0003.jpg"/>
          <p:cNvPicPr/>
          <p:nvPr/>
        </p:nvPicPr>
        <p:blipFill>
          <a:blip r:embed="rId3"/>
          <a:srcRect t="32738" r="69078" b="42760"/>
          <a:stretch>
            <a:fillRect/>
          </a:stretch>
        </p:blipFill>
        <p:spPr bwMode="auto">
          <a:xfrm rot="10800000">
            <a:off x="4500562" y="2071678"/>
            <a:ext cx="3643338" cy="2419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357554" y="4857760"/>
            <a:ext cx="5572164" cy="939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10824: 664= 16,3 раза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FD295A1-93D3-4887-BE94-C670D3A25376}" type="slidenum">
              <a:rPr lang="ru-RU" smtClean="0">
                <a:solidFill>
                  <a:schemeClr val="tx1"/>
                </a:solidFill>
              </a:rPr>
              <a:pPr/>
              <a:t>11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7CBE4-28BF-4122-B1AC-659765E3F934}" type="datetime1">
              <a:rPr lang="ru-RU" smtClean="0"/>
              <a:pPr/>
              <a:t>27.01.2012</a:t>
            </a:fld>
            <a:endParaRPr lang="ru-RU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Шальнова И.Г.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«Постройте горы в ряд»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00634"/>
          </a:xfrm>
        </p:spPr>
        <p:txBody>
          <a:bodyPr/>
          <a:lstStyle/>
          <a:p>
            <a:endParaRPr lang="ru-RU" b="1" dirty="0" smtClean="0"/>
          </a:p>
          <a:p>
            <a:pPr>
              <a:buClrTx/>
              <a:buSzPct val="135000"/>
              <a:buFont typeface="Wingdings" pitchFamily="2" charset="2"/>
              <a:buChar char="§"/>
            </a:pPr>
            <a:r>
              <a:rPr lang="ru-RU" b="1" dirty="0" smtClean="0"/>
              <a:t>Расположите перечисленные горные сооружения  в порядке возрастания их высот относительно уровня моря</a:t>
            </a:r>
          </a:p>
          <a:p>
            <a:pPr>
              <a:buClrTx/>
              <a:buSzPct val="135000"/>
              <a:buNone/>
            </a:pPr>
            <a:endParaRPr lang="ru-RU" dirty="0" smtClean="0"/>
          </a:p>
          <a:p>
            <a:pPr>
              <a:buNone/>
            </a:pPr>
            <a:r>
              <a:rPr lang="ru-RU" sz="3200" b="1" dirty="0" smtClean="0"/>
              <a:t>А. </a:t>
            </a:r>
            <a:r>
              <a:rPr lang="ru-RU" sz="3200" dirty="0" smtClean="0"/>
              <a:t>Аконкагуа; </a:t>
            </a:r>
            <a:r>
              <a:rPr lang="ru-RU" sz="3200" b="1" dirty="0" smtClean="0"/>
              <a:t>Б. </a:t>
            </a:r>
            <a:r>
              <a:rPr lang="ru-RU" sz="3200" dirty="0" smtClean="0"/>
              <a:t>Мак-Кинли; </a:t>
            </a:r>
          </a:p>
          <a:p>
            <a:pPr>
              <a:buNone/>
            </a:pPr>
            <a:r>
              <a:rPr lang="ru-RU" sz="3200" b="1" dirty="0" smtClean="0"/>
              <a:t>В.  </a:t>
            </a:r>
            <a:r>
              <a:rPr lang="ru-RU" sz="3200" dirty="0" smtClean="0"/>
              <a:t>Килиманджаро;</a:t>
            </a:r>
            <a:r>
              <a:rPr lang="ru-RU" sz="3200" b="1" dirty="0" smtClean="0"/>
              <a:t> Г. </a:t>
            </a:r>
            <a:r>
              <a:rPr lang="ru-RU" sz="3200" dirty="0" smtClean="0"/>
              <a:t>Винсон; </a:t>
            </a:r>
            <a:r>
              <a:rPr lang="ru-RU" sz="3200" b="1" dirty="0" smtClean="0"/>
              <a:t>Д. </a:t>
            </a:r>
            <a:r>
              <a:rPr lang="ru-RU" sz="3200" dirty="0" smtClean="0"/>
              <a:t>Эльбрус;</a:t>
            </a:r>
          </a:p>
          <a:p>
            <a:pPr>
              <a:buNone/>
            </a:pPr>
            <a:r>
              <a:rPr lang="ru-RU" sz="3200" dirty="0" smtClean="0"/>
              <a:t> </a:t>
            </a:r>
            <a:r>
              <a:rPr lang="ru-RU" sz="3200" b="1" dirty="0" smtClean="0"/>
              <a:t>Е. </a:t>
            </a:r>
            <a:r>
              <a:rPr lang="ru-RU" sz="3200" dirty="0" smtClean="0"/>
              <a:t>Косцюшко; </a:t>
            </a:r>
            <a:r>
              <a:rPr lang="ru-RU" sz="3200" b="1" dirty="0" smtClean="0"/>
              <a:t>Ж. </a:t>
            </a:r>
            <a:r>
              <a:rPr lang="ru-RU" sz="3200" dirty="0" smtClean="0"/>
              <a:t>Эверест (Джомолунгма)	</a:t>
            </a:r>
          </a:p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FD295A1-93D3-4887-BE94-C670D3A25376}" type="slidenum">
              <a:rPr lang="ru-RU" smtClean="0">
                <a:solidFill>
                  <a:schemeClr val="tx1"/>
                </a:solidFill>
              </a:rPr>
              <a:pPr/>
              <a:t>12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D4623-90E8-47AC-8C7D-30A33913BC30}" type="datetime1">
              <a:rPr lang="ru-RU" smtClean="0"/>
              <a:pPr/>
              <a:t>27.01.2012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Шальнова И.Г.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771508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«Постройте горы в ряд»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686320"/>
          </a:xfrm>
        </p:spPr>
        <p:txBody>
          <a:bodyPr/>
          <a:lstStyle/>
          <a:p>
            <a:pPr>
              <a:buNone/>
            </a:pPr>
            <a:endParaRPr lang="ru-RU" b="1" dirty="0" smtClean="0"/>
          </a:p>
          <a:p>
            <a:pPr>
              <a:buNone/>
            </a:pPr>
            <a:r>
              <a:rPr lang="ru-RU" b="1" dirty="0" smtClean="0"/>
              <a:t>Е. </a:t>
            </a:r>
            <a:r>
              <a:rPr lang="ru-RU" dirty="0" smtClean="0"/>
              <a:t>Косцюшко  </a:t>
            </a:r>
            <a:r>
              <a:rPr lang="ru-RU" b="1" dirty="0" smtClean="0"/>
              <a:t>2228</a:t>
            </a:r>
          </a:p>
          <a:p>
            <a:pPr>
              <a:buNone/>
            </a:pPr>
            <a:r>
              <a:rPr lang="ru-RU" b="1" dirty="0" smtClean="0"/>
              <a:t>Г. </a:t>
            </a:r>
            <a:r>
              <a:rPr lang="ru-RU" dirty="0" smtClean="0"/>
              <a:t>Винсон  </a:t>
            </a:r>
            <a:r>
              <a:rPr lang="ru-RU" b="1" dirty="0" smtClean="0"/>
              <a:t>4897</a:t>
            </a:r>
          </a:p>
          <a:p>
            <a:pPr>
              <a:buNone/>
            </a:pPr>
            <a:r>
              <a:rPr lang="ru-RU" b="1" dirty="0" smtClean="0"/>
              <a:t>Д. </a:t>
            </a:r>
            <a:r>
              <a:rPr lang="ru-RU" dirty="0" smtClean="0"/>
              <a:t>Эльбрус  </a:t>
            </a:r>
            <a:r>
              <a:rPr lang="ru-RU" b="1" dirty="0" smtClean="0"/>
              <a:t>5642</a:t>
            </a:r>
          </a:p>
          <a:p>
            <a:pPr>
              <a:buNone/>
            </a:pPr>
            <a:r>
              <a:rPr lang="ru-RU" b="1" dirty="0" smtClean="0"/>
              <a:t>В. </a:t>
            </a:r>
            <a:r>
              <a:rPr lang="ru-RU" dirty="0" smtClean="0"/>
              <a:t>Килиманджаро  </a:t>
            </a:r>
            <a:r>
              <a:rPr lang="ru-RU" b="1" dirty="0" smtClean="0"/>
              <a:t>5895</a:t>
            </a:r>
          </a:p>
          <a:p>
            <a:pPr>
              <a:buNone/>
            </a:pPr>
            <a:r>
              <a:rPr lang="ru-RU" b="1" dirty="0" smtClean="0"/>
              <a:t>Б. </a:t>
            </a:r>
            <a:r>
              <a:rPr lang="ru-RU" dirty="0" smtClean="0"/>
              <a:t>Мак-Кинли  </a:t>
            </a:r>
            <a:r>
              <a:rPr lang="ru-RU" b="1" dirty="0" smtClean="0"/>
              <a:t>6194</a:t>
            </a:r>
          </a:p>
          <a:p>
            <a:pPr>
              <a:buNone/>
            </a:pPr>
            <a:r>
              <a:rPr lang="ru-RU" b="1" dirty="0" smtClean="0"/>
              <a:t>А. </a:t>
            </a:r>
            <a:r>
              <a:rPr lang="ru-RU" dirty="0" smtClean="0"/>
              <a:t>Аконкагуа  </a:t>
            </a:r>
            <a:r>
              <a:rPr lang="ru-RU" b="1" dirty="0" smtClean="0"/>
              <a:t>6960</a:t>
            </a:r>
          </a:p>
          <a:p>
            <a:pPr>
              <a:buNone/>
            </a:pPr>
            <a:r>
              <a:rPr lang="ru-RU" b="1" dirty="0" smtClean="0"/>
              <a:t>Ж. </a:t>
            </a:r>
            <a:r>
              <a:rPr lang="ru-RU" dirty="0" smtClean="0"/>
              <a:t>Эверест (Джомолунгма)  </a:t>
            </a:r>
            <a:r>
              <a:rPr lang="ru-RU" b="1" dirty="0" smtClean="0"/>
              <a:t>8848</a:t>
            </a:r>
          </a:p>
          <a:p>
            <a:endParaRPr lang="ru-RU" dirty="0"/>
          </a:p>
        </p:txBody>
      </p:sp>
      <p:pic>
        <p:nvPicPr>
          <p:cNvPr id="4" name="Picture 4" descr="j019847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21600000">
            <a:off x="5643570" y="2143116"/>
            <a:ext cx="2857508" cy="2497674"/>
          </a:xfrm>
          <a:prstGeom prst="rect">
            <a:avLst/>
          </a:prstGeom>
          <a:noFill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FD295A1-93D3-4887-BE94-C670D3A25376}" type="slidenum">
              <a:rPr lang="ru-RU" smtClean="0">
                <a:solidFill>
                  <a:schemeClr val="tx1"/>
                </a:solidFill>
              </a:rPr>
              <a:pPr/>
              <a:t>13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D1BF-E43C-4C95-A3DA-53D38E6E9AFE}" type="datetime1">
              <a:rPr lang="ru-RU" smtClean="0"/>
              <a:pPr/>
              <a:t>27.01.2012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Шальнова И.Г.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«Исправьте ошибки»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4282" y="1600200"/>
            <a:ext cx="8551766" cy="5114948"/>
          </a:xfrm>
        </p:spPr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pPr>
              <a:buClrTx/>
              <a:buSzPct val="130000"/>
              <a:buFont typeface="Wingdings" pitchFamily="2" charset="2"/>
              <a:buChar char="§"/>
            </a:pPr>
            <a:r>
              <a:rPr lang="ru-RU" b="1" dirty="0" err="1" smtClean="0"/>
              <a:t>Евра́зия</a:t>
            </a:r>
            <a:r>
              <a:rPr lang="ru-RU" b="1" dirty="0" smtClean="0"/>
              <a:t> — самый маленький континент на Земле, площадь — 12</a:t>
            </a:r>
            <a:r>
              <a:rPr lang="ru-RU" b="1" i="1" dirty="0" smtClean="0"/>
              <a:t> </a:t>
            </a:r>
            <a:r>
              <a:rPr lang="ru-RU" b="1" dirty="0" smtClean="0"/>
              <a:t>тыс. км², что составляет 36 % площади суши. Континент расположен в Северном полушарии примерно между 9° </a:t>
            </a:r>
            <a:r>
              <a:rPr lang="ru-RU" b="1" dirty="0" err="1" smtClean="0"/>
              <a:t>з</a:t>
            </a:r>
            <a:r>
              <a:rPr lang="ru-RU" b="1" dirty="0" smtClean="0"/>
              <a:t>. д. и 169° </a:t>
            </a:r>
            <a:r>
              <a:rPr lang="ru-RU" b="1" dirty="0" err="1" smtClean="0"/>
              <a:t>з</a:t>
            </a:r>
            <a:r>
              <a:rPr lang="ru-RU" b="1" dirty="0" smtClean="0"/>
              <a:t>. д. </a:t>
            </a:r>
            <a:r>
              <a:rPr lang="ru-RU" b="1" dirty="0" err="1" smtClean="0"/>
              <a:t>Бо́льшая</a:t>
            </a:r>
            <a:r>
              <a:rPr lang="ru-RU" b="1" dirty="0" smtClean="0"/>
              <a:t> часть континентальной Евразии лежит в Западном полушарии. Наивысшей точкой является впадина Мертвого моря. Самый крупный остров Гренландия, расположен в Аравийском море, у берегов Индии. Континент омывают Тихий океан  на западе и Северный Ледовитый океан на юге</a:t>
            </a:r>
            <a:r>
              <a:rPr lang="ru-RU" b="1" i="1" dirty="0" smtClean="0"/>
              <a:t>.</a:t>
            </a:r>
            <a:r>
              <a:rPr lang="ru-RU" b="1" dirty="0" smtClean="0"/>
              <a:t> В пустынях этого материка живут тигры. На берегах рек встречается саксаул, в тени которого можно приятно отдохнуть.</a:t>
            </a:r>
          </a:p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FD295A1-93D3-4887-BE94-C670D3A25376}" type="slidenum">
              <a:rPr lang="ru-RU" smtClean="0">
                <a:solidFill>
                  <a:schemeClr val="tx1"/>
                </a:solidFill>
              </a:rPr>
              <a:pPr/>
              <a:t>14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6072198" y="6492875"/>
            <a:ext cx="2667000" cy="365125"/>
          </a:xfrm>
        </p:spPr>
        <p:txBody>
          <a:bodyPr/>
          <a:lstStyle/>
          <a:p>
            <a:fld id="{325829D8-39E3-43EE-9EE6-11F4916AC447}" type="datetime1">
              <a:rPr lang="ru-RU" smtClean="0"/>
              <a:pPr/>
              <a:t>27.01.2012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642910" y="6492875"/>
            <a:ext cx="5421083" cy="365125"/>
          </a:xfrm>
        </p:spPr>
        <p:txBody>
          <a:bodyPr/>
          <a:lstStyle/>
          <a:p>
            <a:r>
              <a:rPr lang="ru-RU" dirty="0" smtClean="0"/>
              <a:t>Шальнова И.Г.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«Исправьте ошибки»</a:t>
            </a:r>
            <a:endParaRPr lang="ru-RU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214422"/>
            <a:ext cx="8472518" cy="5429288"/>
          </a:xfrm>
        </p:spPr>
        <p:txBody>
          <a:bodyPr>
            <a:normAutofit fontScale="92500"/>
          </a:bodyPr>
          <a:lstStyle/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endParaRPr lang="ru-RU" sz="2300" dirty="0" smtClean="0"/>
          </a:p>
          <a:p>
            <a:pPr marL="514350" lvl="0" indent="-514350">
              <a:lnSpc>
                <a:spcPct val="120000"/>
              </a:lnSpc>
              <a:buClrTx/>
              <a:buSzPct val="70000"/>
              <a:buFont typeface="+mj-lt"/>
              <a:buAutoNum type="arabicPeriod"/>
            </a:pPr>
            <a:r>
              <a:rPr lang="ru-RU" sz="2300" b="1" dirty="0" smtClean="0"/>
              <a:t>Евразия – самый большой континент</a:t>
            </a:r>
          </a:p>
          <a:p>
            <a:pPr marL="514350" lvl="0" indent="-514350">
              <a:lnSpc>
                <a:spcPct val="120000"/>
              </a:lnSpc>
              <a:buClrTx/>
              <a:buSzPct val="70000"/>
              <a:buFont typeface="+mj-lt"/>
              <a:buAutoNum type="arabicPeriod"/>
            </a:pPr>
            <a:r>
              <a:rPr lang="ru-RU" sz="2300" b="1" dirty="0" smtClean="0"/>
              <a:t>Площадь 54 млн. км²</a:t>
            </a:r>
          </a:p>
          <a:p>
            <a:pPr marL="514350" lvl="0" indent="-514350">
              <a:lnSpc>
                <a:spcPct val="120000"/>
              </a:lnSpc>
              <a:buClrTx/>
              <a:buSzPct val="70000"/>
              <a:buFont typeface="+mj-lt"/>
              <a:buAutoNum type="arabicPeriod"/>
            </a:pPr>
            <a:r>
              <a:rPr lang="ru-RU" sz="2300" b="1" dirty="0" smtClean="0"/>
              <a:t>Большая часть континента лежит в Восточном полушарии</a:t>
            </a:r>
          </a:p>
          <a:p>
            <a:pPr marL="514350" lvl="0" indent="-514350">
              <a:lnSpc>
                <a:spcPct val="120000"/>
              </a:lnSpc>
              <a:buClrTx/>
              <a:buSzPct val="70000"/>
              <a:buFont typeface="+mj-lt"/>
              <a:buAutoNum type="arabicPeriod"/>
            </a:pPr>
            <a:r>
              <a:rPr lang="ru-RU" sz="2300" b="1" dirty="0" smtClean="0"/>
              <a:t>Наивысшей точкой является Джомолунгма</a:t>
            </a:r>
          </a:p>
          <a:p>
            <a:pPr marL="514350" lvl="0" indent="-514350">
              <a:lnSpc>
                <a:spcPct val="120000"/>
              </a:lnSpc>
              <a:buClrTx/>
              <a:buSzPct val="70000"/>
              <a:buFont typeface="+mj-lt"/>
              <a:buAutoNum type="arabicPeriod"/>
            </a:pPr>
            <a:r>
              <a:rPr lang="ru-RU" sz="2300" b="1" dirty="0" smtClean="0"/>
              <a:t>Самый крупный остров у берегов Евразии Великобритания</a:t>
            </a:r>
          </a:p>
          <a:p>
            <a:pPr marL="514350" lvl="0" indent="-514350">
              <a:lnSpc>
                <a:spcPct val="120000"/>
              </a:lnSpc>
              <a:buClrTx/>
              <a:buSzPct val="70000"/>
              <a:buFont typeface="+mj-lt"/>
              <a:buAutoNum type="arabicPeriod"/>
            </a:pPr>
            <a:r>
              <a:rPr lang="ru-RU" sz="2300" b="1" dirty="0" smtClean="0"/>
              <a:t>Тихий океан омывает берега материка на востоке</a:t>
            </a:r>
          </a:p>
          <a:p>
            <a:pPr marL="514350" lvl="0" indent="-514350">
              <a:lnSpc>
                <a:spcPct val="120000"/>
              </a:lnSpc>
              <a:buClrTx/>
              <a:buSzPct val="70000"/>
              <a:buFont typeface="+mj-lt"/>
              <a:buAutoNum type="arabicPeriod"/>
            </a:pPr>
            <a:r>
              <a:rPr lang="ru-RU" sz="2300" b="1" smtClean="0"/>
              <a:t>Северный </a:t>
            </a:r>
            <a:r>
              <a:rPr lang="ru-RU" sz="2300" b="1" smtClean="0"/>
              <a:t>Ледовитый океан </a:t>
            </a:r>
            <a:r>
              <a:rPr lang="ru-RU" sz="2300" b="1" dirty="0" smtClean="0"/>
              <a:t>омывает берега материка на севере</a:t>
            </a:r>
          </a:p>
          <a:p>
            <a:pPr marL="514350" lvl="0" indent="-514350">
              <a:lnSpc>
                <a:spcPct val="120000"/>
              </a:lnSpc>
              <a:buClrTx/>
              <a:buSzPct val="70000"/>
              <a:buFont typeface="+mj-lt"/>
              <a:buAutoNum type="arabicPeriod"/>
            </a:pPr>
            <a:r>
              <a:rPr lang="ru-RU" sz="2300" b="1" dirty="0" smtClean="0"/>
              <a:t>Тигры в пустынях не живут</a:t>
            </a:r>
          </a:p>
          <a:p>
            <a:pPr marL="514350" lvl="0" indent="-514350">
              <a:lnSpc>
                <a:spcPct val="120000"/>
              </a:lnSpc>
              <a:buClrTx/>
              <a:buSzPct val="70000"/>
              <a:buFont typeface="+mj-lt"/>
              <a:buAutoNum type="arabicPeriod"/>
            </a:pPr>
            <a:r>
              <a:rPr lang="ru-RU" sz="2300" b="1" dirty="0" smtClean="0"/>
              <a:t>Саксаул по берегам рек не растет</a:t>
            </a:r>
          </a:p>
          <a:p>
            <a:pPr marL="514350" lvl="0" indent="-514350">
              <a:lnSpc>
                <a:spcPct val="120000"/>
              </a:lnSpc>
              <a:buClrTx/>
              <a:buSzPct val="70000"/>
              <a:buFont typeface="+mj-lt"/>
              <a:buAutoNum type="arabicPeriod"/>
            </a:pPr>
            <a:r>
              <a:rPr lang="ru-RU" sz="2300" b="1" dirty="0" smtClean="0"/>
              <a:t>Ветви саксаула не дают тени</a:t>
            </a:r>
          </a:p>
          <a:p>
            <a:pPr>
              <a:buClrTx/>
              <a:buSzPct val="70000"/>
            </a:pPr>
            <a:endParaRPr lang="ru-RU" sz="23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FD295A1-93D3-4887-BE94-C670D3A25376}" type="slidenum">
              <a:rPr lang="ru-RU" smtClean="0">
                <a:solidFill>
                  <a:schemeClr val="tx1"/>
                </a:solidFill>
              </a:rPr>
              <a:pPr/>
              <a:t>15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FAB6C-C8C8-4E6F-8540-512B5C71E4A0}" type="datetime1">
              <a:rPr lang="ru-RU" smtClean="0"/>
              <a:pPr/>
              <a:t>27.01.2012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Шальнова И.Г.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42852"/>
            <a:ext cx="5572164" cy="654032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«Подбери пару»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928670"/>
            <a:ext cx="3286148" cy="2464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928670"/>
            <a:ext cx="3338069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714752"/>
            <a:ext cx="3381382" cy="236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86563" y="3786190"/>
            <a:ext cx="3328841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00364" y="1357298"/>
            <a:ext cx="3234249" cy="2600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28860" y="4237414"/>
            <a:ext cx="3357586" cy="2209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FD295A1-93D3-4887-BE94-C670D3A25376}" type="slidenum">
              <a:rPr lang="ru-RU" smtClean="0">
                <a:solidFill>
                  <a:schemeClr val="tx1"/>
                </a:solidFill>
              </a:rPr>
              <a:pPr/>
              <a:t>16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10"/>
          </p:nvPr>
        </p:nvSpPr>
        <p:spPr>
          <a:xfrm>
            <a:off x="6143636" y="6357958"/>
            <a:ext cx="2667000" cy="365125"/>
          </a:xfrm>
        </p:spPr>
        <p:txBody>
          <a:bodyPr/>
          <a:lstStyle/>
          <a:p>
            <a:fld id="{447BC888-79BE-46D6-A164-538EC8D15618}" type="datetime1">
              <a:rPr lang="ru-RU" smtClean="0"/>
              <a:pPr/>
              <a:t>27.01.2012</a:t>
            </a:fld>
            <a:endParaRPr lang="ru-RU" dirty="0"/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>
          <a:xfrm>
            <a:off x="571472" y="6357958"/>
            <a:ext cx="5421083" cy="365125"/>
          </a:xfrm>
        </p:spPr>
        <p:txBody>
          <a:bodyPr/>
          <a:lstStyle/>
          <a:p>
            <a:r>
              <a:rPr lang="ru-RU" dirty="0" smtClean="0"/>
              <a:t>Шальнова И.Г.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5105408" cy="842946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«Подбери пару»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>
              <a:buNone/>
            </a:pPr>
            <a:endParaRPr lang="ru-RU" dirty="0" smtClean="0"/>
          </a:p>
          <a:p>
            <a:pPr lvl="0">
              <a:buNone/>
            </a:pPr>
            <a:r>
              <a:rPr lang="ru-RU" b="1" dirty="0" smtClean="0"/>
              <a:t>1. Тадж-Махал</a:t>
            </a:r>
          </a:p>
          <a:p>
            <a:pPr lvl="0">
              <a:buNone/>
            </a:pPr>
            <a:r>
              <a:rPr lang="ru-RU" b="1" dirty="0" smtClean="0"/>
              <a:t>2. Храм Василия Блаженного  </a:t>
            </a:r>
          </a:p>
          <a:p>
            <a:pPr lvl="0">
              <a:buNone/>
            </a:pPr>
            <a:r>
              <a:rPr lang="ru-RU" b="1" dirty="0" smtClean="0"/>
              <a:t>3. Стоунхендж</a:t>
            </a:r>
          </a:p>
          <a:p>
            <a:pPr lvl="0">
              <a:buNone/>
            </a:pPr>
            <a:r>
              <a:rPr lang="ru-RU" b="1" dirty="0" smtClean="0"/>
              <a:t>4. Пизанская башня</a:t>
            </a:r>
          </a:p>
          <a:p>
            <a:pPr>
              <a:buNone/>
            </a:pPr>
            <a:r>
              <a:rPr lang="ru-RU" b="1" dirty="0" smtClean="0"/>
              <a:t>5. Освенцим</a:t>
            </a:r>
            <a:endParaRPr lang="ru-RU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b="1" dirty="0" smtClean="0"/>
              <a:t>А. Индия</a:t>
            </a:r>
          </a:p>
          <a:p>
            <a:pPr>
              <a:buNone/>
            </a:pPr>
            <a:r>
              <a:rPr lang="ru-RU" b="1" dirty="0" smtClean="0"/>
              <a:t>Б.Россия </a:t>
            </a:r>
          </a:p>
          <a:p>
            <a:pPr>
              <a:buNone/>
            </a:pPr>
            <a:r>
              <a:rPr lang="ru-RU" b="1" dirty="0" smtClean="0"/>
              <a:t>В. Великобритания</a:t>
            </a:r>
          </a:p>
          <a:p>
            <a:pPr>
              <a:buNone/>
            </a:pPr>
            <a:r>
              <a:rPr lang="ru-RU" b="1" dirty="0" smtClean="0"/>
              <a:t>Г. Италия</a:t>
            </a:r>
          </a:p>
          <a:p>
            <a:pPr>
              <a:buNone/>
            </a:pPr>
            <a:r>
              <a:rPr lang="ru-RU" b="1" dirty="0" smtClean="0"/>
              <a:t>Д. Польша </a:t>
            </a:r>
            <a:endParaRPr lang="ru-RU" b="1" dirty="0"/>
          </a:p>
        </p:txBody>
      </p:sp>
      <p:pic>
        <p:nvPicPr>
          <p:cNvPr id="5" name="Picture 3" descr="j01962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16" y="4929198"/>
            <a:ext cx="201361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85720" y="5286388"/>
            <a:ext cx="678661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1А; 2Б;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3В; 4Г; 5Д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fld id="{9FD295A1-93D3-4887-BE94-C670D3A25376}" type="slidenum">
              <a:rPr lang="ru-RU" smtClean="0">
                <a:solidFill>
                  <a:schemeClr val="tx1"/>
                </a:solidFill>
              </a:rPr>
              <a:pPr/>
              <a:t>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Дата 1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579BF53-EE9A-4324-B58B-73C59DE12BEB}" type="datetime1">
              <a:rPr lang="ru-RU" smtClean="0"/>
              <a:pPr/>
              <a:t>27.01.2012</a:t>
            </a:fld>
            <a:endParaRPr lang="ru-RU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ru-RU" smtClean="0"/>
              <a:t>Шальнова И.Г.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842946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Ассоциативный ряд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1600200"/>
            <a:ext cx="8715436" cy="4829196"/>
          </a:xfrm>
        </p:spPr>
        <p:txBody>
          <a:bodyPr>
            <a:normAutofit/>
          </a:bodyPr>
          <a:lstStyle/>
          <a:p>
            <a:pPr lvl="0">
              <a:buClrTx/>
              <a:buSzPct val="120000"/>
              <a:buFont typeface="Wingdings" pitchFamily="2" charset="2"/>
              <a:buChar char="§"/>
            </a:pPr>
            <a:endParaRPr lang="ru-RU" dirty="0" smtClean="0"/>
          </a:p>
          <a:p>
            <a:pPr lvl="0">
              <a:buClrTx/>
              <a:buSzPct val="120000"/>
              <a:buFont typeface="Wingdings" pitchFamily="2" charset="2"/>
              <a:buChar char="§"/>
            </a:pPr>
            <a:r>
              <a:rPr lang="ru-RU" dirty="0" smtClean="0"/>
              <a:t>Поморы, </a:t>
            </a:r>
            <a:r>
              <a:rPr lang="ru-RU" dirty="0" err="1" smtClean="0"/>
              <a:t>Грумант</a:t>
            </a:r>
            <a:r>
              <a:rPr lang="ru-RU" dirty="0" smtClean="0"/>
              <a:t>, Фритьоф Нансен, 1932 год,  ледокол «Сибиряков», «птичьи базары», палтус …</a:t>
            </a:r>
          </a:p>
          <a:p>
            <a:pPr lvl="0">
              <a:buClrTx/>
              <a:buSzPct val="120000"/>
              <a:buFont typeface="Wingdings" pitchFamily="2" charset="2"/>
              <a:buChar char="§"/>
            </a:pPr>
            <a:r>
              <a:rPr lang="ru-RU" dirty="0" err="1" smtClean="0"/>
              <a:t>Рувензори</a:t>
            </a:r>
            <a:r>
              <a:rPr lang="ru-RU" dirty="0" smtClean="0"/>
              <a:t>, Калахари, Давид Ливингстон, зулусы, жареные кузнечики, вельвичия, </a:t>
            </a:r>
            <a:r>
              <a:rPr lang="ru-RU" dirty="0" err="1" smtClean="0"/>
              <a:t>Берхарт</a:t>
            </a:r>
            <a:r>
              <a:rPr lang="ru-RU" dirty="0" smtClean="0"/>
              <a:t> </a:t>
            </a:r>
            <a:r>
              <a:rPr lang="ru-RU" dirty="0" err="1" smtClean="0"/>
              <a:t>Гржимек</a:t>
            </a:r>
            <a:r>
              <a:rPr lang="ru-RU" dirty="0" smtClean="0"/>
              <a:t> …</a:t>
            </a:r>
          </a:p>
          <a:p>
            <a:pPr lvl="0">
              <a:buClrTx/>
              <a:buSzPct val="120000"/>
              <a:buFont typeface="Wingdings" pitchFamily="2" charset="2"/>
              <a:buChar char="§"/>
            </a:pPr>
            <a:r>
              <a:rPr lang="ru-RU" dirty="0" smtClean="0"/>
              <a:t>Крики, кролики, </a:t>
            </a:r>
            <a:r>
              <a:rPr lang="ru-RU" dirty="0" err="1" smtClean="0"/>
              <a:t>келпи</a:t>
            </a:r>
            <a:r>
              <a:rPr lang="ru-RU" dirty="0" smtClean="0"/>
              <a:t>, аборигены, скрэб, Джеймс Кук, коала …</a:t>
            </a:r>
          </a:p>
          <a:p>
            <a:pPr lvl="0">
              <a:buClrTx/>
              <a:buSzPct val="120000"/>
              <a:buFont typeface="Wingdings" pitchFamily="2" charset="2"/>
              <a:buChar char="§"/>
            </a:pPr>
            <a:r>
              <a:rPr lang="ru-RU" dirty="0" smtClean="0"/>
              <a:t>Сельва, картофель, самбо, пампа, Александр Гумбольдт, </a:t>
            </a:r>
            <a:r>
              <a:rPr lang="ru-RU" dirty="0" err="1" smtClean="0"/>
              <a:t>Анхель</a:t>
            </a:r>
            <a:r>
              <a:rPr lang="ru-RU" dirty="0" smtClean="0"/>
              <a:t>, каучуконос гевея …</a:t>
            </a:r>
          </a:p>
          <a:p>
            <a:pPr lvl="4">
              <a:buNone/>
            </a:pPr>
            <a:endParaRPr lang="ru-RU" dirty="0" smtClean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FD295A1-93D3-4887-BE94-C670D3A25376}" type="slidenum">
              <a:rPr lang="ru-RU" smtClean="0">
                <a:solidFill>
                  <a:schemeClr val="tx1"/>
                </a:solidFill>
              </a:rPr>
              <a:pPr/>
              <a:t>18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49C19-9FB4-4806-B61B-27C09EB3E298}" type="datetime1">
              <a:rPr lang="ru-RU" smtClean="0"/>
              <a:pPr/>
              <a:t>27.01.2012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Шальнова И.Г.</a:t>
            </a:r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842946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Узнайте страну мира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42844" y="1285860"/>
            <a:ext cx="8858312" cy="5357850"/>
          </a:xfrm>
        </p:spPr>
        <p:txBody>
          <a:bodyPr>
            <a:normAutofit fontScale="40000" lnSpcReduction="20000"/>
          </a:bodyPr>
          <a:lstStyle/>
          <a:p>
            <a:pPr lvl="0"/>
            <a:endParaRPr lang="ru-RU" sz="4200" dirty="0" smtClean="0"/>
          </a:p>
          <a:p>
            <a:pPr lvl="0">
              <a:buClrTx/>
              <a:buSzPct val="121000"/>
              <a:buFont typeface="Wingdings" pitchFamily="2" charset="2"/>
              <a:buChar char="§"/>
            </a:pPr>
            <a:endParaRPr lang="ru-RU" sz="5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buClrTx/>
              <a:buSzPct val="121000"/>
              <a:buFont typeface="Wingdings" pitchFamily="2" charset="2"/>
              <a:buChar char="§"/>
            </a:pPr>
            <a:r>
              <a:rPr lang="ru-RU" sz="5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Самая многонациональная страна мира; крупнейшие народы страны хиндустанцы, бенгальцы; язык межнационального общения английский; родина буддизма; средняя плотность населения 300 чел/км²; основная часть населения проживает в деревне; крупнейшие города страны – </a:t>
            </a:r>
            <a:r>
              <a:rPr lang="ru-RU" sz="5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Мумбай</a:t>
            </a:r>
            <a:r>
              <a:rPr lang="ru-RU" sz="5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Калькутта. «Звезда в короне Британской империи»</a:t>
            </a:r>
          </a:p>
          <a:p>
            <a:pPr>
              <a:buSzPct val="121000"/>
              <a:buNone/>
            </a:pPr>
            <a:r>
              <a:rPr lang="ru-RU" sz="5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pPr lvl="0">
              <a:buClrTx/>
              <a:buSzPct val="121000"/>
              <a:buFont typeface="Wingdings" pitchFamily="2" charset="2"/>
              <a:buChar char="§"/>
            </a:pPr>
            <a:r>
              <a:rPr lang="ru-RU" sz="5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Крупнейшее в мире унитарное государство; полностью обеспечивает себя собственными минеральными ресурсами; средняя плотность населения 130 чел/1 км²; в стране исповедуют религии конфуцианство и даосизм; большая часть населения проживает на приморских равнинах; столица страны не является крупнейшим городом. «Империя поднебесная» </a:t>
            </a:r>
          </a:p>
          <a:p>
            <a:endParaRPr lang="ru-RU" sz="5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FD295A1-93D3-4887-BE94-C670D3A25376}" type="slidenum">
              <a:rPr lang="ru-RU" smtClean="0">
                <a:solidFill>
                  <a:schemeClr val="tx1"/>
                </a:solidFill>
              </a:rPr>
              <a:pPr/>
              <a:t>19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27357-9B44-4C4E-8CEC-A966E9E76491}" type="datetime1">
              <a:rPr lang="ru-RU" smtClean="0"/>
              <a:pPr/>
              <a:t>27.01.2012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Шальнова И.Г.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643050"/>
            <a:ext cx="8134145" cy="4639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FD295A1-93D3-4887-BE94-C670D3A25376}" type="slidenum">
              <a:rPr lang="ru-RU" smtClean="0">
                <a:solidFill>
                  <a:schemeClr val="tx1"/>
                </a:solidFill>
              </a:rPr>
              <a:pPr/>
              <a:t>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6215074" y="6357958"/>
            <a:ext cx="2667000" cy="365125"/>
          </a:xfrm>
        </p:spPr>
        <p:txBody>
          <a:bodyPr/>
          <a:lstStyle/>
          <a:p>
            <a:fld id="{F134A49F-F3E4-4EBE-9266-ED9F563F6FF2}" type="datetime1">
              <a:rPr lang="ru-RU" smtClean="0"/>
              <a:pPr/>
              <a:t>27.01.2012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571472" y="6357958"/>
            <a:ext cx="5421083" cy="365125"/>
          </a:xfrm>
        </p:spPr>
        <p:txBody>
          <a:bodyPr/>
          <a:lstStyle/>
          <a:p>
            <a:r>
              <a:rPr lang="ru-RU" dirty="0" smtClean="0"/>
              <a:t>Шальнова И.Г.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Оцените свою деятельность</a:t>
            </a:r>
            <a:endParaRPr lang="ru-RU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28596" y="1600200"/>
            <a:ext cx="8501122" cy="4900634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Wingdings" pitchFamily="2" charset="2"/>
              <a:buChar char="§"/>
            </a:pPr>
            <a:r>
              <a:rPr lang="ru-RU" sz="3600" b="1" dirty="0" smtClean="0"/>
              <a:t>34 – 40 </a:t>
            </a:r>
            <a:r>
              <a:rPr lang="ru-RU" sz="3600" dirty="0" smtClean="0"/>
              <a:t>баллов </a:t>
            </a:r>
            <a:r>
              <a:rPr lang="ru-RU" sz="3600" b="1" dirty="0" smtClean="0"/>
              <a:t>МОЛОДЕЦ!</a:t>
            </a:r>
            <a:r>
              <a:rPr lang="ru-RU" sz="3600" dirty="0" smtClean="0"/>
              <a:t> «отлично»</a:t>
            </a:r>
          </a:p>
          <a:p>
            <a:pPr>
              <a:buClrTx/>
              <a:buSzPct val="120000"/>
              <a:buFont typeface="Wingdings" pitchFamily="2" charset="2"/>
              <a:buChar char="§"/>
            </a:pPr>
            <a:r>
              <a:rPr lang="ru-RU" sz="3600" b="1" dirty="0" smtClean="0"/>
              <a:t>28 – 33 </a:t>
            </a:r>
            <a:r>
              <a:rPr lang="ru-RU" sz="3600" dirty="0" smtClean="0"/>
              <a:t>балла </a:t>
            </a:r>
            <a:r>
              <a:rPr lang="ru-RU" sz="3600" b="1" dirty="0" smtClean="0"/>
              <a:t>ПОСТАРАЙСЯ!</a:t>
            </a:r>
            <a:r>
              <a:rPr lang="ru-RU" sz="3600" dirty="0" smtClean="0"/>
              <a:t> «хорошо»</a:t>
            </a:r>
          </a:p>
          <a:p>
            <a:pPr>
              <a:buClrTx/>
              <a:buSzPct val="120000"/>
              <a:buFont typeface="Wingdings" pitchFamily="2" charset="2"/>
              <a:buChar char="§"/>
            </a:pPr>
            <a:r>
              <a:rPr lang="ru-RU" sz="3600" b="1" dirty="0" smtClean="0"/>
              <a:t>22 – 27 </a:t>
            </a:r>
            <a:r>
              <a:rPr lang="ru-RU" sz="3600" dirty="0" smtClean="0"/>
              <a:t>баллов </a:t>
            </a:r>
            <a:r>
              <a:rPr lang="ru-RU" sz="3600" b="1" dirty="0" smtClean="0"/>
              <a:t>НЕ ОТЧАЙВАЙСЯ! </a:t>
            </a:r>
            <a:r>
              <a:rPr lang="ru-RU" sz="3600" dirty="0" smtClean="0"/>
              <a:t>«удовлетворительно»</a:t>
            </a:r>
          </a:p>
          <a:p>
            <a:pPr>
              <a:buClrTx/>
              <a:buSzPct val="120000"/>
              <a:buFont typeface="Wingdings" pitchFamily="2" charset="2"/>
              <a:buChar char="§"/>
            </a:pPr>
            <a:r>
              <a:rPr lang="ru-RU" sz="3600" b="1" dirty="0" smtClean="0"/>
              <a:t>21 – 16 </a:t>
            </a:r>
            <a:r>
              <a:rPr lang="ru-RU" sz="3600" dirty="0" smtClean="0"/>
              <a:t>баллов </a:t>
            </a:r>
            <a:r>
              <a:rPr lang="ru-RU" sz="3600" b="1" dirty="0" smtClean="0"/>
              <a:t>НАЧНИ ВСЕ С НУЛЯ! </a:t>
            </a:r>
          </a:p>
          <a:p>
            <a:pPr>
              <a:buClrTx/>
              <a:buSzPct val="120000"/>
              <a:buNone/>
            </a:pPr>
            <a:r>
              <a:rPr lang="ru-RU" sz="3600" dirty="0" smtClean="0"/>
              <a:t>Тебя непременно ждет успех!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FD295A1-93D3-4887-BE94-C670D3A25376}" type="slidenum">
              <a:rPr lang="ru-RU" smtClean="0">
                <a:solidFill>
                  <a:schemeClr val="tx1"/>
                </a:solidFill>
              </a:rPr>
              <a:pPr/>
              <a:t>20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9747-A54C-40CE-ADD8-7349053C705E}" type="datetime1">
              <a:rPr lang="ru-RU" smtClean="0"/>
              <a:pPr/>
              <a:t>27.01.2012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Шальнова И.Г.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Ваше впечатление от урока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AutoShape 8"/>
          <p:cNvSpPr>
            <a:spLocks noGrp="1" noChangeArrowheads="1"/>
          </p:cNvSpPr>
          <p:nvPr>
            <p:ph sz="quarter" idx="1"/>
          </p:nvPr>
        </p:nvSpPr>
        <p:spPr bwMode="auto">
          <a:xfrm>
            <a:off x="1000100" y="2000240"/>
            <a:ext cx="2214578" cy="1928826"/>
          </a:xfrm>
          <a:prstGeom prst="smileyFace">
            <a:avLst>
              <a:gd name="adj" fmla="val 4653"/>
            </a:avLst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>
            <a:off x="6143636" y="2143116"/>
            <a:ext cx="2286016" cy="2057408"/>
          </a:xfrm>
          <a:custGeom>
            <a:avLst/>
            <a:gdLst>
              <a:gd name="connsiteX0" fmla="*/ 0 w 2286016"/>
              <a:gd name="connsiteY0" fmla="*/ 1028704 h 2057408"/>
              <a:gd name="connsiteX1" fmla="*/ 1143009 w 2286016"/>
              <a:gd name="connsiteY1" fmla="*/ 1 h 2057408"/>
              <a:gd name="connsiteX2" fmla="*/ 2286016 w 2286016"/>
              <a:gd name="connsiteY2" fmla="*/ 1028706 h 2057408"/>
              <a:gd name="connsiteX3" fmla="*/ 1143007 w 2286016"/>
              <a:gd name="connsiteY3" fmla="*/ 2057409 h 2057408"/>
              <a:gd name="connsiteX4" fmla="*/ 0 w 2286016"/>
              <a:gd name="connsiteY4" fmla="*/ 1028704 h 2057408"/>
              <a:gd name="connsiteX0" fmla="*/ 657759 w 2286016"/>
              <a:gd name="connsiteY0" fmla="*/ 721045 h 2057408"/>
              <a:gd name="connsiteX1" fmla="*/ 776822 w 2286016"/>
              <a:gd name="connsiteY1" fmla="*/ 613888 h 2057408"/>
              <a:gd name="connsiteX2" fmla="*/ 895885 w 2286016"/>
              <a:gd name="connsiteY2" fmla="*/ 721045 h 2057408"/>
              <a:gd name="connsiteX3" fmla="*/ 776822 w 2286016"/>
              <a:gd name="connsiteY3" fmla="*/ 828202 h 2057408"/>
              <a:gd name="connsiteX4" fmla="*/ 657759 w 2286016"/>
              <a:gd name="connsiteY4" fmla="*/ 721045 h 2057408"/>
              <a:gd name="connsiteX5" fmla="*/ 1390130 w 2286016"/>
              <a:gd name="connsiteY5" fmla="*/ 721045 h 2057408"/>
              <a:gd name="connsiteX6" fmla="*/ 1509193 w 2286016"/>
              <a:gd name="connsiteY6" fmla="*/ 613888 h 2057408"/>
              <a:gd name="connsiteX7" fmla="*/ 1628256 w 2286016"/>
              <a:gd name="connsiteY7" fmla="*/ 721045 h 2057408"/>
              <a:gd name="connsiteX8" fmla="*/ 1509193 w 2286016"/>
              <a:gd name="connsiteY8" fmla="*/ 828202 h 2057408"/>
              <a:gd name="connsiteX9" fmla="*/ 1390130 w 2286016"/>
              <a:gd name="connsiteY9" fmla="*/ 721045 h 2057408"/>
              <a:gd name="connsiteX0" fmla="*/ 523490 w 2286016"/>
              <a:gd name="connsiteY0" fmla="*/ 1668791 h 2057408"/>
              <a:gd name="connsiteX1" fmla="*/ 1761079 w 2286016"/>
              <a:gd name="connsiteY1" fmla="*/ 1668791 h 2057408"/>
              <a:gd name="connsiteX0" fmla="*/ 0 w 2286016"/>
              <a:gd name="connsiteY0" fmla="*/ 1028704 h 2057408"/>
              <a:gd name="connsiteX1" fmla="*/ 1143009 w 2286016"/>
              <a:gd name="connsiteY1" fmla="*/ 1 h 2057408"/>
              <a:gd name="connsiteX2" fmla="*/ 2286016 w 2286016"/>
              <a:gd name="connsiteY2" fmla="*/ 1028706 h 2057408"/>
              <a:gd name="connsiteX3" fmla="*/ 1143007 w 2286016"/>
              <a:gd name="connsiteY3" fmla="*/ 2057409 h 2057408"/>
              <a:gd name="connsiteX4" fmla="*/ 0 w 2286016"/>
              <a:gd name="connsiteY4" fmla="*/ 1028704 h 2057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16" h="2057408" stroke="0" extrusionOk="0">
                <a:moveTo>
                  <a:pt x="0" y="1028704"/>
                </a:moveTo>
                <a:cubicBezTo>
                  <a:pt x="1" y="460567"/>
                  <a:pt x="511743" y="1"/>
                  <a:pt x="1143009" y="1"/>
                </a:cubicBezTo>
                <a:cubicBezTo>
                  <a:pt x="1774275" y="2"/>
                  <a:pt x="2286017" y="460569"/>
                  <a:pt x="2286016" y="1028706"/>
                </a:cubicBezTo>
                <a:cubicBezTo>
                  <a:pt x="2286015" y="1596843"/>
                  <a:pt x="1774273" y="2057409"/>
                  <a:pt x="1143007" y="2057409"/>
                </a:cubicBezTo>
                <a:cubicBezTo>
                  <a:pt x="511741" y="2057408"/>
                  <a:pt x="-1" y="1596841"/>
                  <a:pt x="0" y="1028704"/>
                </a:cubicBezTo>
                <a:close/>
              </a:path>
              <a:path w="2286016" h="2057408" fill="darkenLess" extrusionOk="0">
                <a:moveTo>
                  <a:pt x="657759" y="721045"/>
                </a:moveTo>
                <a:cubicBezTo>
                  <a:pt x="657759" y="661864"/>
                  <a:pt x="711065" y="613888"/>
                  <a:pt x="776822" y="613888"/>
                </a:cubicBezTo>
                <a:cubicBezTo>
                  <a:pt x="842579" y="613888"/>
                  <a:pt x="895885" y="661864"/>
                  <a:pt x="895885" y="721045"/>
                </a:cubicBezTo>
                <a:cubicBezTo>
                  <a:pt x="895885" y="780226"/>
                  <a:pt x="842579" y="828202"/>
                  <a:pt x="776822" y="828202"/>
                </a:cubicBezTo>
                <a:cubicBezTo>
                  <a:pt x="711065" y="828202"/>
                  <a:pt x="657759" y="780226"/>
                  <a:pt x="657759" y="721045"/>
                </a:cubicBezTo>
                <a:moveTo>
                  <a:pt x="1390130" y="721045"/>
                </a:moveTo>
                <a:cubicBezTo>
                  <a:pt x="1390130" y="661864"/>
                  <a:pt x="1443436" y="613888"/>
                  <a:pt x="1509193" y="613888"/>
                </a:cubicBezTo>
                <a:cubicBezTo>
                  <a:pt x="1574950" y="613888"/>
                  <a:pt x="1628256" y="661864"/>
                  <a:pt x="1628256" y="721045"/>
                </a:cubicBezTo>
                <a:cubicBezTo>
                  <a:pt x="1628256" y="780226"/>
                  <a:pt x="1574950" y="828202"/>
                  <a:pt x="1509193" y="828202"/>
                </a:cubicBezTo>
                <a:cubicBezTo>
                  <a:pt x="1443436" y="828202"/>
                  <a:pt x="1390130" y="780226"/>
                  <a:pt x="1390130" y="721045"/>
                </a:cubicBezTo>
              </a:path>
              <a:path w="2286016" h="2057408" fill="none" extrusionOk="0">
                <a:moveTo>
                  <a:pt x="523490" y="1668791"/>
                </a:moveTo>
                <a:cubicBezTo>
                  <a:pt x="936502" y="1413508"/>
                  <a:pt x="1349032" y="1413508"/>
                  <a:pt x="1761079" y="1668791"/>
                </a:cubicBezTo>
              </a:path>
              <a:path w="2286016" h="2057408" fill="none">
                <a:moveTo>
                  <a:pt x="0" y="1028704"/>
                </a:moveTo>
                <a:cubicBezTo>
                  <a:pt x="1" y="460567"/>
                  <a:pt x="511743" y="1"/>
                  <a:pt x="1143009" y="1"/>
                </a:cubicBezTo>
                <a:cubicBezTo>
                  <a:pt x="1774275" y="2"/>
                  <a:pt x="2286017" y="460569"/>
                  <a:pt x="2286016" y="1028706"/>
                </a:cubicBezTo>
                <a:cubicBezTo>
                  <a:pt x="2286015" y="1596843"/>
                  <a:pt x="1774273" y="2057409"/>
                  <a:pt x="1143007" y="2057409"/>
                </a:cubicBezTo>
                <a:cubicBezTo>
                  <a:pt x="511741" y="2057408"/>
                  <a:pt x="-1" y="1596841"/>
                  <a:pt x="0" y="1028704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3428992" y="4357694"/>
            <a:ext cx="2286016" cy="2057408"/>
          </a:xfrm>
          <a:prstGeom prst="smileyFace">
            <a:avLst>
              <a:gd name="adj" fmla="val 378"/>
            </a:avLst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FD295A1-93D3-4887-BE94-C670D3A25376}" type="slidenum">
              <a:rPr lang="ru-RU" smtClean="0">
                <a:solidFill>
                  <a:schemeClr val="tx1"/>
                </a:solidFill>
              </a:rPr>
              <a:pPr/>
              <a:t>21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477000" y="6357958"/>
            <a:ext cx="2667000" cy="365125"/>
          </a:xfrm>
        </p:spPr>
        <p:txBody>
          <a:bodyPr/>
          <a:lstStyle/>
          <a:p>
            <a:fld id="{4ED37712-35BA-41C5-83B7-0885B0DE24C0}" type="datetime1">
              <a:rPr lang="ru-RU" smtClean="0"/>
              <a:pPr/>
              <a:t>27.01.2012</a:t>
            </a:fld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1000100" y="6357958"/>
            <a:ext cx="5421083" cy="365125"/>
          </a:xfrm>
        </p:spPr>
        <p:txBody>
          <a:bodyPr/>
          <a:lstStyle/>
          <a:p>
            <a:r>
              <a:rPr lang="ru-RU" dirty="0" smtClean="0"/>
              <a:t>Шальнова И.Г.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рия\Desktop\25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4143380"/>
            <a:ext cx="2907725" cy="206693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42844" y="2143116"/>
            <a:ext cx="8858312" cy="144655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Желаю дальнейших успехов </a:t>
            </a:r>
          </a:p>
          <a:p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 изучении темы!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0" y="1285860"/>
            <a:ext cx="533400" cy="214314"/>
          </a:xfrm>
        </p:spPr>
        <p:txBody>
          <a:bodyPr>
            <a:noAutofit/>
          </a:bodyPr>
          <a:lstStyle/>
          <a:p>
            <a:fld id="{9FD295A1-93D3-4887-BE94-C670D3A25376}" type="slidenum">
              <a:rPr lang="ru-RU" sz="1200" smtClean="0"/>
              <a:pPr/>
              <a:t>22</a:t>
            </a:fld>
            <a:endParaRPr lang="ru-RU" sz="1200" dirty="0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6477000" y="6357958"/>
            <a:ext cx="2667000" cy="365125"/>
          </a:xfrm>
        </p:spPr>
        <p:txBody>
          <a:bodyPr/>
          <a:lstStyle/>
          <a:p>
            <a:fld id="{3DC63205-1816-47F7-9601-A8D3D7EC42A5}" type="datetime1">
              <a:rPr lang="ru-RU" smtClean="0"/>
              <a:pPr/>
              <a:t>27.01.2012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1000100" y="6357958"/>
            <a:ext cx="5421083" cy="365125"/>
          </a:xfrm>
        </p:spPr>
        <p:txBody>
          <a:bodyPr/>
          <a:lstStyle/>
          <a:p>
            <a:r>
              <a:rPr lang="ru-RU" dirty="0" smtClean="0"/>
              <a:t>Шальнова И.Г.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643050"/>
            <a:ext cx="7598588" cy="4500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FD295A1-93D3-4887-BE94-C670D3A25376}" type="slidenum">
              <a:rPr lang="ru-RU" smtClean="0">
                <a:solidFill>
                  <a:schemeClr val="tx1"/>
                </a:solidFill>
              </a:rPr>
              <a:pPr/>
              <a:t>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89743-7B1D-47DE-8A34-58314004771B}" type="datetime1">
              <a:rPr lang="ru-RU" smtClean="0"/>
              <a:pPr/>
              <a:t>27.01.2012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Шальнова И.Г.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643050"/>
            <a:ext cx="7929618" cy="4729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FD295A1-93D3-4887-BE94-C670D3A25376}" type="slidenum">
              <a:rPr lang="ru-RU" smtClean="0">
                <a:solidFill>
                  <a:schemeClr val="tx1"/>
                </a:solidFill>
              </a:rPr>
              <a:pPr/>
              <a:t>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6072198" y="6357958"/>
            <a:ext cx="2667000" cy="365125"/>
          </a:xfrm>
        </p:spPr>
        <p:txBody>
          <a:bodyPr/>
          <a:lstStyle/>
          <a:p>
            <a:fld id="{73B91496-B43B-432D-A637-B4AF0556DB8F}" type="datetime1">
              <a:rPr lang="ru-RU" smtClean="0"/>
              <a:pPr/>
              <a:t>27.01.2012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42910" y="6357958"/>
            <a:ext cx="5421083" cy="365125"/>
          </a:xfrm>
        </p:spPr>
        <p:txBody>
          <a:bodyPr/>
          <a:lstStyle/>
          <a:p>
            <a:r>
              <a:rPr lang="ru-RU" dirty="0" smtClean="0"/>
              <a:t>Шальнова И.Г.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66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857232"/>
            <a:ext cx="3800471" cy="2612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19" y="3571876"/>
            <a:ext cx="3515795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3714752"/>
            <a:ext cx="3326845" cy="2495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29322" y="1255244"/>
            <a:ext cx="2976560" cy="2721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5008" y="4214818"/>
            <a:ext cx="3167765" cy="208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71406" y="1142984"/>
            <a:ext cx="533400" cy="381000"/>
          </a:xfrm>
        </p:spPr>
        <p:txBody>
          <a:bodyPr>
            <a:normAutofit fontScale="77500" lnSpcReduction="20000"/>
          </a:bodyPr>
          <a:lstStyle/>
          <a:p>
            <a:endParaRPr lang="ru-RU" dirty="0" smtClean="0">
              <a:solidFill>
                <a:schemeClr val="tx1"/>
              </a:solidFill>
            </a:endParaRPr>
          </a:p>
          <a:p>
            <a:fld id="{9FD295A1-93D3-4887-BE94-C670D3A25376}" type="slidenum">
              <a:rPr lang="ru-RU" sz="1500" smtClean="0">
                <a:solidFill>
                  <a:schemeClr val="tx1"/>
                </a:solidFill>
              </a:rPr>
              <a:pPr/>
              <a:t>5</a:t>
            </a:fld>
            <a:endParaRPr lang="ru-RU" sz="1500" dirty="0">
              <a:solidFill>
                <a:schemeClr val="tx1"/>
              </a:solidFill>
            </a:endParaRPr>
          </a:p>
        </p:txBody>
      </p:sp>
      <p:sp>
        <p:nvSpPr>
          <p:cNvPr id="13" name="Дата 12"/>
          <p:cNvSpPr>
            <a:spLocks noGrp="1"/>
          </p:cNvSpPr>
          <p:nvPr>
            <p:ph type="dt" sz="half" idx="10"/>
          </p:nvPr>
        </p:nvSpPr>
        <p:spPr>
          <a:xfrm>
            <a:off x="6072198" y="6357958"/>
            <a:ext cx="2667000" cy="365125"/>
          </a:xfrm>
        </p:spPr>
        <p:txBody>
          <a:bodyPr/>
          <a:lstStyle/>
          <a:p>
            <a:fld id="{5FC75660-8499-4CCF-8F25-B25256AA6D1A}" type="datetime1">
              <a:rPr lang="ru-RU" smtClean="0"/>
              <a:pPr/>
              <a:t>27.01.2012</a:t>
            </a:fld>
            <a:endParaRPr lang="ru-RU" dirty="0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>
          <a:xfrm>
            <a:off x="642910" y="6357958"/>
            <a:ext cx="5421083" cy="365125"/>
          </a:xfrm>
        </p:spPr>
        <p:txBody>
          <a:bodyPr/>
          <a:lstStyle/>
          <a:p>
            <a:r>
              <a:rPr lang="ru-RU" dirty="0" smtClean="0"/>
              <a:t>Шальнова И.Г.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28600"/>
            <a:ext cx="8786874" cy="990600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  <a:latin typeface="Comic Sans MS" pitchFamily="66" charset="0"/>
              </a:rPr>
              <a:t>Евразия – величайший массив суши</a:t>
            </a:r>
            <a:endParaRPr lang="ru-RU" sz="36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928802"/>
            <a:ext cx="8398117" cy="4500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FD295A1-93D3-4887-BE94-C670D3A25376}" type="slidenum">
              <a:rPr lang="ru-RU" smtClean="0">
                <a:solidFill>
                  <a:schemeClr val="tx1"/>
                </a:solidFill>
              </a:rPr>
              <a:pPr/>
              <a:t>6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6072198" y="6357958"/>
            <a:ext cx="2667000" cy="365125"/>
          </a:xfrm>
        </p:spPr>
        <p:txBody>
          <a:bodyPr/>
          <a:lstStyle/>
          <a:p>
            <a:fld id="{91D0F015-05E1-4805-8BB4-F392706CEEE4}" type="datetime1">
              <a:rPr lang="ru-RU" smtClean="0"/>
              <a:pPr/>
              <a:t>27.01.2012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642910" y="6357958"/>
            <a:ext cx="5421083" cy="365125"/>
          </a:xfrm>
        </p:spPr>
        <p:txBody>
          <a:bodyPr/>
          <a:lstStyle/>
          <a:p>
            <a:r>
              <a:rPr lang="ru-RU" dirty="0" smtClean="0"/>
              <a:t>Шальнова И.Г.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Мария\Desktop\Безымянный.png"/>
          <p:cNvPicPr>
            <a:picLocks noChangeAspect="1" noChangeArrowheads="1"/>
          </p:cNvPicPr>
          <p:nvPr/>
        </p:nvPicPr>
        <p:blipFill>
          <a:blip r:embed="rId2"/>
          <a:srcRect l="1862" t="-124" r="25634" b="9158"/>
          <a:stretch>
            <a:fillRect/>
          </a:stretch>
        </p:blipFill>
        <p:spPr bwMode="auto">
          <a:xfrm>
            <a:off x="0" y="0"/>
            <a:ext cx="8429684" cy="6771363"/>
          </a:xfrm>
          <a:prstGeom prst="rect">
            <a:avLst/>
          </a:prstGeom>
          <a:noFill/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FD295A1-93D3-4887-BE94-C670D3A25376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8C8BB-C3F7-4A18-83B5-68698209500A}" type="datetime1">
              <a:rPr lang="ru-RU" smtClean="0"/>
              <a:pPr/>
              <a:t>27.01.2012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Шальнова И.Г.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28600"/>
            <a:ext cx="8551766" cy="990600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Определение протяженности Евразии</a:t>
            </a:r>
            <a:endParaRPr lang="ru-RU" sz="3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757758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2600" b="1" dirty="0" smtClean="0"/>
          </a:p>
          <a:p>
            <a:pPr>
              <a:buNone/>
            </a:pPr>
            <a:r>
              <a:rPr lang="ru-RU" sz="2600" b="1" dirty="0" smtClean="0"/>
              <a:t>Мыс Челюскин (Россия), 77°43' с. </a:t>
            </a:r>
            <a:r>
              <a:rPr lang="ru-RU" sz="2600" b="1" dirty="0" err="1" smtClean="0"/>
              <a:t>ш</a:t>
            </a:r>
            <a:r>
              <a:rPr lang="ru-RU" sz="2600" b="1" dirty="0" smtClean="0"/>
              <a:t>.  — крайняя северная материковая точка</a:t>
            </a:r>
          </a:p>
          <a:p>
            <a:pPr>
              <a:buNone/>
            </a:pPr>
            <a:r>
              <a:rPr lang="ru-RU" sz="2600" b="1" dirty="0" smtClean="0"/>
              <a:t>Мыс </a:t>
            </a:r>
            <a:r>
              <a:rPr lang="ru-RU" sz="2600" b="1" dirty="0" err="1" smtClean="0"/>
              <a:t>Пиай</a:t>
            </a:r>
            <a:r>
              <a:rPr lang="ru-RU" sz="2600" b="1" dirty="0" smtClean="0"/>
              <a:t> (Малайзия) 1°16' с. </a:t>
            </a:r>
            <a:r>
              <a:rPr lang="ru-RU" sz="2600" b="1" dirty="0" err="1" smtClean="0"/>
              <a:t>ш</a:t>
            </a:r>
            <a:r>
              <a:rPr lang="ru-RU" sz="2600" b="1" dirty="0" smtClean="0"/>
              <a:t>. — крайняя южная материковая точка</a:t>
            </a:r>
          </a:p>
          <a:p>
            <a:pPr>
              <a:buNone/>
            </a:pPr>
            <a:r>
              <a:rPr lang="ru-RU" sz="2600" b="1" dirty="0" smtClean="0"/>
              <a:t>Мыс Рока (Португалия), 9º31' </a:t>
            </a:r>
            <a:r>
              <a:rPr lang="ru-RU" sz="2600" b="1" dirty="0" err="1" smtClean="0"/>
              <a:t>з</a:t>
            </a:r>
            <a:r>
              <a:rPr lang="ru-RU" sz="2600" b="1" dirty="0" smtClean="0"/>
              <a:t>. д. — крайняя западная материковая точка</a:t>
            </a:r>
          </a:p>
          <a:p>
            <a:pPr>
              <a:buNone/>
            </a:pPr>
            <a:r>
              <a:rPr lang="ru-RU" sz="2600" b="1" dirty="0" smtClean="0"/>
              <a:t>Мыс Дежнёва (Россия), 169°42' </a:t>
            </a:r>
            <a:r>
              <a:rPr lang="ru-RU" sz="2600" b="1" dirty="0" err="1" smtClean="0"/>
              <a:t>з</a:t>
            </a:r>
            <a:r>
              <a:rPr lang="ru-RU" sz="2600" b="1" dirty="0" smtClean="0"/>
              <a:t>. д. — крайняя восточная материковая точка</a:t>
            </a:r>
          </a:p>
          <a:p>
            <a:pPr>
              <a:buNone/>
            </a:pPr>
            <a:r>
              <a:rPr lang="ru-RU" sz="2600" b="1" dirty="0" smtClean="0"/>
              <a:t> </a:t>
            </a:r>
          </a:p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FD295A1-93D3-4887-BE94-C670D3A25376}" type="slidenum">
              <a:rPr lang="ru-RU" smtClean="0">
                <a:solidFill>
                  <a:schemeClr val="tx1"/>
                </a:solidFill>
              </a:rPr>
              <a:pPr/>
              <a:t>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70CC7-2BD8-46AC-BF31-C6CECD0177C1}" type="datetime1">
              <a:rPr lang="ru-RU" smtClean="0"/>
              <a:pPr/>
              <a:t>27.01.2012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Шальнова И.Г.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4282" y="785794"/>
            <a:ext cx="8786874" cy="5929354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ru-RU" sz="2600" dirty="0" smtClean="0"/>
          </a:p>
          <a:p>
            <a:pPr>
              <a:buNone/>
            </a:pPr>
            <a:endParaRPr lang="ru-RU" sz="2600" dirty="0" smtClean="0"/>
          </a:p>
          <a:p>
            <a:pPr>
              <a:buNone/>
            </a:pPr>
            <a:r>
              <a:rPr lang="ru-RU" sz="2600" b="1" dirty="0" smtClean="0"/>
              <a:t>Северная точка - м. Челюскин -78°с.ш. 104°в.д.;  Южная точка  - м. </a:t>
            </a:r>
            <a:r>
              <a:rPr lang="ru-RU" sz="2600" b="1" dirty="0" err="1" smtClean="0"/>
              <a:t>Пиай</a:t>
            </a:r>
            <a:r>
              <a:rPr lang="ru-RU" sz="2600" b="1" dirty="0" smtClean="0"/>
              <a:t> - 1°с.ш. 103°в.д.;  </a:t>
            </a:r>
          </a:p>
          <a:p>
            <a:pPr>
              <a:buNone/>
            </a:pPr>
            <a:r>
              <a:rPr lang="ru-RU" sz="2600" b="1" dirty="0" smtClean="0"/>
              <a:t>3ападная точка  - м. Рока- 38°с.ш. 9° </a:t>
            </a:r>
            <a:r>
              <a:rPr lang="ru-RU" sz="2600" b="1" dirty="0" err="1" smtClean="0"/>
              <a:t>з.д</a:t>
            </a:r>
            <a:r>
              <a:rPr lang="ru-RU" sz="2600" b="1" dirty="0" smtClean="0"/>
              <a:t>.; Восточная точка  - м. Дежнева 170°з.д. 66°с.ш.</a:t>
            </a:r>
          </a:p>
          <a:p>
            <a:pPr>
              <a:buNone/>
            </a:pPr>
            <a:r>
              <a:rPr lang="ru-RU" sz="2600" b="1" dirty="0" smtClean="0"/>
              <a:t>1) </a:t>
            </a:r>
            <a:r>
              <a:rPr lang="ru-RU" sz="2600" b="1" u="sng" dirty="0" smtClean="0"/>
              <a:t>В ° протяженность с С на Ю: 78°-1° =77° </a:t>
            </a:r>
            <a:r>
              <a:rPr lang="ru-RU" sz="2600" b="1" i="1" dirty="0" smtClean="0"/>
              <a:t>(в 1° меридиана 111 км)</a:t>
            </a:r>
            <a:endParaRPr lang="ru-RU" sz="2600" b="1" dirty="0" smtClean="0"/>
          </a:p>
          <a:p>
            <a:pPr>
              <a:buNone/>
            </a:pPr>
            <a:r>
              <a:rPr lang="ru-RU" sz="2600" b="1" dirty="0" smtClean="0"/>
              <a:t>2)  77 </a:t>
            </a:r>
            <a:r>
              <a:rPr lang="ru-RU" sz="2600" b="1" dirty="0" err="1" smtClean="0"/>
              <a:t>х</a:t>
            </a:r>
            <a:r>
              <a:rPr lang="ru-RU" sz="2600" b="1" dirty="0" smtClean="0"/>
              <a:t> 111 = 8547 (км)	</a:t>
            </a:r>
          </a:p>
          <a:p>
            <a:pPr>
              <a:buNone/>
            </a:pPr>
            <a:r>
              <a:rPr lang="ru-RU" sz="2600" b="1" dirty="0" smtClean="0"/>
              <a:t>3) </a:t>
            </a:r>
            <a:r>
              <a:rPr lang="ru-RU" sz="2600" b="1" u="sng" dirty="0" smtClean="0"/>
              <a:t>В ° протяженность  с 3 на В: 180 + 10 + 9 = 199°</a:t>
            </a:r>
          </a:p>
          <a:p>
            <a:pPr>
              <a:buNone/>
            </a:pPr>
            <a:r>
              <a:rPr lang="ru-RU" sz="2600" b="1" dirty="0" smtClean="0"/>
              <a:t>4) Протяженность в км определяем по 60° </a:t>
            </a:r>
            <a:r>
              <a:rPr lang="ru-RU" sz="2600" b="1" dirty="0" err="1" smtClean="0"/>
              <a:t>с.ш</a:t>
            </a:r>
            <a:r>
              <a:rPr lang="ru-RU" sz="2600" b="1" dirty="0" smtClean="0"/>
              <a:t>., где в 1° параллели  55,8  км </a:t>
            </a:r>
          </a:p>
          <a:p>
            <a:pPr>
              <a:buNone/>
            </a:pPr>
            <a:r>
              <a:rPr lang="ru-RU" sz="2600" b="1" dirty="0" smtClean="0"/>
              <a:t>  (171°- 6°) </a:t>
            </a:r>
            <a:r>
              <a:rPr lang="ru-RU" sz="2600" b="1" dirty="0" err="1" smtClean="0"/>
              <a:t>х</a:t>
            </a:r>
            <a:r>
              <a:rPr lang="ru-RU" sz="2600" b="1" dirty="0" smtClean="0"/>
              <a:t> 55,8=9207 км)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71472" y="214290"/>
            <a:ext cx="3286148" cy="8572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Решение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FD295A1-93D3-4887-BE94-C670D3A25376}" type="slidenum">
              <a:rPr lang="ru-RU" smtClean="0">
                <a:solidFill>
                  <a:schemeClr val="tx1"/>
                </a:solidFill>
              </a:rPr>
              <a:pPr/>
              <a:t>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73A5C-13CC-45A4-B5B0-FEB84606DFEA}" type="datetime1">
              <a:rPr lang="ru-RU" smtClean="0"/>
              <a:pPr/>
              <a:t>27.01.2012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Шальнова И.Г.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417</TotalTime>
  <Words>776</Words>
  <Application>Microsoft Office PowerPoint</Application>
  <PresentationFormat>Экран (4:3)</PresentationFormat>
  <Paragraphs>160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Обычная</vt:lpstr>
      <vt:lpstr>Евразия – часть планеты Земля</vt:lpstr>
      <vt:lpstr>Слайд 2</vt:lpstr>
      <vt:lpstr>Слайд 3</vt:lpstr>
      <vt:lpstr>Слайд 4</vt:lpstr>
      <vt:lpstr>Слайд 5</vt:lpstr>
      <vt:lpstr>Евразия – величайший массив суши</vt:lpstr>
      <vt:lpstr>Слайд 7</vt:lpstr>
      <vt:lpstr>Определение протяженности Евразии</vt:lpstr>
      <vt:lpstr>Слайд 9</vt:lpstr>
      <vt:lpstr>«Перепады высот»</vt:lpstr>
      <vt:lpstr>«Где мокрее?»</vt:lpstr>
      <vt:lpstr>«Постройте горы в ряд»</vt:lpstr>
      <vt:lpstr>«Постройте горы в ряд»</vt:lpstr>
      <vt:lpstr>«Исправьте ошибки»</vt:lpstr>
      <vt:lpstr>«Исправьте ошибки»</vt:lpstr>
      <vt:lpstr>«Подбери пару»</vt:lpstr>
      <vt:lpstr>«Подбери пару»</vt:lpstr>
      <vt:lpstr>Ассоциативный ряд</vt:lpstr>
      <vt:lpstr>Узнайте страну мира</vt:lpstr>
      <vt:lpstr>Оцените свою деятельность</vt:lpstr>
      <vt:lpstr>Ваше впечатление от урока</vt:lpstr>
      <vt:lpstr>Слайд 22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Население Евразии</dc:title>
  <dc:creator>Мария</dc:creator>
  <cp:lastModifiedBy>Ирина</cp:lastModifiedBy>
  <cp:revision>67</cp:revision>
  <dcterms:created xsi:type="dcterms:W3CDTF">2011-03-27T15:22:36Z</dcterms:created>
  <dcterms:modified xsi:type="dcterms:W3CDTF">2012-01-27T18:53:54Z</dcterms:modified>
</cp:coreProperties>
</file>