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76" r:id="rId6"/>
    <p:sldId id="262" r:id="rId7"/>
    <p:sldId id="263" r:id="rId8"/>
    <p:sldId id="264" r:id="rId9"/>
    <p:sldId id="265" r:id="rId10"/>
    <p:sldId id="267" r:id="rId11"/>
    <p:sldId id="277" r:id="rId12"/>
    <p:sldId id="273" r:id="rId13"/>
    <p:sldId id="275" r:id="rId14"/>
    <p:sldId id="270" r:id="rId15"/>
    <p:sldId id="268" r:id="rId16"/>
    <p:sldId id="271" r:id="rId17"/>
    <p:sldId id="274" r:id="rId18"/>
    <p:sldId id="26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72" y="9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3F066-1665-4686-B6D3-2931A4885B7F}" type="datetimeFigureOut">
              <a:rPr lang="ru-RU" smtClean="0"/>
              <a:pPr/>
              <a:t>31.01.2012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CAA0C5-FBEE-47E1-A0D8-6DDE58EE587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AA0C5-FBEE-47E1-A0D8-6DDE58EE587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Как подвести обучающихся к формулировке темы и задач урока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428760"/>
          </a:xfrm>
        </p:spPr>
        <p:txBody>
          <a:bodyPr>
            <a:normAutofit/>
          </a:bodyPr>
          <a:lstStyle/>
          <a:p>
            <a:r>
              <a:rPr lang="ru-RU" sz="5400" u="sng" dirty="0" smtClean="0"/>
              <a:t>Кластер</a:t>
            </a:r>
            <a:endParaRPr lang="ru-RU" sz="54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en-US" dirty="0" smtClean="0"/>
              <a:t>         money                                                 health</a:t>
            </a:r>
            <a:endParaRPr lang="ru-RU" dirty="0" smtClean="0"/>
          </a:p>
          <a:p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                                </a:t>
            </a:r>
            <a:r>
              <a:rPr lang="en-US" sz="4400" dirty="0" smtClean="0">
                <a:solidFill>
                  <a:srgbClr val="FF0000"/>
                </a:solidFill>
              </a:rPr>
              <a:t>success</a:t>
            </a:r>
            <a:r>
              <a:rPr lang="ru-RU" dirty="0" smtClean="0"/>
              <a:t>  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5822165" y="2536025"/>
            <a:ext cx="1071570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786446" y="4071942"/>
            <a:ext cx="1285884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4250529" y="4679165"/>
            <a:ext cx="121444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V="1">
            <a:off x="4321967" y="2678901"/>
            <a:ext cx="114300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0800000">
            <a:off x="2643174" y="2714620"/>
            <a:ext cx="1071570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0800000" flipV="1">
            <a:off x="2428860" y="3929066"/>
            <a:ext cx="1428760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Диалог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    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«побуждающий»                                            «подводящий»</a:t>
            </a:r>
          </a:p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 </a:t>
            </a:r>
            <a:r>
              <a:rPr lang="en-US" sz="2400" b="1" dirty="0" smtClean="0"/>
              <a:t>“What should/shouldn’t a person do when sharing a room?”</a:t>
            </a:r>
            <a:endParaRPr lang="ru-RU" sz="2400" b="1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 1.</a:t>
            </a:r>
            <a:r>
              <a:rPr lang="en-US" sz="2400" dirty="0" smtClean="0"/>
              <a:t>Have you ever had to share a room with an unpleasant person?</a:t>
            </a:r>
            <a:r>
              <a:rPr lang="ru-RU" sz="2400" dirty="0" smtClean="0"/>
              <a:t>                                                                                               2. </a:t>
            </a:r>
            <a:r>
              <a:rPr lang="en-US" sz="2400" dirty="0" smtClean="0"/>
              <a:t>Which of his/her habits were the most unpleasant? </a:t>
            </a:r>
            <a:r>
              <a:rPr lang="ru-RU" sz="2400" dirty="0" smtClean="0"/>
              <a:t>                    3.  </a:t>
            </a:r>
            <a:r>
              <a:rPr lang="en-US" sz="2400" dirty="0" smtClean="0"/>
              <a:t>Is it easy to keep the room tidy if you share it with an untidy person?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643438" y="1142984"/>
            <a:ext cx="235745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0800000" flipV="1">
            <a:off x="1857356" y="1142984"/>
            <a:ext cx="257176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2" descr="shakespear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00125" y="1571612"/>
            <a:ext cx="3371850" cy="4500576"/>
          </a:xfrm>
          <a:noFill/>
          <a:ln w="57150">
            <a:solidFill>
              <a:srgbClr val="FFC000"/>
            </a:solidFill>
          </a:ln>
        </p:spPr>
      </p:pic>
      <p:sp>
        <p:nvSpPr>
          <p:cNvPr id="10244" name="Прямоугольник 4"/>
          <p:cNvSpPr>
            <a:spLocks noChangeArrowheads="1"/>
          </p:cNvSpPr>
          <p:nvPr/>
        </p:nvSpPr>
        <p:spPr bwMode="auto">
          <a:xfrm>
            <a:off x="4572000" y="1643050"/>
            <a:ext cx="45720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The best </a:t>
            </a:r>
            <a:r>
              <a:rPr lang="en-US" sz="36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known of his </a:t>
            </a:r>
            <a:r>
              <a:rPr lang="en-US" sz="36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works are </a:t>
            </a:r>
            <a:r>
              <a:rPr lang="ru-RU" sz="36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36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Hamlet</a:t>
            </a:r>
            <a:r>
              <a:rPr lang="ru-RU" sz="36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»,</a:t>
            </a:r>
            <a:r>
              <a:rPr lang="en-US" sz="36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36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Othello</a:t>
            </a:r>
            <a:r>
              <a:rPr lang="ru-RU" sz="36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»,</a:t>
            </a:r>
            <a:endParaRPr lang="en-US" sz="3600" b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36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Romeo and Juliet</a:t>
            </a:r>
            <a:r>
              <a:rPr lang="ru-RU" sz="36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»,</a:t>
            </a:r>
            <a:r>
              <a:rPr lang="en-US" sz="36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36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Twelfth Night</a:t>
            </a:r>
            <a:r>
              <a:rPr lang="ru-RU" sz="36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en-US" sz="3600" b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r>
              <a:rPr lang="en-US" b="1" i="1" dirty="0" smtClean="0"/>
              <a:t>               SHOUT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28926" y="1600200"/>
            <a:ext cx="5757874" cy="4525963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sz="2400" dirty="0" smtClean="0"/>
              <a:t>          </a:t>
            </a:r>
          </a:p>
          <a:p>
            <a:pPr algn="just">
              <a:buNone/>
            </a:pPr>
            <a:r>
              <a:rPr lang="en-US" sz="2600" dirty="0" smtClean="0"/>
              <a:t>           One of the worst things about my house is the lack of privacy. If I disappear into my room for some peace, it’s guaranteed that someone will come after me, wanting to know what I am to. The thing is I share the room with my little sister, I can’t just shut the door, and keep everyone out. The other thing that bugs me is that I am treated like an unpaid slave in the house. I’m going to leave home as I’m old enough. My mates always say that I’ll miss my family once I leave, but I doubt that!</a:t>
            </a:r>
          </a:p>
          <a:p>
            <a:endParaRPr lang="ru-RU" sz="2400" dirty="0"/>
          </a:p>
        </p:txBody>
      </p:sp>
      <p:pic>
        <p:nvPicPr>
          <p:cNvPr id="31746" name="Picture 2" descr="D:\Documents and Settings\Admin\Рабочий стол\0_328ba_e56b6e22_L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928670"/>
            <a:ext cx="2428892" cy="5072098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1928813" y="285750"/>
            <a:ext cx="721518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A typical British house</a:t>
            </a:r>
            <a:endParaRPr lang="ru-RU" sz="4400" dirty="0">
              <a:solidFill>
                <a:srgbClr val="FF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1600200"/>
          <a:ext cx="6548462" cy="4633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9975"/>
                <a:gridCol w="3318487"/>
              </a:tblGrid>
              <a:tr h="762092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smtClean="0">
                          <a:solidFill>
                            <a:srgbClr val="008000"/>
                          </a:solidFill>
                        </a:rPr>
                        <a:t>Number of people</a:t>
                      </a:r>
                      <a:endParaRPr lang="ru-RU" sz="2800" b="1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smtClean="0">
                          <a:solidFill>
                            <a:srgbClr val="008000"/>
                          </a:solidFill>
                        </a:rPr>
                        <a:t>Two, three or four</a:t>
                      </a:r>
                      <a:endParaRPr lang="ru-RU" sz="2800" b="1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2092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/>
                        <a:t>Number of floors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/>
                        <a:t>One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2092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/>
                        <a:t>Number of bedrooms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/>
                        <a:t>Two or more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9611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/>
                        <a:t>Rooms on the ground floor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/>
                        <a:t>A bathroom and bedrooms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2092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/>
                        <a:t>Rooms on the first floor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/>
                        <a:t>A kitchen, a dining room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2092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/>
                        <a:t>Garden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/>
                        <a:t>No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8218" name="Picture 4" descr="79ce09b50a2b620d190479ba67404f3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V="1">
            <a:off x="0" y="0"/>
            <a:ext cx="1785938" cy="159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813" y="357188"/>
            <a:ext cx="8001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kern="0" dirty="0">
                <a:solidFill>
                  <a:srgbClr val="C00000"/>
                </a:solidFill>
              </a:rPr>
              <a:t>Champion game </a:t>
            </a:r>
            <a:endParaRPr lang="ru-RU" sz="4400" b="1" kern="0" dirty="0">
              <a:solidFill>
                <a:srgbClr val="C00000"/>
              </a:solidFill>
            </a:endParaRPr>
          </a:p>
          <a:p>
            <a:pPr algn="ctr">
              <a:defRPr/>
            </a:pPr>
            <a:r>
              <a:rPr lang="en-US" sz="4400" b="1" kern="0" dirty="0">
                <a:solidFill>
                  <a:srgbClr val="C00000"/>
                </a:solidFill>
              </a:rPr>
              <a:t>“Let the odd man out”</a:t>
            </a:r>
            <a:endParaRPr lang="ru-RU" sz="4400" dirty="0">
              <a:solidFill>
                <a:srgbClr val="C00000"/>
              </a:solidFill>
            </a:endParaRPr>
          </a:p>
        </p:txBody>
      </p:sp>
      <p:pic>
        <p:nvPicPr>
          <p:cNvPr id="3" name="Picture 4" descr="Задумчивый карапуз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38275" cy="149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28625" y="2286000"/>
            <a:ext cx="857250" cy="642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</a:rPr>
              <a:t>1.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14438" y="2286000"/>
            <a:ext cx="1500187" cy="642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002060"/>
                </a:solidFill>
              </a:rPr>
              <a:t>bedroom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86063" y="2286000"/>
            <a:ext cx="1285875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kern="0" dirty="0">
                <a:solidFill>
                  <a:srgbClr val="002060"/>
                </a:solidFill>
              </a:rPr>
              <a:t>kitchen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175" name="Прямоугольник 6"/>
          <p:cNvSpPr>
            <a:spLocks noChangeArrowheads="1"/>
          </p:cNvSpPr>
          <p:nvPr/>
        </p:nvSpPr>
        <p:spPr bwMode="auto">
          <a:xfrm>
            <a:off x="4071938" y="2143125"/>
            <a:ext cx="20002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143375" y="2357438"/>
            <a:ext cx="114300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kern="0" dirty="0">
                <a:solidFill>
                  <a:srgbClr val="002060"/>
                </a:solidFill>
              </a:rPr>
              <a:t>lawyer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177" name="Прямоугольник 8"/>
          <p:cNvSpPr>
            <a:spLocks noChangeArrowheads="1"/>
          </p:cNvSpPr>
          <p:nvPr/>
        </p:nvSpPr>
        <p:spPr bwMode="auto">
          <a:xfrm>
            <a:off x="5286375" y="2071688"/>
            <a:ext cx="3429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357813" y="2357438"/>
            <a:ext cx="197802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kern="0" dirty="0">
                <a:solidFill>
                  <a:srgbClr val="002060"/>
                </a:solidFill>
              </a:rPr>
              <a:t>sitting-room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179" name="Прямоугольник 10"/>
          <p:cNvSpPr>
            <a:spLocks noChangeArrowheads="1"/>
          </p:cNvSpPr>
          <p:nvPr/>
        </p:nvSpPr>
        <p:spPr bwMode="auto">
          <a:xfrm>
            <a:off x="7165975" y="2357438"/>
            <a:ext cx="14779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429500" y="2357438"/>
            <a:ext cx="71437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kern="0" dirty="0">
                <a:solidFill>
                  <a:srgbClr val="002060"/>
                </a:solidFill>
              </a:rPr>
              <a:t>hall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8625" y="3143250"/>
            <a:ext cx="857250" cy="642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rgbClr val="002060"/>
                </a:solidFill>
              </a:rPr>
              <a:t>2</a:t>
            </a:r>
            <a:r>
              <a:rPr lang="ru-RU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143000" y="3286125"/>
            <a:ext cx="1571625" cy="642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kern="0" dirty="0">
                <a:solidFill>
                  <a:srgbClr val="002060"/>
                </a:solidFill>
              </a:rPr>
              <a:t>cupboard</a:t>
            </a:r>
            <a:r>
              <a:rPr lang="en-US" sz="2400" kern="0" dirty="0"/>
              <a:t>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643188" y="3357563"/>
            <a:ext cx="1285875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kern="0" dirty="0">
                <a:solidFill>
                  <a:srgbClr val="002060"/>
                </a:solidFill>
              </a:rPr>
              <a:t>sofa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184" name="Прямоугольник 6"/>
          <p:cNvSpPr>
            <a:spLocks noChangeArrowheads="1"/>
          </p:cNvSpPr>
          <p:nvPr/>
        </p:nvSpPr>
        <p:spPr bwMode="auto">
          <a:xfrm>
            <a:off x="4000500" y="3143250"/>
            <a:ext cx="20002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4071938" y="3357563"/>
            <a:ext cx="9286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>
              <a:solidFill>
                <a:srgbClr val="002060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5000625" y="3357563"/>
            <a:ext cx="1571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>
              <a:solidFill>
                <a:srgbClr val="00206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786563" y="3357563"/>
            <a:ext cx="146685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kern="0" dirty="0">
                <a:solidFill>
                  <a:srgbClr val="002060"/>
                </a:solidFill>
              </a:rPr>
              <a:t>curtains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786188" y="3357563"/>
            <a:ext cx="1109662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kern="0" dirty="0">
                <a:solidFill>
                  <a:srgbClr val="002060"/>
                </a:solidFill>
              </a:rPr>
              <a:t>carpet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072063" y="3357563"/>
            <a:ext cx="158750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kern="0" dirty="0">
                <a:solidFill>
                  <a:srgbClr val="002060"/>
                </a:solidFill>
              </a:rPr>
              <a:t>computer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28625" y="4286250"/>
            <a:ext cx="857250" cy="642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002060"/>
                </a:solidFill>
              </a:rPr>
              <a:t>3</a:t>
            </a:r>
            <a:r>
              <a:rPr lang="ru-RU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000125" y="4429125"/>
            <a:ext cx="1571625" cy="642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kern="0" dirty="0">
                <a:solidFill>
                  <a:srgbClr val="002060"/>
                </a:solidFill>
              </a:rPr>
              <a:t>chairs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143125" y="4500563"/>
            <a:ext cx="1285875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kern="0" dirty="0">
                <a:solidFill>
                  <a:srgbClr val="002060"/>
                </a:solidFill>
              </a:rPr>
              <a:t>rugs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193" name="Прямоугольник 6"/>
          <p:cNvSpPr>
            <a:spLocks noChangeArrowheads="1"/>
          </p:cNvSpPr>
          <p:nvPr/>
        </p:nvSpPr>
        <p:spPr bwMode="auto">
          <a:xfrm>
            <a:off x="4000500" y="4286250"/>
            <a:ext cx="20002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194" name="Прямоугольник 25"/>
          <p:cNvSpPr>
            <a:spLocks noChangeArrowheads="1"/>
          </p:cNvSpPr>
          <p:nvPr/>
        </p:nvSpPr>
        <p:spPr bwMode="auto">
          <a:xfrm>
            <a:off x="4071938" y="4500563"/>
            <a:ext cx="9286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>
              <a:solidFill>
                <a:srgbClr val="002060"/>
              </a:solidFill>
            </a:endParaRPr>
          </a:p>
        </p:txBody>
      </p:sp>
      <p:sp>
        <p:nvSpPr>
          <p:cNvPr id="7195" name="Прямоугольник 26"/>
          <p:cNvSpPr>
            <a:spLocks noChangeArrowheads="1"/>
          </p:cNvSpPr>
          <p:nvPr/>
        </p:nvSpPr>
        <p:spPr bwMode="auto">
          <a:xfrm>
            <a:off x="5000625" y="4500563"/>
            <a:ext cx="1571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>
              <a:solidFill>
                <a:srgbClr val="002060"/>
              </a:solidFill>
            </a:endParaRPr>
          </a:p>
        </p:txBody>
      </p:sp>
      <p:sp>
        <p:nvSpPr>
          <p:cNvPr id="7196" name="Прямоугольник 27"/>
          <p:cNvSpPr>
            <a:spLocks noChangeArrowheads="1"/>
          </p:cNvSpPr>
          <p:nvPr/>
        </p:nvSpPr>
        <p:spPr bwMode="auto">
          <a:xfrm>
            <a:off x="6786563" y="4500563"/>
            <a:ext cx="17859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>
              <a:solidFill>
                <a:srgbClr val="002060"/>
              </a:solidFill>
            </a:endParaRPr>
          </a:p>
        </p:txBody>
      </p:sp>
      <p:sp>
        <p:nvSpPr>
          <p:cNvPr id="7197" name="Прямоугольник 28"/>
          <p:cNvSpPr>
            <a:spLocks noChangeArrowheads="1"/>
          </p:cNvSpPr>
          <p:nvPr/>
        </p:nvSpPr>
        <p:spPr bwMode="auto">
          <a:xfrm>
            <a:off x="3786188" y="4500563"/>
            <a:ext cx="13573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>
              <a:solidFill>
                <a:srgbClr val="002060"/>
              </a:solidFill>
            </a:endParaRPr>
          </a:p>
        </p:txBody>
      </p:sp>
      <p:sp>
        <p:nvSpPr>
          <p:cNvPr id="7198" name="Прямоугольник 29"/>
          <p:cNvSpPr>
            <a:spLocks noChangeArrowheads="1"/>
          </p:cNvSpPr>
          <p:nvPr/>
        </p:nvSpPr>
        <p:spPr bwMode="auto">
          <a:xfrm>
            <a:off x="5072063" y="4500563"/>
            <a:ext cx="11191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2060"/>
                </a:solidFill>
              </a:rPr>
              <a:t>           </a:t>
            </a:r>
            <a:endParaRPr lang="ru-RU" sz="2400" b="1">
              <a:solidFill>
                <a:srgbClr val="00206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286125" y="4500563"/>
            <a:ext cx="1382713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kern="0" dirty="0">
                <a:solidFill>
                  <a:srgbClr val="002060"/>
                </a:solidFill>
              </a:rPr>
              <a:t>pictures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786313" y="4500563"/>
            <a:ext cx="1382712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kern="0" dirty="0">
                <a:solidFill>
                  <a:srgbClr val="002060"/>
                </a:solidFill>
              </a:rPr>
              <a:t>gardens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215063" y="4500563"/>
            <a:ext cx="1262062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kern="0" dirty="0">
                <a:solidFill>
                  <a:srgbClr val="002060"/>
                </a:solidFill>
              </a:rPr>
              <a:t>houses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202" name="Прямоугольник 33"/>
          <p:cNvSpPr>
            <a:spLocks noChangeArrowheads="1"/>
          </p:cNvSpPr>
          <p:nvPr/>
        </p:nvSpPr>
        <p:spPr bwMode="auto">
          <a:xfrm>
            <a:off x="7572375" y="4429125"/>
            <a:ext cx="1285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>
              <a:solidFill>
                <a:srgbClr val="00206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500938" y="4500563"/>
            <a:ext cx="1090612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kern="0" dirty="0">
                <a:solidFill>
                  <a:srgbClr val="002060"/>
                </a:solidFill>
              </a:rPr>
              <a:t>flower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00063" y="5500688"/>
            <a:ext cx="857250" cy="6429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002060"/>
                </a:solidFill>
              </a:rPr>
              <a:t>4</a:t>
            </a:r>
            <a:r>
              <a:rPr lang="ru-RU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1071563" y="5643563"/>
            <a:ext cx="1571625" cy="6429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kern="0" dirty="0">
                <a:solidFill>
                  <a:srgbClr val="002060"/>
                </a:solidFill>
              </a:rPr>
              <a:t>enjoy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428875" y="5643563"/>
            <a:ext cx="1785938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kern="0" dirty="0">
                <a:solidFill>
                  <a:srgbClr val="002060"/>
                </a:solidFill>
              </a:rPr>
              <a:t>convenient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207" name="Прямоугольник 6"/>
          <p:cNvSpPr>
            <a:spLocks noChangeArrowheads="1"/>
          </p:cNvSpPr>
          <p:nvPr/>
        </p:nvSpPr>
        <p:spPr bwMode="auto">
          <a:xfrm>
            <a:off x="4071938" y="5500688"/>
            <a:ext cx="20002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208" name="Прямоугольник 39"/>
          <p:cNvSpPr>
            <a:spLocks noChangeArrowheads="1"/>
          </p:cNvSpPr>
          <p:nvPr/>
        </p:nvSpPr>
        <p:spPr bwMode="auto">
          <a:xfrm>
            <a:off x="4143375" y="5715000"/>
            <a:ext cx="9286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>
              <a:solidFill>
                <a:srgbClr val="002060"/>
              </a:solidFill>
            </a:endParaRPr>
          </a:p>
        </p:txBody>
      </p:sp>
      <p:sp>
        <p:nvSpPr>
          <p:cNvPr id="7209" name="Прямоугольник 40"/>
          <p:cNvSpPr>
            <a:spLocks noChangeArrowheads="1"/>
          </p:cNvSpPr>
          <p:nvPr/>
        </p:nvSpPr>
        <p:spPr bwMode="auto">
          <a:xfrm>
            <a:off x="5072063" y="5715000"/>
            <a:ext cx="1571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>
              <a:solidFill>
                <a:srgbClr val="002060"/>
              </a:solidFill>
            </a:endParaRPr>
          </a:p>
        </p:txBody>
      </p:sp>
      <p:sp>
        <p:nvSpPr>
          <p:cNvPr id="7210" name="Прямоугольник 41"/>
          <p:cNvSpPr>
            <a:spLocks noChangeArrowheads="1"/>
          </p:cNvSpPr>
          <p:nvPr/>
        </p:nvSpPr>
        <p:spPr bwMode="auto">
          <a:xfrm>
            <a:off x="6858000" y="5715000"/>
            <a:ext cx="1785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>
              <a:solidFill>
                <a:srgbClr val="002060"/>
              </a:solidFill>
            </a:endParaRPr>
          </a:p>
        </p:txBody>
      </p:sp>
      <p:sp>
        <p:nvSpPr>
          <p:cNvPr id="7211" name="Прямоугольник 42"/>
          <p:cNvSpPr>
            <a:spLocks noChangeArrowheads="1"/>
          </p:cNvSpPr>
          <p:nvPr/>
        </p:nvSpPr>
        <p:spPr bwMode="auto">
          <a:xfrm>
            <a:off x="3857625" y="5715000"/>
            <a:ext cx="1357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>
              <a:solidFill>
                <a:srgbClr val="002060"/>
              </a:solidFill>
            </a:endParaRPr>
          </a:p>
        </p:txBody>
      </p:sp>
      <p:sp>
        <p:nvSpPr>
          <p:cNvPr id="7212" name="Прямоугольник 43"/>
          <p:cNvSpPr>
            <a:spLocks noChangeArrowheads="1"/>
          </p:cNvSpPr>
          <p:nvPr/>
        </p:nvSpPr>
        <p:spPr bwMode="auto">
          <a:xfrm>
            <a:off x="5143500" y="5715000"/>
            <a:ext cx="1119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2060"/>
                </a:solidFill>
              </a:rPr>
              <a:t>           </a:t>
            </a:r>
            <a:endParaRPr lang="ru-RU" sz="2400" b="1">
              <a:solidFill>
                <a:srgbClr val="00206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214813" y="5715000"/>
            <a:ext cx="1500187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kern="0" dirty="0">
                <a:solidFill>
                  <a:srgbClr val="002060"/>
                </a:solidFill>
              </a:rPr>
              <a:t>ordinary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643563" y="5715000"/>
            <a:ext cx="2143125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kern="0" dirty="0">
                <a:solidFill>
                  <a:srgbClr val="002060"/>
                </a:solidFill>
              </a:rPr>
              <a:t>beautiful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286625" y="5715000"/>
            <a:ext cx="1500188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kern="0" dirty="0">
                <a:solidFill>
                  <a:srgbClr val="002060"/>
                </a:solidFill>
              </a:rPr>
              <a:t>light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8" presetClass="entr" presetSubtype="0" ac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8" presetClass="entr" presetSubtype="0" accel="5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8"/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8" presetClass="entr" presetSubtype="0" ac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4"/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8" presetClass="entr" presetSubtype="0" accel="5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8" presetClass="emph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6"/>
                                    </p:cond>
                                  </p:end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48" presetClass="entr" presetSubtype="0" ac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4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7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build="allAtOnce"/>
      <p:bldP spid="8" grpId="1" build="allAtOnce"/>
      <p:bldP spid="10" grpId="0"/>
      <p:bldP spid="12" grpId="0"/>
      <p:bldP spid="15" grpId="0" build="allAtOnce"/>
      <p:bldP spid="17" grpId="0" build="allAtOnce"/>
      <p:bldP spid="17" grpId="1" build="allAtOnce"/>
      <p:bldP spid="18" grpId="0"/>
      <p:bldP spid="19" grpId="0"/>
      <p:bldP spid="20" grpId="0"/>
      <p:bldP spid="21" grpId="0"/>
      <p:bldP spid="24" grpId="0" build="allAtOnce"/>
      <p:bldP spid="31" grpId="0"/>
      <p:bldP spid="32" grpId="0"/>
      <p:bldP spid="32" grpId="1"/>
      <p:bldP spid="33" grpId="0"/>
      <p:bldP spid="35" grpId="0" build="allAtOnce"/>
      <p:bldP spid="38" grpId="0"/>
      <p:bldP spid="45" grpId="0"/>
      <p:bldP spid="46" grpId="0"/>
      <p:bldP spid="4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571500"/>
            <a:ext cx="9144000" cy="58293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       </a:t>
            </a:r>
            <a:r>
              <a:rPr lang="en-US" sz="4800" b="1" dirty="0" smtClean="0">
                <a:solidFill>
                  <a:srgbClr val="008000"/>
                </a:solidFill>
              </a:rPr>
              <a:t>My house is my castle</a:t>
            </a:r>
          </a:p>
          <a:p>
            <a:pPr algn="ctr">
              <a:buFontTx/>
              <a:buNone/>
            </a:pPr>
            <a:r>
              <a:rPr lang="en-US" dirty="0" smtClean="0"/>
              <a:t>     </a:t>
            </a:r>
            <a:r>
              <a:rPr lang="en-US" sz="4800" b="1" dirty="0" smtClean="0">
                <a:solidFill>
                  <a:srgbClr val="0070C0"/>
                </a:solidFill>
              </a:rPr>
              <a:t>There is no place like home</a:t>
            </a:r>
          </a:p>
          <a:p>
            <a:pPr>
              <a:buFontTx/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857250" y="2428868"/>
            <a:ext cx="75723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Home , sweet home</a:t>
            </a:r>
            <a:endParaRPr lang="ru-RU" sz="4800" b="1" dirty="0"/>
          </a:p>
        </p:txBody>
      </p:sp>
      <p:pic>
        <p:nvPicPr>
          <p:cNvPr id="4100" name="Picture 5" descr="baby1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3643313"/>
            <a:ext cx="2030413" cy="29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0423" name="Picture 7" descr="Новый рисунок (6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u="sng" dirty="0" smtClean="0"/>
              <a:t>Обязательными условиями использования приемов целеполагания являются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 </a:t>
            </a:r>
            <a:endParaRPr lang="ru-RU" b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-  учет уровня знаний и опыта детей;</a:t>
            </a:r>
          </a:p>
          <a:p>
            <a:pPr>
              <a:buNone/>
            </a:pPr>
            <a:r>
              <a:rPr lang="ru-RU" dirty="0" smtClean="0"/>
              <a:t> -  доступность, т.е. разрешимая степень трудности;</a:t>
            </a:r>
          </a:p>
          <a:p>
            <a:pPr>
              <a:buNone/>
            </a:pPr>
            <a:r>
              <a:rPr lang="ru-RU" dirty="0" smtClean="0"/>
              <a:t> -  толерантность, необходимость выслушивания всех мнений правильных и неправильных, но обязательно обоснованных;</a:t>
            </a:r>
          </a:p>
          <a:p>
            <a:pPr>
              <a:buNone/>
            </a:pPr>
            <a:r>
              <a:rPr lang="ru-RU" dirty="0" smtClean="0"/>
              <a:t> -  вся работа должна быть направлена на активную мыслительную деятельность.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i="1" dirty="0" smtClean="0"/>
          </a:p>
          <a:p>
            <a:endParaRPr lang="ru-RU" b="1" i="1" dirty="0" smtClean="0"/>
          </a:p>
          <a:p>
            <a:pPr>
              <a:buNone/>
            </a:pPr>
            <a:r>
              <a:rPr lang="ru-RU" b="1" i="1" dirty="0" smtClean="0"/>
              <a:t>   «Знание только тогда знание, когда оно приобретено усилиями своей мысли, а не памятью»</a:t>
            </a:r>
          </a:p>
          <a:p>
            <a:pPr>
              <a:buNone/>
            </a:pPr>
            <a:r>
              <a:rPr lang="ru-RU" b="1" i="1" dirty="0" smtClean="0"/>
              <a:t>                                                          </a:t>
            </a:r>
            <a:r>
              <a:rPr lang="ru-RU" b="1" dirty="0" smtClean="0"/>
              <a:t>Л.Н.Толстой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u="sng" dirty="0" smtClean="0"/>
              <a:t>Под целью в образовании следует понимать</a:t>
            </a:r>
            <a:r>
              <a:rPr lang="ru-RU" sz="3200" b="1" dirty="0" smtClean="0"/>
              <a:t>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r>
              <a:rPr lang="ru-RU" dirty="0" smtClean="0"/>
              <a:t>1) предвосхищаемый результат деятельности; </a:t>
            </a:r>
          </a:p>
          <a:p>
            <a:r>
              <a:rPr lang="ru-RU" dirty="0" smtClean="0"/>
              <a:t>2) предметная проекция будущего; </a:t>
            </a:r>
          </a:p>
          <a:p>
            <a:r>
              <a:rPr lang="ru-RU" dirty="0" smtClean="0"/>
              <a:t>3) субъективный образ желаемого, опережающий отражение событий в сознании человека.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u="sng" dirty="0" smtClean="0"/>
              <a:t>Цели должны быть</a:t>
            </a:r>
            <a:r>
              <a:rPr lang="ru-RU" sz="3200" b="1" dirty="0" smtClean="0"/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Диагностируемые. </a:t>
            </a:r>
          </a:p>
          <a:p>
            <a:r>
              <a:rPr lang="ru-RU" dirty="0" smtClean="0"/>
              <a:t> Конкретные.</a:t>
            </a:r>
          </a:p>
          <a:p>
            <a:r>
              <a:rPr lang="ru-RU" dirty="0" smtClean="0"/>
              <a:t> Понятные.</a:t>
            </a:r>
          </a:p>
          <a:p>
            <a:r>
              <a:rPr lang="ru-RU" dirty="0" smtClean="0"/>
              <a:t> Описывающие желаемый результат.</a:t>
            </a:r>
          </a:p>
          <a:p>
            <a:r>
              <a:rPr lang="ru-RU" dirty="0" smtClean="0"/>
              <a:t> Реальные.</a:t>
            </a:r>
          </a:p>
          <a:p>
            <a:r>
              <a:rPr lang="ru-RU" dirty="0" smtClean="0"/>
              <a:t> Побудительные (побуждать к действию).</a:t>
            </a:r>
          </a:p>
          <a:p>
            <a:r>
              <a:rPr lang="ru-RU" dirty="0" smtClean="0"/>
              <a:t> Точные. Цель не должна иметь расплывчатые формулировки.  Не следует употреблять  такие расплывчатые   выражения, как «почувствовать», « понять».  </a:t>
            </a:r>
          </a:p>
          <a:p>
            <a:r>
              <a:rPr lang="ru-RU" dirty="0" smtClean="0"/>
              <a:t> Личностно значимыми для учащихся.</a:t>
            </a:r>
          </a:p>
          <a:p>
            <a:r>
              <a:rPr lang="ru-RU" dirty="0" smtClean="0"/>
              <a:t>Ориентировать на поиск нового способа действия.</a:t>
            </a:r>
          </a:p>
          <a:p>
            <a:r>
              <a:rPr lang="ru-RU" dirty="0" smtClean="0"/>
              <a:t>Содержать новизну, которая может быть разрешена в результате творческого применения известных способов действия.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u="sng" dirty="0" smtClean="0"/>
              <a:t>Учебная задача </a:t>
            </a:r>
            <a:r>
              <a:rPr lang="ru-RU" b="1" dirty="0" smtClean="0"/>
              <a:t>– это </a:t>
            </a:r>
            <a:r>
              <a:rPr lang="ru-RU" b="1" u="sng" dirty="0" smtClean="0"/>
              <a:t>цель</a:t>
            </a:r>
            <a:r>
              <a:rPr lang="ru-RU" b="1" dirty="0" smtClean="0"/>
              <a:t>, личностно- значимая для ученика, мотивирующая на изучение нового материала.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    Учителю на этапе постановки </a:t>
            </a:r>
            <a:r>
              <a:rPr lang="ru-RU" b="1" u="sng" dirty="0" smtClean="0"/>
              <a:t>учебной</a:t>
            </a:r>
            <a:r>
              <a:rPr lang="ru-RU" b="1" dirty="0" smtClean="0"/>
              <a:t> </a:t>
            </a:r>
            <a:r>
              <a:rPr lang="ru-RU" b="1" u="sng" dirty="0" smtClean="0"/>
              <a:t>задачи</a:t>
            </a:r>
            <a:r>
              <a:rPr lang="ru-RU" b="1" dirty="0" smtClean="0"/>
              <a:t> необходимо обеспечить следующие</a:t>
            </a:r>
            <a:r>
              <a:rPr lang="ru-RU" b="1" u="sng" dirty="0" smtClean="0"/>
              <a:t> условия</a:t>
            </a:r>
            <a:r>
              <a:rPr lang="ru-RU" b="1" dirty="0" smtClean="0"/>
              <a:t>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1. Создать ситуацию, в которой ребенок обнаружит </a:t>
            </a:r>
            <a:r>
              <a:rPr lang="ru-RU" u="sng" dirty="0" smtClean="0"/>
              <a:t>свое собственное суждение </a:t>
            </a:r>
            <a:r>
              <a:rPr lang="ru-RU" dirty="0" smtClean="0"/>
              <a:t>об обсуждаемом предмете; </a:t>
            </a:r>
            <a:r>
              <a:rPr lang="ru-RU" u="sng" dirty="0" smtClean="0"/>
              <a:t>существование других точек зрения</a:t>
            </a:r>
            <a:r>
              <a:rPr lang="ru-RU" dirty="0" smtClean="0"/>
              <a:t>; </a:t>
            </a:r>
            <a:r>
              <a:rPr lang="ru-RU" u="sng" dirty="0" smtClean="0"/>
              <a:t>недостаточность своего знания </a:t>
            </a:r>
            <a:r>
              <a:rPr lang="ru-RU" dirty="0" smtClean="0"/>
              <a:t>для решения возникшей задачи. Только в этом случае задача найдет эмоциональный отклик у каждого ребенка, что обеспечит ее принятие.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2. Обеспечить детей </a:t>
            </a:r>
            <a:r>
              <a:rPr lang="ru-RU" u="sng" dirty="0" smtClean="0"/>
              <a:t>инструментом</a:t>
            </a:r>
            <a:r>
              <a:rPr lang="ru-RU" dirty="0" smtClean="0"/>
              <a:t>, позволяющим удержать, зафиксировать суть возникшей проблемы. Таким инструментом являются </a:t>
            </a:r>
            <a:r>
              <a:rPr lang="ru-RU" u="sng" dirty="0" smtClean="0"/>
              <a:t>схемы, модели</a:t>
            </a:r>
            <a:r>
              <a:rPr lang="ru-RU" dirty="0" smtClean="0"/>
              <a:t>, </a:t>
            </a:r>
            <a:r>
              <a:rPr lang="ru-RU" u="sng" dirty="0" smtClean="0"/>
              <a:t>детские рисунки</a:t>
            </a:r>
            <a:r>
              <a:rPr lang="ru-RU" dirty="0" smtClean="0"/>
              <a:t>, т. е. знаково-символические средства.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3. Обеспечить переход от отношения «</a:t>
            </a:r>
            <a:r>
              <a:rPr lang="ru-RU" u="sng" dirty="0" smtClean="0"/>
              <a:t>спрашивающий</a:t>
            </a:r>
            <a:r>
              <a:rPr lang="ru-RU" dirty="0" smtClean="0"/>
              <a:t> </a:t>
            </a:r>
            <a:r>
              <a:rPr lang="ru-RU" u="sng" dirty="0" smtClean="0"/>
              <a:t>учитель</a:t>
            </a:r>
            <a:r>
              <a:rPr lang="ru-RU" dirty="0" smtClean="0"/>
              <a:t> — </a:t>
            </a:r>
            <a:r>
              <a:rPr lang="ru-RU" u="sng" dirty="0" smtClean="0"/>
              <a:t>отвечающий</a:t>
            </a:r>
            <a:r>
              <a:rPr lang="ru-RU" dirty="0" smtClean="0"/>
              <a:t> </a:t>
            </a:r>
            <a:r>
              <a:rPr lang="ru-RU" u="sng" dirty="0" smtClean="0"/>
              <a:t>ученик</a:t>
            </a:r>
            <a:r>
              <a:rPr lang="ru-RU" dirty="0" smtClean="0"/>
              <a:t>» к отношению «</a:t>
            </a:r>
            <a:r>
              <a:rPr lang="ru-RU" u="sng" dirty="0" smtClean="0"/>
              <a:t>спрашивающий</a:t>
            </a:r>
            <a:r>
              <a:rPr lang="ru-RU" dirty="0" smtClean="0"/>
              <a:t> </a:t>
            </a:r>
            <a:r>
              <a:rPr lang="ru-RU" u="sng" dirty="0" smtClean="0"/>
              <a:t>ученик</a:t>
            </a:r>
            <a:r>
              <a:rPr lang="ru-RU" dirty="0" smtClean="0"/>
              <a:t> — </a:t>
            </a:r>
            <a:r>
              <a:rPr lang="ru-RU" u="sng" dirty="0" smtClean="0"/>
              <a:t>учитель</a:t>
            </a:r>
            <a:r>
              <a:rPr lang="ru-RU" dirty="0" smtClean="0"/>
              <a:t>, </a:t>
            </a:r>
            <a:r>
              <a:rPr lang="ru-RU" u="sng" dirty="0" smtClean="0"/>
              <a:t>помогающий</a:t>
            </a:r>
            <a:r>
              <a:rPr lang="ru-RU" dirty="0" smtClean="0"/>
              <a:t> ребенку сформулировать свой вопрос и </a:t>
            </a:r>
            <a:r>
              <a:rPr lang="ru-RU" u="sng" dirty="0" smtClean="0"/>
              <a:t>найти</a:t>
            </a:r>
            <a:r>
              <a:rPr lang="ru-RU" dirty="0" smtClean="0"/>
              <a:t> на него ответ».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956</TotalTime>
  <Words>566</Words>
  <Application>Microsoft Office PowerPoint</Application>
  <PresentationFormat>Экран (4:3)</PresentationFormat>
  <Paragraphs>108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Как подвести обучающихся к формулировке темы и задач урока</vt:lpstr>
      <vt:lpstr>Слайд 2</vt:lpstr>
      <vt:lpstr>Под целью в образовании следует понимать:</vt:lpstr>
      <vt:lpstr>Цели должны быть:</vt:lpstr>
      <vt:lpstr>Слайд 5</vt:lpstr>
      <vt:lpstr>Слайд 6</vt:lpstr>
      <vt:lpstr>Слайд 7</vt:lpstr>
      <vt:lpstr>Слайд 8</vt:lpstr>
      <vt:lpstr>Слайд 9</vt:lpstr>
      <vt:lpstr>Кластер</vt:lpstr>
      <vt:lpstr>Диалог</vt:lpstr>
      <vt:lpstr> </vt:lpstr>
      <vt:lpstr>               SHOUT</vt:lpstr>
      <vt:lpstr>Слайд 14</vt:lpstr>
      <vt:lpstr>Слайд 15</vt:lpstr>
      <vt:lpstr>Слайд 16</vt:lpstr>
      <vt:lpstr>Слайд 17</vt:lpstr>
      <vt:lpstr>   Обязательными условиями использования приемов целеполагания являются: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Способы вовлечения обучающихся в процесс постановки целей и задач урока</dc:title>
  <cp:lastModifiedBy>SumnikovaSV</cp:lastModifiedBy>
  <cp:revision>66</cp:revision>
  <dcterms:modified xsi:type="dcterms:W3CDTF">2012-01-31T07:30:51Z</dcterms:modified>
</cp:coreProperties>
</file>