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5" r:id="rId5"/>
    <p:sldId id="259" r:id="rId6"/>
    <p:sldId id="260" r:id="rId7"/>
    <p:sldId id="261" r:id="rId8"/>
    <p:sldId id="266" r:id="rId9"/>
    <p:sldId id="269" r:id="rId10"/>
    <p:sldId id="270" r:id="rId11"/>
    <p:sldId id="262" r:id="rId12"/>
    <p:sldId id="263" r:id="rId13"/>
    <p:sldId id="264" r:id="rId14"/>
    <p:sldId id="265" r:id="rId15"/>
    <p:sldId id="273" r:id="rId16"/>
    <p:sldId id="274" r:id="rId17"/>
    <p:sldId id="272" r:id="rId18"/>
    <p:sldId id="268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4C545-8436-4DCF-84FA-9CFFC29829E7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AB2E5-AD34-4E5A-AB31-D548F205B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92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AB2E5-AD34-4E5A-AB31-D548F205BD2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16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AB2E5-AD34-4E5A-AB31-D548F205BD2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352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AB2E5-AD34-4E5A-AB31-D548F205BD2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352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AB2E5-AD34-4E5A-AB31-D548F205BD2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35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img0.liveinternet.ru/images/attach/c/0/43/855/43855009_Beseda_Petra_I_v_Gollandii.jp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6"/>
            <a:ext cx="7772400" cy="1224135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/>
              <a:t>Тема : </a:t>
            </a:r>
            <a:r>
              <a:rPr lang="ru-RU" sz="4000" b="1" i="1" dirty="0" smtClean="0"/>
              <a:t>«Начало </a:t>
            </a:r>
            <a:r>
              <a:rPr lang="ru-RU" sz="4000" b="1" i="1" dirty="0" smtClean="0"/>
              <a:t>правления Петра</a:t>
            </a:r>
            <a:r>
              <a:rPr lang="en-US" sz="4000" b="1" i="1" dirty="0" smtClean="0"/>
              <a:t> I </a:t>
            </a:r>
            <a:r>
              <a:rPr lang="ru-RU" sz="4000" b="1" i="1" dirty="0" smtClean="0"/>
              <a:t>. Великое посольство».</a:t>
            </a:r>
            <a:endParaRPr lang="ru-RU" sz="40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8352928" cy="4392488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«Великое посольство» – русская дипломатическая миссия в Западную Европу  1697-1698гг.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4942619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ИСТОРИЯ - 7 класс.</a:t>
            </a:r>
          </a:p>
          <a:p>
            <a:pPr algn="ctr"/>
            <a:r>
              <a:rPr lang="ru-RU" dirty="0" smtClean="0"/>
              <a:t>Преподаватель </a:t>
            </a:r>
            <a:r>
              <a:rPr lang="ru-RU" dirty="0" err="1" smtClean="0"/>
              <a:t>Буткова</a:t>
            </a:r>
            <a:r>
              <a:rPr lang="ru-RU" dirty="0" smtClean="0"/>
              <a:t> Т.П.</a:t>
            </a:r>
          </a:p>
          <a:p>
            <a:pPr algn="ctr"/>
            <a:r>
              <a:rPr lang="ru-RU" sz="1400" dirty="0" smtClean="0"/>
              <a:t>Московское суворовское военное училище</a:t>
            </a:r>
          </a:p>
          <a:p>
            <a:pPr algn="ctr"/>
            <a:r>
              <a:rPr lang="ru-RU" sz="1400" dirty="0" smtClean="0"/>
              <a:t>2011/12 учебный год</a:t>
            </a:r>
            <a:endParaRPr lang="ru-RU" sz="1400" dirty="0"/>
          </a:p>
        </p:txBody>
      </p:sp>
      <p:pic>
        <p:nvPicPr>
          <p:cNvPr id="6" name="Picture 3" descr="F:\2011-2012\ПМК\История_обществознание_география\Т.П.Буткова\К_откр_уроку_Великое посольство_ПетраI\220px-Peter_I_in_Hol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0" y="4005064"/>
            <a:ext cx="3567586" cy="25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2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7992888" cy="70609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/>
              <a:t>Проследите по карте маршрут Великого посольства.</a:t>
            </a:r>
            <a:br>
              <a:rPr lang="ru-RU" sz="3600" b="1" i="1" dirty="0" smtClean="0"/>
            </a:br>
            <a:r>
              <a:rPr lang="ru-RU" sz="3600" b="1" i="1" dirty="0" smtClean="0"/>
              <a:t>Послушайте сообщения своих товарищей. </a:t>
            </a:r>
            <a:br>
              <a:rPr lang="ru-RU" sz="3600" b="1" i="1" dirty="0" smtClean="0"/>
            </a:br>
            <a:r>
              <a:rPr lang="ru-RU" sz="3600" b="1" i="1" dirty="0" smtClean="0"/>
              <a:t>Обратите внимание на гербы городов и флаги государств по пути следования посольства.</a:t>
            </a:r>
            <a:endParaRPr lang="ru-RU" sz="36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7" y="4221088"/>
            <a:ext cx="734694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8" y="4221088"/>
            <a:ext cx="743801" cy="9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9632" y="57332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Кёнигсберг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-36512" y="57332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Рига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76" y="4221088"/>
            <a:ext cx="1350000" cy="90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71800" y="57332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Голландия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221088"/>
            <a:ext cx="1500000" cy="9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65916" y="57332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Англия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08" y="4221088"/>
            <a:ext cx="1344828" cy="90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28184" y="57332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Австрия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494" y="4221088"/>
            <a:ext cx="765959" cy="90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39397" y="57332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Польша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47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0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436307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1691680" y="5809457"/>
            <a:ext cx="5472608" cy="787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Обучение кораблестроению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28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626008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1835696" y="5398005"/>
            <a:ext cx="5832648" cy="73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Пётр на судовой верфи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63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734481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708176" y="5445225"/>
            <a:ext cx="4248472" cy="73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Освоение ремёсел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4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786201" y="5589240"/>
            <a:ext cx="4248472" cy="720080"/>
          </a:xfrm>
        </p:spPr>
        <p:txBody>
          <a:bodyPr>
            <a:normAutofit/>
          </a:bodyPr>
          <a:lstStyle/>
          <a:p>
            <a:r>
              <a:rPr lang="ru-RU" dirty="0" smtClean="0"/>
              <a:t>Пётр в Голландии</a:t>
            </a:r>
            <a:endParaRPr lang="ru-RU" dirty="0"/>
          </a:p>
        </p:txBody>
      </p:sp>
      <p:pic>
        <p:nvPicPr>
          <p:cNvPr id="8" name="Picture 2" descr="Картинка 2 из 10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27" y="404663"/>
            <a:ext cx="738802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70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2011-2012\ПМК\История_обществознание_география\Т.П.Буткова\К_откр_уроку_Великое посольство_ПетраI\300px-Peter_in_Hol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4695"/>
            <a:ext cx="4846327" cy="655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1520" y="4941168"/>
            <a:ext cx="2530624" cy="1473029"/>
          </a:xfrm>
        </p:spPr>
        <p:txBody>
          <a:bodyPr>
            <a:normAutofit/>
          </a:bodyPr>
          <a:lstStyle/>
          <a:p>
            <a:r>
              <a:rPr lang="ru-RU" dirty="0" smtClean="0"/>
              <a:t>Пётр в Голландии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9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6632"/>
            <a:ext cx="3867698" cy="6597352"/>
          </a:xfrm>
          <a:prstGeom prst="rect">
            <a:avLst/>
          </a:prstGeom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51520" y="4509120"/>
            <a:ext cx="2232248" cy="2204864"/>
          </a:xfrm>
        </p:spPr>
        <p:txBody>
          <a:bodyPr>
            <a:normAutofit/>
          </a:bodyPr>
          <a:lstStyle/>
          <a:p>
            <a:pPr>
              <a:tabLst>
                <a:tab pos="90488" algn="l"/>
              </a:tabLst>
            </a:pPr>
            <a:r>
              <a:rPr lang="ru-RU" dirty="0" smtClean="0"/>
              <a:t>Портрет Петра </a:t>
            </a:r>
            <a:r>
              <a:rPr lang="fr-FR" dirty="0" smtClean="0"/>
              <a:t>I </a:t>
            </a:r>
            <a:r>
              <a:rPr lang="ru-RU" dirty="0" smtClean="0"/>
              <a:t>работы </a:t>
            </a:r>
            <a:r>
              <a:rPr lang="ru-RU" dirty="0" err="1" smtClean="0"/>
              <a:t>Кнеллера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4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Выполнение задания, полученного в начале урока: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118072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 smtClean="0"/>
              <a:t>Достигло ли Великое посольство намеченных целей? 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45275" y="3068960"/>
            <a:ext cx="87129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1. Создать союз европейских государств  в борьбе с Османской  империей и Крымским ханством.</a:t>
            </a:r>
          </a:p>
          <a:p>
            <a:r>
              <a:rPr lang="ru-RU" sz="2400" b="1" dirty="0" smtClean="0"/>
              <a:t>2. Поднять престиж России в Европе сообщениями о победах в Азовских походах.</a:t>
            </a:r>
          </a:p>
          <a:p>
            <a:r>
              <a:rPr lang="ru-RU" sz="2400" b="1" dirty="0" smtClean="0"/>
              <a:t>3. Пригласить на русскую службу иностранных специалистов.</a:t>
            </a:r>
          </a:p>
          <a:p>
            <a:r>
              <a:rPr lang="ru-RU" sz="2400" b="1" dirty="0" smtClean="0"/>
              <a:t>4. Заказать и закупить инструменты , вооружение.</a:t>
            </a:r>
          </a:p>
          <a:p>
            <a:r>
              <a:rPr lang="ru-RU" sz="2400" b="1" dirty="0" smtClean="0"/>
              <a:t>5. Изучить военные науки , морское дело , кораблестроение.</a:t>
            </a:r>
          </a:p>
          <a:p>
            <a:r>
              <a:rPr lang="ru-RU" sz="2400" b="1" dirty="0" smtClean="0"/>
              <a:t>6. Познакомиться с жизнью и порядками европейских стран.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4419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на самоподготовку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Учебник, параграф </a:t>
            </a:r>
            <a:r>
              <a:rPr lang="ru-RU" dirty="0" smtClean="0"/>
              <a:t>13 ( пункт 5 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Документ к параграфу.</a:t>
            </a:r>
          </a:p>
          <a:p>
            <a:r>
              <a:rPr lang="ru-RU" dirty="0" smtClean="0"/>
              <a:t>Вопросы к параграфу, задание </a:t>
            </a:r>
            <a:r>
              <a:rPr lang="ru-RU" dirty="0" smtClean="0"/>
              <a:t>5 </a:t>
            </a:r>
            <a:r>
              <a:rPr lang="ru-RU" dirty="0" smtClean="0"/>
              <a:t>- устно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147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3"/>
            <a:ext cx="8229600" cy="6192688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r>
              <a:rPr lang="ru-RU" b="1" i="1" dirty="0" smtClean="0"/>
              <a:t>Задачи :</a:t>
            </a:r>
          </a:p>
          <a:p>
            <a:pPr marL="514350" indent="-514350">
              <a:buAutoNum type="arabicPeriod"/>
            </a:pPr>
            <a:r>
              <a:rPr lang="ru-RU" b="1" i="1" dirty="0" smtClean="0"/>
              <a:t>Выяснить, </a:t>
            </a:r>
            <a:r>
              <a:rPr lang="ru-RU" b="1" i="1" dirty="0" smtClean="0"/>
              <a:t>какие цели стояли перед Великим посольством.</a:t>
            </a:r>
          </a:p>
          <a:p>
            <a:pPr marL="514350" indent="-514350">
              <a:buAutoNum type="arabicPeriod"/>
            </a:pPr>
            <a:r>
              <a:rPr lang="ru-RU" b="1" i="1" dirty="0" smtClean="0"/>
              <a:t>Определить, </a:t>
            </a:r>
            <a:r>
              <a:rPr lang="ru-RU" b="1" i="1" dirty="0" smtClean="0"/>
              <a:t>достигнуты ли поставленные цели.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8" y="4221088"/>
            <a:ext cx="243686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86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7919648" cy="559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9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246827" y="1484784"/>
            <a:ext cx="72008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/>
              <a:t>«То академик, </a:t>
            </a:r>
            <a:r>
              <a:rPr lang="ru-RU" sz="3600" b="1" i="1" dirty="0" smtClean="0"/>
              <a:t>то герой ,</a:t>
            </a:r>
          </a:p>
          <a:p>
            <a:r>
              <a:rPr lang="ru-RU" sz="3600" b="1" i="1" dirty="0" smtClean="0"/>
              <a:t>То </a:t>
            </a:r>
            <a:r>
              <a:rPr lang="ru-RU" sz="3600" b="1" i="1" dirty="0" smtClean="0"/>
              <a:t>мореплаватель, </a:t>
            </a:r>
            <a:r>
              <a:rPr lang="ru-RU" sz="3600" b="1" i="1" dirty="0" smtClean="0"/>
              <a:t>то плотник,</a:t>
            </a:r>
          </a:p>
          <a:p>
            <a:r>
              <a:rPr lang="ru-RU" sz="3600" b="1" i="1" dirty="0" smtClean="0"/>
              <a:t>Он всеобъемлющей душой </a:t>
            </a:r>
          </a:p>
          <a:p>
            <a:r>
              <a:rPr lang="ru-RU" sz="3600" b="1" i="1" dirty="0" smtClean="0"/>
              <a:t>На троне вечный был работник »</a:t>
            </a:r>
          </a:p>
          <a:p>
            <a:r>
              <a:rPr lang="ru-RU" sz="3600" b="1" i="1" dirty="0"/>
              <a:t> </a:t>
            </a:r>
            <a:r>
              <a:rPr lang="ru-RU" sz="3600" b="1" i="1" dirty="0" smtClean="0"/>
              <a:t>                     </a:t>
            </a:r>
            <a:r>
              <a:rPr lang="ru-RU" sz="3600" b="1" i="1" dirty="0" err="1" smtClean="0"/>
              <a:t>А.С.Пушкин</a:t>
            </a:r>
            <a:r>
              <a:rPr lang="ru-RU" sz="3600" b="1" i="1" dirty="0" smtClean="0"/>
              <a:t>  «Стансы»</a:t>
            </a:r>
          </a:p>
          <a:p>
            <a:r>
              <a:rPr lang="ru-RU" sz="3600" b="1" i="1" dirty="0" smtClean="0"/>
              <a:t> 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19968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81944"/>
            <a:ext cx="8640960" cy="481274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24728" y="1124744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71602" y="764706"/>
            <a:ext cx="7890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        </a:t>
            </a:r>
            <a:r>
              <a:rPr lang="ru-RU" sz="3600" b="1" i="1" dirty="0" smtClean="0"/>
              <a:t>Цели   Великого  посольства </a:t>
            </a:r>
            <a:endParaRPr lang="ru-RU" sz="36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45275" y="2276872"/>
            <a:ext cx="87129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1. Создать союз европейских государств  в борьбе с Османской  империей и Крымским ханством.</a:t>
            </a:r>
          </a:p>
          <a:p>
            <a:r>
              <a:rPr lang="ru-RU" sz="2400" b="1" dirty="0" smtClean="0"/>
              <a:t>2. Поднять престиж России в Европе сообщениями о победах в Азовских походах.</a:t>
            </a:r>
          </a:p>
          <a:p>
            <a:r>
              <a:rPr lang="ru-RU" sz="2400" b="1" dirty="0" smtClean="0"/>
              <a:t>3. Пригласить на русскую службу иностранных специалистов.</a:t>
            </a:r>
          </a:p>
          <a:p>
            <a:r>
              <a:rPr lang="ru-RU" sz="2400" b="1" dirty="0" smtClean="0"/>
              <a:t>4. Заказать и закупить инструменты , вооружение.</a:t>
            </a:r>
          </a:p>
          <a:p>
            <a:r>
              <a:rPr lang="ru-RU" sz="2400" b="1" dirty="0" smtClean="0"/>
              <a:t>5. Изучить военные науки , морское дело , кораблестроение.</a:t>
            </a:r>
          </a:p>
          <a:p>
            <a:r>
              <a:rPr lang="ru-RU" sz="2400" b="1" dirty="0" smtClean="0"/>
              <a:t>6. Познакомиться с жизнью и порядками европейских стран.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4899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i="1" dirty="0" smtClean="0"/>
              <a:t>Руководители Великого посольства </a:t>
            </a:r>
            <a:endParaRPr lang="ru-RU" sz="36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4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</a:t>
            </a:r>
            <a:endParaRPr lang="ru-RU" sz="2000" dirty="0"/>
          </a:p>
          <a:p>
            <a:pPr marL="0" indent="0">
              <a:buNone/>
            </a:pPr>
            <a:r>
              <a:rPr lang="ru-RU" sz="2000" b="1" dirty="0" smtClean="0"/>
              <a:t>                                                                                                                    Возницын Прокофий </a:t>
            </a:r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</a:t>
            </a:r>
            <a:endParaRPr lang="ru-RU" sz="2000" dirty="0"/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2520280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08720"/>
            <a:ext cx="2376264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613" y="980729"/>
            <a:ext cx="244827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797152"/>
            <a:ext cx="2520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Лефорт Франц Яковлевич – адмирал ,</a:t>
            </a:r>
          </a:p>
          <a:p>
            <a:r>
              <a:rPr lang="ru-RU" sz="2000" b="1" dirty="0" smtClean="0"/>
              <a:t>Новгородский наместник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347864" y="4941169"/>
            <a:ext cx="5341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Головин Фёдор                                      Богданович -                                           </a:t>
            </a:r>
          </a:p>
          <a:p>
            <a:r>
              <a:rPr lang="ru-RU" b="1" dirty="0" smtClean="0"/>
              <a:t>Алексеевич –                                    думный  дьяк.</a:t>
            </a:r>
          </a:p>
          <a:p>
            <a:r>
              <a:rPr lang="ru-RU" b="1" dirty="0" smtClean="0"/>
              <a:t>Генерал , руководитель </a:t>
            </a:r>
          </a:p>
          <a:p>
            <a:r>
              <a:rPr lang="ru-RU" b="1" dirty="0" smtClean="0"/>
              <a:t>Посольского приказа.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8221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188641"/>
            <a:ext cx="6192688" cy="655272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         Направлял всю работу     посольства    сам  Пётр </a:t>
            </a:r>
            <a:r>
              <a:rPr lang="en-US" b="1" dirty="0" smtClean="0"/>
              <a:t>I</a:t>
            </a:r>
            <a:r>
              <a:rPr lang="ru-RU" b="1" dirty="0" smtClean="0"/>
              <a:t> . </a:t>
            </a:r>
            <a:r>
              <a:rPr lang="ru-RU" b="1" dirty="0" smtClean="0"/>
              <a:t>           Он </a:t>
            </a:r>
            <a:r>
              <a:rPr lang="ru-RU" b="1" dirty="0" smtClean="0"/>
              <a:t>отправился в Европу </a:t>
            </a:r>
            <a:r>
              <a:rPr lang="ru-RU" b="1" dirty="0" smtClean="0">
                <a:solidFill>
                  <a:srgbClr val="C00000"/>
                </a:solidFill>
              </a:rPr>
              <a:t>инкогнито</a:t>
            </a:r>
            <a:r>
              <a:rPr lang="ru-RU" b="1" dirty="0" smtClean="0"/>
              <a:t> – т.е. не называя своего имени . Он путешествовал как урядник </a:t>
            </a:r>
          </a:p>
          <a:p>
            <a:pPr marL="0" indent="0" algn="ctr">
              <a:buNone/>
            </a:pPr>
            <a:r>
              <a:rPr lang="ru-RU" b="1" dirty="0" smtClean="0"/>
              <a:t>   Преображенского полка Пётр</a:t>
            </a:r>
          </a:p>
          <a:p>
            <a:pPr marL="0" indent="0" algn="ctr">
              <a:buNone/>
            </a:pPr>
            <a:r>
              <a:rPr lang="ru-RU" b="1" dirty="0" smtClean="0"/>
              <a:t>    Михайлов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4"/>
            <a:ext cx="2664296" cy="391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70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ru-RU" b="1" i="1" dirty="0" smtClean="0"/>
              <a:t>В составе Великого посольства было </a:t>
            </a:r>
          </a:p>
          <a:p>
            <a:pPr marL="0" indent="0">
              <a:buNone/>
            </a:pPr>
            <a:r>
              <a:rPr lang="ru-RU" b="1" i="1" dirty="0"/>
              <a:t> </a:t>
            </a:r>
            <a:r>
              <a:rPr lang="ru-RU" b="1" i="1" dirty="0" smtClean="0"/>
              <a:t>  35 волонтёров.</a:t>
            </a:r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b="1" i="1" dirty="0" smtClean="0">
                <a:solidFill>
                  <a:srgbClr val="C00000"/>
                </a:solidFill>
              </a:rPr>
              <a:t>Волонтёры</a:t>
            </a:r>
            <a:r>
              <a:rPr lang="ru-RU" b="1" i="1" dirty="0" smtClean="0"/>
              <a:t> – добровольцы.</a:t>
            </a:r>
            <a:endParaRPr lang="ru-RU" b="1" i="1" dirty="0"/>
          </a:p>
        </p:txBody>
      </p:sp>
      <p:pic>
        <p:nvPicPr>
          <p:cNvPr id="3074" name="Picture 2" descr="F:\2011-2012\ПМК\История_обществознание_география\Т.П.Буткова\К_откр_уроку_Великое посольство_ПетраI\400px-Russische_Ambassadeurs_in_Den_Haag-SVanBe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50624"/>
            <a:ext cx="569342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02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140968"/>
            <a:ext cx="4248472" cy="70609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/>
              <a:t>Маршрут Великого посольства и то интересное и важное, что увидели и узнали в других странах,       в ходе урока отмечайте в Путевом листе.</a:t>
            </a:r>
            <a:endParaRPr lang="ru-RU" sz="36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227" y="692696"/>
            <a:ext cx="4127253" cy="550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0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410</Words>
  <Application>Microsoft Office PowerPoint</Application>
  <PresentationFormat>Экран (4:3)</PresentationFormat>
  <Paragraphs>83</Paragraphs>
  <Slides>19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Тема : «Начало правления Петра I . Великое посольство».</vt:lpstr>
      <vt:lpstr>Презентация PowerPoint</vt:lpstr>
      <vt:lpstr>Презентация PowerPoint</vt:lpstr>
      <vt:lpstr>Презентация PowerPoint</vt:lpstr>
      <vt:lpstr>Презентация PowerPoint</vt:lpstr>
      <vt:lpstr>Руководители Великого посольства </vt:lpstr>
      <vt:lpstr>Презентация PowerPoint</vt:lpstr>
      <vt:lpstr>Презентация PowerPoint</vt:lpstr>
      <vt:lpstr>Маршрут Великого посольства и то интересное и важное, что увидели и узнали в других странах,       в ходе урока отмечайте в Путевом листе.</vt:lpstr>
      <vt:lpstr>Проследите по карте маршрут Великого посольства. Послушайте сообщения своих товарищей.  Обратите внимание на гербы городов и флаги государств по пути следования посольства.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Выполнение задания, полученного в начале урока:</vt:lpstr>
      <vt:lpstr>Задание на самоподготовку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«Хозяйство Руси и положение различных групп общества в 14-15 вв.»</dc:title>
  <dc:creator>admin</dc:creator>
  <cp:lastModifiedBy>user</cp:lastModifiedBy>
  <cp:revision>30</cp:revision>
  <dcterms:created xsi:type="dcterms:W3CDTF">2011-11-07T06:40:12Z</dcterms:created>
  <dcterms:modified xsi:type="dcterms:W3CDTF">2012-01-30T10:19:29Z</dcterms:modified>
</cp:coreProperties>
</file>