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77" r:id="rId7"/>
    <p:sldId id="261" r:id="rId8"/>
    <p:sldId id="262" r:id="rId9"/>
    <p:sldId id="273" r:id="rId10"/>
    <p:sldId id="266" r:id="rId11"/>
    <p:sldId id="283" r:id="rId12"/>
    <p:sldId id="278" r:id="rId13"/>
    <p:sldId id="279" r:id="rId14"/>
    <p:sldId id="280" r:id="rId15"/>
    <p:sldId id="281" r:id="rId16"/>
    <p:sldId id="282" r:id="rId17"/>
    <p:sldId id="272" r:id="rId18"/>
    <p:sldId id="286" r:id="rId19"/>
    <p:sldId id="267" r:id="rId20"/>
    <p:sldId id="287" r:id="rId21"/>
    <p:sldId id="271" r:id="rId22"/>
    <p:sldId id="284" r:id="rId23"/>
    <p:sldId id="27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3.gi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7215238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Урок русского языка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во 2-А классе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5657671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Файзуллина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Гузалия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Наилевна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учитель начальных классов высшей квалифицированной категории МБОУ «СОШ имени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С.Ахтямова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села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Манзарас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Кукморского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района РТ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sz="7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D:\мамина папка\единая коллекция цифровых технологий\шаблоны для презентаций\Сказочные персонажи\b30adc6d53c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5177526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0" t="1065" r="1286" b="3124"/>
          <a:stretch>
            <a:fillRect/>
          </a:stretch>
        </p:blipFill>
        <p:spPr bwMode="auto">
          <a:xfrm>
            <a:off x="0" y="-41193"/>
            <a:ext cx="9144000" cy="697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267" cy="69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78"/>
            <a:ext cx="9151437" cy="68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5" cy="68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1436" cy="68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14860"/>
            <a:ext cx="8229600" cy="192885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учебнику.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Стр.  9, упр. </a:t>
            </a:r>
            <a:r>
              <a:rPr lang="ru-RU" b="1" dirty="0" smtClean="0"/>
              <a:t>234</a:t>
            </a:r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3074" name="Picture 2" descr="D:\мамина папка\единая коллекция цифровых технологий\шаблоны для презентаций\Сказочные персонажи\skates_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1999237" cy="1800000"/>
          </a:xfrm>
          <a:prstGeom prst="rect">
            <a:avLst/>
          </a:prstGeom>
          <a:noFill/>
        </p:spPr>
      </p:pic>
      <p:pic>
        <p:nvPicPr>
          <p:cNvPr id="3" name="Picture 2" descr="D:\мамина папка\единая коллекция цифровых технологий\шаблоны для презентаций\картинки на школьныю тему\Зима. картинки\7f63774be4d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071678"/>
            <a:ext cx="2792475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sz="7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D:\мамина папка\единая коллекция цифровых технологий\шаблоны для презентаций\Сказочные персонажи\b30adc6d53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5177526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мамина папка\единая коллекция цифровых технологий\шаблоны для презентаций\Сказочные персонажи\5bcda0675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000" y="5058000"/>
            <a:ext cx="1800000" cy="1800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3829064"/>
          </a:xfrm>
        </p:spPr>
        <p:txBody>
          <a:bodyPr/>
          <a:lstStyle/>
          <a:p>
            <a:r>
              <a:rPr lang="ru-RU" sz="4800" b="1" dirty="0" smtClean="0"/>
              <a:t>Кошка, коньки, черепаха,</a:t>
            </a:r>
          </a:p>
          <a:p>
            <a:r>
              <a:rPr lang="ru-RU" sz="4800" b="1" dirty="0" smtClean="0"/>
              <a:t>Туфли, тапочки, собака,</a:t>
            </a:r>
          </a:p>
          <a:p>
            <a:r>
              <a:rPr lang="ru-RU" sz="4800" b="1" dirty="0" smtClean="0"/>
              <a:t>Лук, кабанчик, кабачок,</a:t>
            </a:r>
          </a:p>
          <a:p>
            <a:r>
              <a:rPr lang="ru-RU" sz="4800" b="1" dirty="0" smtClean="0"/>
              <a:t>Платье, заяц, пиджачок.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5716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Игра</a:t>
            </a:r>
            <a:r>
              <a:rPr lang="ru-RU" sz="3600" b="1" dirty="0" smtClean="0">
                <a:solidFill>
                  <a:schemeClr val="bg2"/>
                </a:solidFill>
              </a:rPr>
              <a:t> </a:t>
            </a:r>
            <a:br>
              <a:rPr lang="ru-RU" sz="3600" b="1" dirty="0" smtClean="0">
                <a:solidFill>
                  <a:schemeClr val="bg2"/>
                </a:solidFill>
              </a:rPr>
            </a:b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быстрее всех прочтёт, </a:t>
            </a:r>
            <a:b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лишнее найдёт?» </a:t>
            </a:r>
            <a:endParaRPr lang="ru-RU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5846778"/>
            <a:ext cx="6143668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488" y="2714620"/>
            <a:ext cx="221457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86380" y="3643314"/>
            <a:ext cx="192882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14546" y="4500570"/>
            <a:ext cx="257176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28926" y="5357826"/>
            <a:ext cx="1428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мамина папка\единая коллекция цифровых технологий\шаблоны для презентаций\картинки на школьныю тему\Зима. картинки\3a8d02b32dc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38000"/>
            <a:ext cx="2881408" cy="432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285728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Появился во дворе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в холодном декабре.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Неуклюжий и смешной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катка стоит с метлой.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ветру зимнему привык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приятель ...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164305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зат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302" y="0"/>
            <a:ext cx="9156303" cy="6858000"/>
          </a:xfrm>
          <a:prstGeom prst="rect">
            <a:avLst/>
          </a:prstGeom>
          <a:noFill/>
        </p:spPr>
      </p:pic>
      <p:pic>
        <p:nvPicPr>
          <p:cNvPr id="5" name="Picture 2" descr="D:\мамина папка\единая коллекция цифровых технологий\шаблоны для презентаций\картинки на школьныю тему\Зима. картинки\7f63774be4d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428868"/>
            <a:ext cx="2792475" cy="28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257562"/>
            <a:ext cx="871540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i="1" dirty="0" smtClean="0"/>
              <a:t>Коньки рисуют на льду </a:t>
            </a:r>
          </a:p>
          <a:p>
            <a:pPr algn="ctr"/>
            <a:r>
              <a:rPr lang="ru-RU" sz="4400" i="1" dirty="0" smtClean="0"/>
              <a:t>забавные фигуры.</a:t>
            </a:r>
            <a:endParaRPr lang="ru-RU" sz="4400" dirty="0" smtClean="0"/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24960">
            <a:off x="1273866" y="1709996"/>
            <a:ext cx="6525739" cy="25921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Домашнее задание.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Стр. 9, упр. 235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4786322"/>
            <a:ext cx="66269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Итоги урока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 любое предложение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Было интересно…</a:t>
            </a:r>
          </a:p>
          <a:p>
            <a:pPr>
              <a:buNone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меня получилось…</a:t>
            </a:r>
          </a:p>
          <a:p>
            <a:pPr>
              <a:buNone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Было трудно…</a:t>
            </a:r>
          </a:p>
          <a:p>
            <a:pPr>
              <a:buNone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Теперь я знаю…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фотографии\мое личное\DSC03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534561"/>
            <a:ext cx="77187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урок!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142852"/>
            <a:ext cx="5929354" cy="10112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Кто такой снеговик?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643306" y="1571588"/>
            <a:ext cx="5500694" cy="528641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Простая снежная скульптура, создаваемая зимой — в основном, детьми.</a:t>
            </a:r>
          </a:p>
          <a:p>
            <a:r>
              <a:rPr lang="ru-RU" sz="3200" b="1" i="1" dirty="0" smtClean="0"/>
              <a:t>Дух Зимы, которого просили о помощи, милосердии и уменьшении длительности холодов. </a:t>
            </a:r>
          </a:p>
          <a:p>
            <a:r>
              <a:rPr lang="ru-RU" sz="3200" b="1" i="1" dirty="0" smtClean="0"/>
              <a:t>Выступает в качестве спутника Деда Мороза.</a:t>
            </a:r>
            <a:endParaRPr lang="ru-RU" dirty="0"/>
          </a:p>
        </p:txBody>
      </p:sp>
      <p:pic>
        <p:nvPicPr>
          <p:cNvPr id="2" name="Picture 6" descr="D:\мамина папка\единая коллекция цифровых технологий\шаблоны для презентаций\картинки на школьныю тему\Зима. картинки\3a8d02b32dc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58000"/>
            <a:ext cx="3601758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8860" y="274639"/>
            <a:ext cx="507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ЧИСТОПИСАНИЕ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596" y="1071546"/>
            <a:ext cx="8286808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596" y="2214554"/>
            <a:ext cx="82868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8596" y="3429000"/>
            <a:ext cx="82868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034" y="4500570"/>
            <a:ext cx="82868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596" y="5715016"/>
            <a:ext cx="83582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6286512" y="1643050"/>
            <a:ext cx="1315419" cy="1807408"/>
          </a:xfrm>
          <a:custGeom>
            <a:avLst/>
            <a:gdLst>
              <a:gd name="connsiteX0" fmla="*/ 740228 w 1021582"/>
              <a:gd name="connsiteY0" fmla="*/ 219389 h 1567542"/>
              <a:gd name="connsiteX1" fmla="*/ 700035 w 1021582"/>
              <a:gd name="connsiteY1" fmla="*/ 68663 h 1567542"/>
              <a:gd name="connsiteX2" fmla="*/ 599551 w 1021582"/>
              <a:gd name="connsiteY2" fmla="*/ 8373 h 1567542"/>
              <a:gd name="connsiteX3" fmla="*/ 438778 w 1021582"/>
              <a:gd name="connsiteY3" fmla="*/ 18422 h 1567542"/>
              <a:gd name="connsiteX4" fmla="*/ 318197 w 1021582"/>
              <a:gd name="connsiteY4" fmla="*/ 98808 h 1567542"/>
              <a:gd name="connsiteX5" fmla="*/ 177520 w 1021582"/>
              <a:gd name="connsiteY5" fmla="*/ 370114 h 1567542"/>
              <a:gd name="connsiteX6" fmla="*/ 66989 w 1021582"/>
              <a:gd name="connsiteY6" fmla="*/ 832338 h 1567542"/>
              <a:gd name="connsiteX7" fmla="*/ 6699 w 1021582"/>
              <a:gd name="connsiteY7" fmla="*/ 1123740 h 1567542"/>
              <a:gd name="connsiteX8" fmla="*/ 26795 w 1021582"/>
              <a:gd name="connsiteY8" fmla="*/ 1364901 h 1567542"/>
              <a:gd name="connsiteX9" fmla="*/ 107182 w 1021582"/>
              <a:gd name="connsiteY9" fmla="*/ 1495529 h 1567542"/>
              <a:gd name="connsiteX10" fmla="*/ 237811 w 1021582"/>
              <a:gd name="connsiteY10" fmla="*/ 1545771 h 1567542"/>
              <a:gd name="connsiteX11" fmla="*/ 478971 w 1021582"/>
              <a:gd name="connsiteY11" fmla="*/ 1465384 h 1567542"/>
              <a:gd name="connsiteX12" fmla="*/ 941195 w 1021582"/>
              <a:gd name="connsiteY12" fmla="*/ 932822 h 1567542"/>
              <a:gd name="connsiteX13" fmla="*/ 961292 w 1021582"/>
              <a:gd name="connsiteY13" fmla="*/ 902676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1582" h="1567542">
                <a:moveTo>
                  <a:pt x="740228" y="219389"/>
                </a:moveTo>
                <a:cubicBezTo>
                  <a:pt x="731854" y="161610"/>
                  <a:pt x="723481" y="103832"/>
                  <a:pt x="700035" y="68663"/>
                </a:cubicBezTo>
                <a:cubicBezTo>
                  <a:pt x="676589" y="33494"/>
                  <a:pt x="643094" y="16746"/>
                  <a:pt x="599551" y="8373"/>
                </a:cubicBezTo>
                <a:cubicBezTo>
                  <a:pt x="556008" y="0"/>
                  <a:pt x="485670" y="3350"/>
                  <a:pt x="438778" y="18422"/>
                </a:cubicBezTo>
                <a:cubicBezTo>
                  <a:pt x="391886" y="33495"/>
                  <a:pt x="361740" y="40193"/>
                  <a:pt x="318197" y="98808"/>
                </a:cubicBezTo>
                <a:cubicBezTo>
                  <a:pt x="274654" y="157423"/>
                  <a:pt x="219388" y="247859"/>
                  <a:pt x="177520" y="370114"/>
                </a:cubicBezTo>
                <a:cubicBezTo>
                  <a:pt x="135652" y="492369"/>
                  <a:pt x="95459" y="706734"/>
                  <a:pt x="66989" y="832338"/>
                </a:cubicBezTo>
                <a:cubicBezTo>
                  <a:pt x="38519" y="957942"/>
                  <a:pt x="13398" y="1034980"/>
                  <a:pt x="6699" y="1123740"/>
                </a:cubicBezTo>
                <a:cubicBezTo>
                  <a:pt x="0" y="1212500"/>
                  <a:pt x="10048" y="1302936"/>
                  <a:pt x="26795" y="1364901"/>
                </a:cubicBezTo>
                <a:cubicBezTo>
                  <a:pt x="43542" y="1426866"/>
                  <a:pt x="72013" y="1465384"/>
                  <a:pt x="107182" y="1495529"/>
                </a:cubicBezTo>
                <a:cubicBezTo>
                  <a:pt x="142351" y="1525674"/>
                  <a:pt x="175846" y="1550795"/>
                  <a:pt x="237811" y="1545771"/>
                </a:cubicBezTo>
                <a:cubicBezTo>
                  <a:pt x="299776" y="1540747"/>
                  <a:pt x="361740" y="1567542"/>
                  <a:pt x="478971" y="1465384"/>
                </a:cubicBezTo>
                <a:cubicBezTo>
                  <a:pt x="596202" y="1363226"/>
                  <a:pt x="860808" y="1026607"/>
                  <a:pt x="941195" y="932822"/>
                </a:cubicBezTo>
                <a:cubicBezTo>
                  <a:pt x="1021582" y="839037"/>
                  <a:pt x="991437" y="870856"/>
                  <a:pt x="961292" y="902676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571868" y="1643050"/>
            <a:ext cx="1307334" cy="1800000"/>
          </a:xfrm>
          <a:custGeom>
            <a:avLst/>
            <a:gdLst>
              <a:gd name="connsiteX0" fmla="*/ 740228 w 1021582"/>
              <a:gd name="connsiteY0" fmla="*/ 219389 h 1567542"/>
              <a:gd name="connsiteX1" fmla="*/ 700035 w 1021582"/>
              <a:gd name="connsiteY1" fmla="*/ 68663 h 1567542"/>
              <a:gd name="connsiteX2" fmla="*/ 599551 w 1021582"/>
              <a:gd name="connsiteY2" fmla="*/ 8373 h 1567542"/>
              <a:gd name="connsiteX3" fmla="*/ 438778 w 1021582"/>
              <a:gd name="connsiteY3" fmla="*/ 18422 h 1567542"/>
              <a:gd name="connsiteX4" fmla="*/ 318197 w 1021582"/>
              <a:gd name="connsiteY4" fmla="*/ 98808 h 1567542"/>
              <a:gd name="connsiteX5" fmla="*/ 177520 w 1021582"/>
              <a:gd name="connsiteY5" fmla="*/ 370114 h 1567542"/>
              <a:gd name="connsiteX6" fmla="*/ 66989 w 1021582"/>
              <a:gd name="connsiteY6" fmla="*/ 832338 h 1567542"/>
              <a:gd name="connsiteX7" fmla="*/ 6699 w 1021582"/>
              <a:gd name="connsiteY7" fmla="*/ 1123740 h 1567542"/>
              <a:gd name="connsiteX8" fmla="*/ 26795 w 1021582"/>
              <a:gd name="connsiteY8" fmla="*/ 1364901 h 1567542"/>
              <a:gd name="connsiteX9" fmla="*/ 107182 w 1021582"/>
              <a:gd name="connsiteY9" fmla="*/ 1495529 h 1567542"/>
              <a:gd name="connsiteX10" fmla="*/ 237811 w 1021582"/>
              <a:gd name="connsiteY10" fmla="*/ 1545771 h 1567542"/>
              <a:gd name="connsiteX11" fmla="*/ 478971 w 1021582"/>
              <a:gd name="connsiteY11" fmla="*/ 1465384 h 1567542"/>
              <a:gd name="connsiteX12" fmla="*/ 941195 w 1021582"/>
              <a:gd name="connsiteY12" fmla="*/ 932822 h 1567542"/>
              <a:gd name="connsiteX13" fmla="*/ 961292 w 1021582"/>
              <a:gd name="connsiteY13" fmla="*/ 902676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1582" h="1567542">
                <a:moveTo>
                  <a:pt x="740228" y="219389"/>
                </a:moveTo>
                <a:cubicBezTo>
                  <a:pt x="731854" y="161610"/>
                  <a:pt x="723481" y="103832"/>
                  <a:pt x="700035" y="68663"/>
                </a:cubicBezTo>
                <a:cubicBezTo>
                  <a:pt x="676589" y="33494"/>
                  <a:pt x="643094" y="16746"/>
                  <a:pt x="599551" y="8373"/>
                </a:cubicBezTo>
                <a:cubicBezTo>
                  <a:pt x="556008" y="0"/>
                  <a:pt x="485670" y="3350"/>
                  <a:pt x="438778" y="18422"/>
                </a:cubicBezTo>
                <a:cubicBezTo>
                  <a:pt x="391886" y="33495"/>
                  <a:pt x="361740" y="40193"/>
                  <a:pt x="318197" y="98808"/>
                </a:cubicBezTo>
                <a:cubicBezTo>
                  <a:pt x="274654" y="157423"/>
                  <a:pt x="219388" y="247859"/>
                  <a:pt x="177520" y="370114"/>
                </a:cubicBezTo>
                <a:cubicBezTo>
                  <a:pt x="135652" y="492369"/>
                  <a:pt x="95459" y="706734"/>
                  <a:pt x="66989" y="832338"/>
                </a:cubicBezTo>
                <a:cubicBezTo>
                  <a:pt x="38519" y="957942"/>
                  <a:pt x="13398" y="1034980"/>
                  <a:pt x="6699" y="1123740"/>
                </a:cubicBezTo>
                <a:cubicBezTo>
                  <a:pt x="0" y="1212500"/>
                  <a:pt x="10048" y="1302936"/>
                  <a:pt x="26795" y="1364901"/>
                </a:cubicBezTo>
                <a:cubicBezTo>
                  <a:pt x="43542" y="1426866"/>
                  <a:pt x="72013" y="1465384"/>
                  <a:pt x="107182" y="1495529"/>
                </a:cubicBezTo>
                <a:cubicBezTo>
                  <a:pt x="142351" y="1525674"/>
                  <a:pt x="175846" y="1550795"/>
                  <a:pt x="237811" y="1545771"/>
                </a:cubicBezTo>
                <a:cubicBezTo>
                  <a:pt x="299776" y="1540747"/>
                  <a:pt x="361740" y="1567542"/>
                  <a:pt x="478971" y="1465384"/>
                </a:cubicBezTo>
                <a:cubicBezTo>
                  <a:pt x="596202" y="1363226"/>
                  <a:pt x="860808" y="1026607"/>
                  <a:pt x="941195" y="932822"/>
                </a:cubicBezTo>
                <a:cubicBezTo>
                  <a:pt x="1021582" y="839037"/>
                  <a:pt x="991437" y="870856"/>
                  <a:pt x="961292" y="902676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428992" y="4357694"/>
            <a:ext cx="2428892" cy="1440000"/>
          </a:xfrm>
          <a:custGeom>
            <a:avLst/>
            <a:gdLst>
              <a:gd name="connsiteX0" fmla="*/ 939452 w 2943616"/>
              <a:gd name="connsiteY0" fmla="*/ 607512 h 2089759"/>
              <a:gd name="connsiteX1" fmla="*/ 901874 w 2943616"/>
              <a:gd name="connsiteY1" fmla="*/ 319413 h 2089759"/>
              <a:gd name="connsiteX2" fmla="*/ 688931 w 2943616"/>
              <a:gd name="connsiteY2" fmla="*/ 181627 h 2089759"/>
              <a:gd name="connsiteX3" fmla="*/ 438411 w 2943616"/>
              <a:gd name="connsiteY3" fmla="*/ 206679 h 2089759"/>
              <a:gd name="connsiteX4" fmla="*/ 200416 w 2943616"/>
              <a:gd name="connsiteY4" fmla="*/ 444674 h 2089759"/>
              <a:gd name="connsiteX5" fmla="*/ 50104 w 2943616"/>
              <a:gd name="connsiteY5" fmla="*/ 895611 h 2089759"/>
              <a:gd name="connsiteX6" fmla="*/ 0 w 2943616"/>
              <a:gd name="connsiteY6" fmla="*/ 1346548 h 2089759"/>
              <a:gd name="connsiteX7" fmla="*/ 50104 w 2943616"/>
              <a:gd name="connsiteY7" fmla="*/ 1759906 h 2089759"/>
              <a:gd name="connsiteX8" fmla="*/ 263046 w 2943616"/>
              <a:gd name="connsiteY8" fmla="*/ 1910219 h 2089759"/>
              <a:gd name="connsiteX9" fmla="*/ 576197 w 2943616"/>
              <a:gd name="connsiteY9" fmla="*/ 1872641 h 2089759"/>
              <a:gd name="connsiteX10" fmla="*/ 977030 w 2943616"/>
              <a:gd name="connsiteY10" fmla="*/ 1459282 h 2089759"/>
              <a:gd name="connsiteX11" fmla="*/ 1252602 w 2943616"/>
              <a:gd name="connsiteY11" fmla="*/ 1033397 h 2089759"/>
              <a:gd name="connsiteX12" fmla="*/ 1578279 w 2943616"/>
              <a:gd name="connsiteY12" fmla="*/ 206679 h 2089759"/>
              <a:gd name="connsiteX13" fmla="*/ 1215024 w 2943616"/>
              <a:gd name="connsiteY13" fmla="*/ 1922745 h 2089759"/>
              <a:gd name="connsiteX14" fmla="*/ 1377863 w 2943616"/>
              <a:gd name="connsiteY14" fmla="*/ 1196235 h 2089759"/>
              <a:gd name="connsiteX15" fmla="*/ 2192054 w 2943616"/>
              <a:gd name="connsiteY15" fmla="*/ 1058449 h 2089759"/>
              <a:gd name="connsiteX16" fmla="*/ 2467627 w 2943616"/>
              <a:gd name="connsiteY16" fmla="*/ 144049 h 2089759"/>
              <a:gd name="connsiteX17" fmla="*/ 2192054 w 2943616"/>
              <a:gd name="connsiteY17" fmla="*/ 1922745 h 2089759"/>
              <a:gd name="connsiteX18" fmla="*/ 2943616 w 2943616"/>
              <a:gd name="connsiteY18" fmla="*/ 1146131 h 208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3616" h="2089759">
                <a:moveTo>
                  <a:pt x="939452" y="607512"/>
                </a:moveTo>
                <a:cubicBezTo>
                  <a:pt x="941539" y="498953"/>
                  <a:pt x="943627" y="390394"/>
                  <a:pt x="901874" y="319413"/>
                </a:cubicBezTo>
                <a:cubicBezTo>
                  <a:pt x="860121" y="248432"/>
                  <a:pt x="766175" y="200416"/>
                  <a:pt x="688931" y="181627"/>
                </a:cubicBezTo>
                <a:cubicBezTo>
                  <a:pt x="611687" y="162838"/>
                  <a:pt x="519830" y="162838"/>
                  <a:pt x="438411" y="206679"/>
                </a:cubicBezTo>
                <a:cubicBezTo>
                  <a:pt x="356992" y="250520"/>
                  <a:pt x="265134" y="329852"/>
                  <a:pt x="200416" y="444674"/>
                </a:cubicBezTo>
                <a:cubicBezTo>
                  <a:pt x="135698" y="559496"/>
                  <a:pt x="83507" y="745299"/>
                  <a:pt x="50104" y="895611"/>
                </a:cubicBezTo>
                <a:cubicBezTo>
                  <a:pt x="16701" y="1045923"/>
                  <a:pt x="0" y="1202499"/>
                  <a:pt x="0" y="1346548"/>
                </a:cubicBezTo>
                <a:cubicBezTo>
                  <a:pt x="0" y="1490597"/>
                  <a:pt x="6263" y="1665961"/>
                  <a:pt x="50104" y="1759906"/>
                </a:cubicBezTo>
                <a:cubicBezTo>
                  <a:pt x="93945" y="1853851"/>
                  <a:pt x="175364" y="1891430"/>
                  <a:pt x="263046" y="1910219"/>
                </a:cubicBezTo>
                <a:cubicBezTo>
                  <a:pt x="350728" y="1929008"/>
                  <a:pt x="457200" y="1947797"/>
                  <a:pt x="576197" y="1872641"/>
                </a:cubicBezTo>
                <a:cubicBezTo>
                  <a:pt x="695194" y="1797485"/>
                  <a:pt x="864296" y="1599156"/>
                  <a:pt x="977030" y="1459282"/>
                </a:cubicBezTo>
                <a:cubicBezTo>
                  <a:pt x="1089764" y="1319408"/>
                  <a:pt x="1152394" y="1242164"/>
                  <a:pt x="1252602" y="1033397"/>
                </a:cubicBezTo>
                <a:cubicBezTo>
                  <a:pt x="1352810" y="824630"/>
                  <a:pt x="1584542" y="58454"/>
                  <a:pt x="1578279" y="206679"/>
                </a:cubicBezTo>
                <a:cubicBezTo>
                  <a:pt x="1572016" y="354904"/>
                  <a:pt x="1248427" y="1757819"/>
                  <a:pt x="1215024" y="1922745"/>
                </a:cubicBezTo>
                <a:cubicBezTo>
                  <a:pt x="1181621" y="2087671"/>
                  <a:pt x="1215025" y="1340284"/>
                  <a:pt x="1377863" y="1196235"/>
                </a:cubicBezTo>
                <a:cubicBezTo>
                  <a:pt x="1540701" y="1052186"/>
                  <a:pt x="2010427" y="1233813"/>
                  <a:pt x="2192054" y="1058449"/>
                </a:cubicBezTo>
                <a:cubicBezTo>
                  <a:pt x="2373681" y="883085"/>
                  <a:pt x="2467627" y="0"/>
                  <a:pt x="2467627" y="144049"/>
                </a:cubicBezTo>
                <a:cubicBezTo>
                  <a:pt x="2467627" y="288098"/>
                  <a:pt x="2112723" y="1755731"/>
                  <a:pt x="2192054" y="1922745"/>
                </a:cubicBezTo>
                <a:cubicBezTo>
                  <a:pt x="2271385" y="2089759"/>
                  <a:pt x="2607500" y="1617945"/>
                  <a:pt x="2943616" y="1146131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215074" y="4357694"/>
            <a:ext cx="2428892" cy="1440000"/>
          </a:xfrm>
          <a:custGeom>
            <a:avLst/>
            <a:gdLst>
              <a:gd name="connsiteX0" fmla="*/ 939452 w 2943616"/>
              <a:gd name="connsiteY0" fmla="*/ 607512 h 2089759"/>
              <a:gd name="connsiteX1" fmla="*/ 901874 w 2943616"/>
              <a:gd name="connsiteY1" fmla="*/ 319413 h 2089759"/>
              <a:gd name="connsiteX2" fmla="*/ 688931 w 2943616"/>
              <a:gd name="connsiteY2" fmla="*/ 181627 h 2089759"/>
              <a:gd name="connsiteX3" fmla="*/ 438411 w 2943616"/>
              <a:gd name="connsiteY3" fmla="*/ 206679 h 2089759"/>
              <a:gd name="connsiteX4" fmla="*/ 200416 w 2943616"/>
              <a:gd name="connsiteY4" fmla="*/ 444674 h 2089759"/>
              <a:gd name="connsiteX5" fmla="*/ 50104 w 2943616"/>
              <a:gd name="connsiteY5" fmla="*/ 895611 h 2089759"/>
              <a:gd name="connsiteX6" fmla="*/ 0 w 2943616"/>
              <a:gd name="connsiteY6" fmla="*/ 1346548 h 2089759"/>
              <a:gd name="connsiteX7" fmla="*/ 50104 w 2943616"/>
              <a:gd name="connsiteY7" fmla="*/ 1759906 h 2089759"/>
              <a:gd name="connsiteX8" fmla="*/ 263046 w 2943616"/>
              <a:gd name="connsiteY8" fmla="*/ 1910219 h 2089759"/>
              <a:gd name="connsiteX9" fmla="*/ 576197 w 2943616"/>
              <a:gd name="connsiteY9" fmla="*/ 1872641 h 2089759"/>
              <a:gd name="connsiteX10" fmla="*/ 977030 w 2943616"/>
              <a:gd name="connsiteY10" fmla="*/ 1459282 h 2089759"/>
              <a:gd name="connsiteX11" fmla="*/ 1252602 w 2943616"/>
              <a:gd name="connsiteY11" fmla="*/ 1033397 h 2089759"/>
              <a:gd name="connsiteX12" fmla="*/ 1578279 w 2943616"/>
              <a:gd name="connsiteY12" fmla="*/ 206679 h 2089759"/>
              <a:gd name="connsiteX13" fmla="*/ 1215024 w 2943616"/>
              <a:gd name="connsiteY13" fmla="*/ 1922745 h 2089759"/>
              <a:gd name="connsiteX14" fmla="*/ 1377863 w 2943616"/>
              <a:gd name="connsiteY14" fmla="*/ 1196235 h 2089759"/>
              <a:gd name="connsiteX15" fmla="*/ 2192054 w 2943616"/>
              <a:gd name="connsiteY15" fmla="*/ 1058449 h 2089759"/>
              <a:gd name="connsiteX16" fmla="*/ 2467627 w 2943616"/>
              <a:gd name="connsiteY16" fmla="*/ 144049 h 2089759"/>
              <a:gd name="connsiteX17" fmla="*/ 2192054 w 2943616"/>
              <a:gd name="connsiteY17" fmla="*/ 1922745 h 2089759"/>
              <a:gd name="connsiteX18" fmla="*/ 2943616 w 2943616"/>
              <a:gd name="connsiteY18" fmla="*/ 1146131 h 208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3616" h="2089759">
                <a:moveTo>
                  <a:pt x="939452" y="607512"/>
                </a:moveTo>
                <a:cubicBezTo>
                  <a:pt x="941539" y="498953"/>
                  <a:pt x="943627" y="390394"/>
                  <a:pt x="901874" y="319413"/>
                </a:cubicBezTo>
                <a:cubicBezTo>
                  <a:pt x="860121" y="248432"/>
                  <a:pt x="766175" y="200416"/>
                  <a:pt x="688931" y="181627"/>
                </a:cubicBezTo>
                <a:cubicBezTo>
                  <a:pt x="611687" y="162838"/>
                  <a:pt x="519830" y="162838"/>
                  <a:pt x="438411" y="206679"/>
                </a:cubicBezTo>
                <a:cubicBezTo>
                  <a:pt x="356992" y="250520"/>
                  <a:pt x="265134" y="329852"/>
                  <a:pt x="200416" y="444674"/>
                </a:cubicBezTo>
                <a:cubicBezTo>
                  <a:pt x="135698" y="559496"/>
                  <a:pt x="83507" y="745299"/>
                  <a:pt x="50104" y="895611"/>
                </a:cubicBezTo>
                <a:cubicBezTo>
                  <a:pt x="16701" y="1045923"/>
                  <a:pt x="0" y="1202499"/>
                  <a:pt x="0" y="1346548"/>
                </a:cubicBezTo>
                <a:cubicBezTo>
                  <a:pt x="0" y="1490597"/>
                  <a:pt x="6263" y="1665961"/>
                  <a:pt x="50104" y="1759906"/>
                </a:cubicBezTo>
                <a:cubicBezTo>
                  <a:pt x="93945" y="1853851"/>
                  <a:pt x="175364" y="1891430"/>
                  <a:pt x="263046" y="1910219"/>
                </a:cubicBezTo>
                <a:cubicBezTo>
                  <a:pt x="350728" y="1929008"/>
                  <a:pt x="457200" y="1947797"/>
                  <a:pt x="576197" y="1872641"/>
                </a:cubicBezTo>
                <a:cubicBezTo>
                  <a:pt x="695194" y="1797485"/>
                  <a:pt x="864296" y="1599156"/>
                  <a:pt x="977030" y="1459282"/>
                </a:cubicBezTo>
                <a:cubicBezTo>
                  <a:pt x="1089764" y="1319408"/>
                  <a:pt x="1152394" y="1242164"/>
                  <a:pt x="1252602" y="1033397"/>
                </a:cubicBezTo>
                <a:cubicBezTo>
                  <a:pt x="1352810" y="824630"/>
                  <a:pt x="1584542" y="58454"/>
                  <a:pt x="1578279" y="206679"/>
                </a:cubicBezTo>
                <a:cubicBezTo>
                  <a:pt x="1572016" y="354904"/>
                  <a:pt x="1248427" y="1757819"/>
                  <a:pt x="1215024" y="1922745"/>
                </a:cubicBezTo>
                <a:cubicBezTo>
                  <a:pt x="1181621" y="2087671"/>
                  <a:pt x="1215025" y="1340284"/>
                  <a:pt x="1377863" y="1196235"/>
                </a:cubicBezTo>
                <a:cubicBezTo>
                  <a:pt x="1540701" y="1052186"/>
                  <a:pt x="2010427" y="1233813"/>
                  <a:pt x="2192054" y="1058449"/>
                </a:cubicBezTo>
                <a:cubicBezTo>
                  <a:pt x="2373681" y="883085"/>
                  <a:pt x="2467627" y="0"/>
                  <a:pt x="2467627" y="144049"/>
                </a:cubicBezTo>
                <a:cubicBezTo>
                  <a:pt x="2467627" y="288098"/>
                  <a:pt x="2112723" y="1755731"/>
                  <a:pt x="2192054" y="1922745"/>
                </a:cubicBezTo>
                <a:cubicBezTo>
                  <a:pt x="2271385" y="2089759"/>
                  <a:pt x="2607500" y="1617945"/>
                  <a:pt x="2943616" y="1146131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0034" y="1643050"/>
            <a:ext cx="821537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мамина папка\единая коллекция цифровых технологий\шаблоны для презентаций\картинки на школьныю тему\Зима. картинки\ded0b827abf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285860"/>
            <a:ext cx="3190431" cy="4500594"/>
          </a:xfrm>
          <a:prstGeom prst="rect">
            <a:avLst/>
          </a:prstGeom>
          <a:noFill/>
        </p:spPr>
      </p:pic>
      <p:sp>
        <p:nvSpPr>
          <p:cNvPr id="29" name="Полилиния 28"/>
          <p:cNvSpPr/>
          <p:nvPr/>
        </p:nvSpPr>
        <p:spPr>
          <a:xfrm rot="1892226">
            <a:off x="1480817" y="2393765"/>
            <a:ext cx="592729" cy="639703"/>
          </a:xfrm>
          <a:custGeom>
            <a:avLst/>
            <a:gdLst>
              <a:gd name="connsiteX0" fmla="*/ 118905 w 636395"/>
              <a:gd name="connsiteY0" fmla="*/ 190919 h 338294"/>
              <a:gd name="connsiteX1" fmla="*/ 631371 w 636395"/>
              <a:gd name="connsiteY1" fmla="*/ 20097 h 338294"/>
              <a:gd name="connsiteX2" fmla="*/ 88760 w 636395"/>
              <a:gd name="connsiteY2" fmla="*/ 311499 h 338294"/>
              <a:gd name="connsiteX3" fmla="*/ 118905 w 636395"/>
              <a:gd name="connsiteY3" fmla="*/ 190919 h 33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395" h="338294">
                <a:moveTo>
                  <a:pt x="118905" y="190919"/>
                </a:moveTo>
                <a:cubicBezTo>
                  <a:pt x="209340" y="142352"/>
                  <a:pt x="636395" y="0"/>
                  <a:pt x="631371" y="20097"/>
                </a:cubicBezTo>
                <a:cubicBezTo>
                  <a:pt x="626347" y="40194"/>
                  <a:pt x="177520" y="284704"/>
                  <a:pt x="88760" y="311499"/>
                </a:cubicBezTo>
                <a:cubicBezTo>
                  <a:pt x="0" y="338294"/>
                  <a:pt x="28470" y="239486"/>
                  <a:pt x="118905" y="19091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D:\мамина папка\единая коллекция цифровых технологий\шаблоны для презентаций\Сказочные персонажи\4c06c5bf7d9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1388913" cy="180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857652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Словарная работа.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Картинный диктант.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D:\мамина папка\единая коллекция цифровых технологий\шаблоны для презентаций\картинки на школьныю тему\Зима. картинки\3a8d02b32dc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8000"/>
            <a:ext cx="2401172" cy="3600000"/>
          </a:xfrm>
          <a:prstGeom prst="rect">
            <a:avLst/>
          </a:prstGeom>
          <a:noFill/>
        </p:spPr>
      </p:pic>
      <p:pic>
        <p:nvPicPr>
          <p:cNvPr id="17410" name="Picture 2" descr="D:\мамина папка\единая коллекция цифровых технологий\шаблоны для презентаций\Сказочные персонажи\59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500570"/>
            <a:ext cx="2168675" cy="1800000"/>
          </a:xfrm>
          <a:prstGeom prst="rect">
            <a:avLst/>
          </a:prstGeom>
          <a:noFill/>
        </p:spPr>
      </p:pic>
      <p:pic>
        <p:nvPicPr>
          <p:cNvPr id="17412" name="Picture 4" descr="D:\мамина папка\единая коллекция цифровых технологий\шаблоны для презентаций\Сказочные персонажи\b30adc6d53c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071546"/>
            <a:ext cx="1725842" cy="1800000"/>
          </a:xfrm>
          <a:prstGeom prst="rect">
            <a:avLst/>
          </a:prstGeom>
          <a:noFill/>
        </p:spPr>
      </p:pic>
      <p:pic>
        <p:nvPicPr>
          <p:cNvPr id="17414" name="Picture 6" descr="D:\мамина папка\единая коллекция цифровых технологий\шаблоны для презентаций\Сказочные персонажи\165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2193578" cy="1800000"/>
          </a:xfrm>
          <a:prstGeom prst="rect">
            <a:avLst/>
          </a:prstGeom>
          <a:noFill/>
        </p:spPr>
      </p:pic>
      <p:pic>
        <p:nvPicPr>
          <p:cNvPr id="17415" name="Picture 7" descr="D:\мамина папка\единая коллекция цифровых технологий\шаблоны для презентаций\Сказочные персонажи\5bcda06755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357430"/>
            <a:ext cx="1440000" cy="1440000"/>
          </a:xfrm>
          <a:prstGeom prst="rect">
            <a:avLst/>
          </a:prstGeom>
          <a:noFill/>
        </p:spPr>
      </p:pic>
      <p:pic>
        <p:nvPicPr>
          <p:cNvPr id="17417" name="Picture 9" descr="D:\мамина папка\единая коллекция цифровых технологий\шаблоны для презентаций\Сказочные персонажи\240363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14290"/>
            <a:ext cx="2160000" cy="1620000"/>
          </a:xfrm>
          <a:prstGeom prst="rect">
            <a:avLst/>
          </a:prstGeom>
          <a:noFill/>
        </p:spPr>
      </p:pic>
      <p:pic>
        <p:nvPicPr>
          <p:cNvPr id="17418" name="Picture 10" descr="D:\мамина папка\единая коллекция цифровых технологий\шаблоны для презентаций\Сказочные персонажи\skates_1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500570"/>
            <a:ext cx="1999237" cy="1800000"/>
          </a:xfrm>
          <a:prstGeom prst="rect">
            <a:avLst/>
          </a:prstGeom>
          <a:noFill/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285720" y="2143116"/>
            <a:ext cx="185738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428992" y="2571744"/>
            <a:ext cx="278608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 в и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976" y="2207410"/>
            <a:ext cx="398711" cy="438582"/>
          </a:xfrm>
          <a:prstGeom prst="rect">
            <a:avLst/>
          </a:prstGeom>
          <a:noFill/>
        </p:spPr>
      </p:pic>
      <p:pic>
        <p:nvPicPr>
          <p:cNvPr id="22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643182"/>
            <a:ext cx="327273" cy="360000"/>
          </a:xfrm>
          <a:prstGeom prst="rect">
            <a:avLst/>
          </a:prstGeom>
          <a:noFill/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2143108" y="6357934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 Ь К 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3278" y="6447896"/>
            <a:ext cx="327273" cy="360000"/>
          </a:xfrm>
          <a:prstGeom prst="rect">
            <a:avLst/>
          </a:prstGeom>
          <a:noFill/>
        </p:spPr>
      </p:pic>
      <p:sp>
        <p:nvSpPr>
          <p:cNvPr id="24" name="Заголовок 2"/>
          <p:cNvSpPr txBox="1">
            <a:spLocks/>
          </p:cNvSpPr>
          <p:nvPr/>
        </p:nvSpPr>
        <p:spPr>
          <a:xfrm>
            <a:off x="3428992" y="3571876"/>
            <a:ext cx="192882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А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Я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Ц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3643314"/>
            <a:ext cx="327273" cy="360000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6643702" y="1857364"/>
            <a:ext cx="235745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Р О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528" y="1817312"/>
            <a:ext cx="428628" cy="471490"/>
          </a:xfrm>
          <a:prstGeom prst="rect">
            <a:avLst/>
          </a:prstGeom>
          <a:noFill/>
        </p:spPr>
      </p:pic>
      <p:pic>
        <p:nvPicPr>
          <p:cNvPr id="29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44" y="1850219"/>
            <a:ext cx="428628" cy="471491"/>
          </a:xfrm>
          <a:prstGeom prst="rect">
            <a:avLst/>
          </a:prstGeom>
          <a:noFill/>
        </p:spPr>
      </p:pic>
      <p:sp>
        <p:nvSpPr>
          <p:cNvPr id="30" name="Заголовок 2"/>
          <p:cNvSpPr txBox="1">
            <a:spLocks/>
          </p:cNvSpPr>
          <p:nvPr/>
        </p:nvSpPr>
        <p:spPr>
          <a:xfrm>
            <a:off x="6000760" y="3929066"/>
            <a:ext cx="27146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Р О Н 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3889014"/>
            <a:ext cx="428628" cy="471490"/>
          </a:xfrm>
          <a:prstGeom prst="rect">
            <a:avLst/>
          </a:prstGeom>
          <a:noFill/>
        </p:spPr>
      </p:pic>
      <p:sp>
        <p:nvSpPr>
          <p:cNvPr id="31" name="Заголовок 2"/>
          <p:cNvSpPr txBox="1">
            <a:spLocks/>
          </p:cNvSpPr>
          <p:nvPr/>
        </p:nvSpPr>
        <p:spPr>
          <a:xfrm>
            <a:off x="5214942" y="6143620"/>
            <a:ext cx="271464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Р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11" descr="D:\мамина папка\единая коллекция цифровых технологий\шаблоны для презентаций\Сказочные персонажи\1195667764__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6286520"/>
            <a:ext cx="392217" cy="43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4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2428868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Имена существительные - это части речи, которые обозначают  ПРЕДМЕТЫ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 отвечают на вопросы КТО? или ЧТО?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 какие две группы можно распределить слова?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одушевленные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429000"/>
            <a:ext cx="4040188" cy="3254389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ЗАЯЦ </a:t>
            </a:r>
          </a:p>
          <a:p>
            <a:r>
              <a:rPr lang="ru-RU" sz="6000" b="1" dirty="0" smtClean="0"/>
              <a:t>ВОРОНА</a:t>
            </a:r>
          </a:p>
          <a:p>
            <a:r>
              <a:rPr lang="ru-RU" sz="6000" b="1" dirty="0" smtClean="0"/>
              <a:t>ПИНГВИН</a:t>
            </a:r>
            <a:endParaRPr lang="ru-RU" sz="6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535113"/>
            <a:ext cx="418623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неодушевленные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3500438"/>
            <a:ext cx="4041775" cy="3254389"/>
          </a:xfrm>
        </p:spPr>
        <p:txBody>
          <a:bodyPr>
            <a:normAutofit fontScale="92500" lnSpcReduction="20000"/>
          </a:bodyPr>
          <a:lstStyle/>
          <a:p>
            <a:r>
              <a:rPr lang="ru-RU" sz="5400" b="1" dirty="0" smtClean="0"/>
              <a:t>ИНЕЙ</a:t>
            </a:r>
          </a:p>
          <a:p>
            <a:r>
              <a:rPr lang="ru-RU" sz="5400" b="1" dirty="0" smtClean="0"/>
              <a:t>КОНЬКИ</a:t>
            </a:r>
          </a:p>
          <a:p>
            <a:r>
              <a:rPr lang="ru-RU" sz="5400" b="1" dirty="0" smtClean="0"/>
              <a:t>МОРОЗ</a:t>
            </a:r>
          </a:p>
          <a:p>
            <a:r>
              <a:rPr lang="ru-RU" sz="5400" b="1" dirty="0" smtClean="0"/>
              <a:t>ВЕТЕР</a:t>
            </a:r>
            <a:endParaRPr lang="ru-RU" sz="5400" b="1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14348" y="2357430"/>
            <a:ext cx="292895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КТО?</a:t>
            </a:r>
            <a:r>
              <a:rPr kumimoji="0" lang="ru-RU" sz="8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429124" y="2428868"/>
            <a:ext cx="35719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ТО?</a:t>
            </a:r>
            <a:r>
              <a:rPr kumimoji="0" lang="ru-RU" sz="8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мамина папка\единая коллекция цифровых технологий\шаблоны для презентаций\Сказочные персонажи\00sant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714884"/>
            <a:ext cx="1194545" cy="1800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chemeClr val="bg1"/>
                </a:solidFill>
              </a:rPr>
              <a:t>СЕГОДНЯ НА УРОКЕ:</a:t>
            </a: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4472005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/>
              <a:t>Поможем Снеговику понять: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/>
              <a:t>что такое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существительное</a:t>
            </a:r>
            <a:r>
              <a:rPr lang="ru-RU" sz="4400" b="1" dirty="0" smtClean="0">
                <a:solidFill>
                  <a:srgbClr val="C00000"/>
                </a:solidFill>
              </a:rPr>
              <a:t>,</a:t>
            </a:r>
            <a:r>
              <a:rPr lang="ru-RU" sz="4400" b="1" dirty="0" smtClean="0"/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/>
              <a:t>какие </a:t>
            </a:r>
            <a:r>
              <a:rPr lang="ru-RU" sz="6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одушевленные,</a:t>
            </a:r>
            <a:r>
              <a:rPr lang="ru-RU" sz="61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300" b="1" dirty="0" smtClean="0"/>
              <a:t>и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неодушевленные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существительные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нашего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Одушевленные и неодушевленные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существительные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258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русского языка  во 2-А классе</vt:lpstr>
      <vt:lpstr>Слайд 2</vt:lpstr>
      <vt:lpstr>Кто такой снеговик?</vt:lpstr>
      <vt:lpstr>ЧИСТОПИСАНИЕ</vt:lpstr>
      <vt:lpstr>Словарная работа.  Картинный диктант.</vt:lpstr>
      <vt:lpstr>Слайд 6</vt:lpstr>
      <vt:lpstr>На какие две группы можно распределить слова?</vt:lpstr>
      <vt:lpstr> СЕГОДНЯ НА УРОКЕ:  </vt:lpstr>
      <vt:lpstr>Тема нашего урока</vt:lpstr>
      <vt:lpstr>физкультминутка</vt:lpstr>
      <vt:lpstr>Слайд 11</vt:lpstr>
      <vt:lpstr>Слайд 12</vt:lpstr>
      <vt:lpstr>Слайд 13</vt:lpstr>
      <vt:lpstr>Слайд 14</vt:lpstr>
      <vt:lpstr>Слайд 15</vt:lpstr>
      <vt:lpstr>Слайд 16</vt:lpstr>
      <vt:lpstr>Работа по учебнику.  Стр.  9, упр. 234 </vt:lpstr>
      <vt:lpstr>физкультминутка</vt:lpstr>
      <vt:lpstr>Игра  «Кто быстрее всех прочтёт,  слово лишнее найдёт?» </vt:lpstr>
      <vt:lpstr>Слайд 20</vt:lpstr>
      <vt:lpstr>Домашнее задание.  Стр. 9, упр. 235 </vt:lpstr>
      <vt:lpstr>Слайд 22</vt:lpstr>
      <vt:lpstr>Продолжите любое предложение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во 2-А классе</dc:title>
  <dc:creator>Гузель Наилевна</dc:creator>
  <cp:lastModifiedBy>Азат</cp:lastModifiedBy>
  <cp:revision>107</cp:revision>
  <dcterms:modified xsi:type="dcterms:W3CDTF">2012-01-23T17:10:51Z</dcterms:modified>
</cp:coreProperties>
</file>