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26"/>
  </p:notesMasterIdLst>
  <p:sldIdLst>
    <p:sldId id="256" r:id="rId2"/>
    <p:sldId id="257" r:id="rId3"/>
    <p:sldId id="282" r:id="rId4"/>
    <p:sldId id="278" r:id="rId5"/>
    <p:sldId id="261" r:id="rId6"/>
    <p:sldId id="273" r:id="rId7"/>
    <p:sldId id="270" r:id="rId8"/>
    <p:sldId id="286" r:id="rId9"/>
    <p:sldId id="269" r:id="rId10"/>
    <p:sldId id="268" r:id="rId11"/>
    <p:sldId id="267" r:id="rId12"/>
    <p:sldId id="265" r:id="rId13"/>
    <p:sldId id="280" r:id="rId14"/>
    <p:sldId id="264" r:id="rId15"/>
    <p:sldId id="263" r:id="rId16"/>
    <p:sldId id="279" r:id="rId17"/>
    <p:sldId id="262" r:id="rId18"/>
    <p:sldId id="259" r:id="rId19"/>
    <p:sldId id="260" r:id="rId20"/>
    <p:sldId id="281" r:id="rId21"/>
    <p:sldId id="283" r:id="rId22"/>
    <p:sldId id="284" r:id="rId23"/>
    <p:sldId id="285" r:id="rId24"/>
    <p:sldId id="28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BAE18-8EBE-4054-B511-92DCD4D20CF4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656CA-A94C-4B16-89B7-1D5D7008F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166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7406640" cy="1472184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82880" indent="0">
              <a:buNone/>
            </a:pPr>
            <a:r>
              <a:rPr lang="ru-RU" sz="6000" b="1" i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«Истоки и радуга»</a:t>
            </a:r>
            <a:endParaRPr lang="ru-RU" sz="6000" b="1" i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060848"/>
            <a:ext cx="7416824" cy="230425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Интегрированное логопедическое занятие с использованием элементов учебного пособия «Азбука Истоков», 1 класс</a:t>
            </a:r>
          </a:p>
        </p:txBody>
      </p:sp>
    </p:spTree>
    <p:extLst>
      <p:ext uri="{BB962C8B-B14F-4D97-AF65-F5344CB8AC3E}">
        <p14:creationId xmlns:p14="http://schemas.microsoft.com/office/powerpoint/2010/main" val="14157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498080" cy="18002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          </a:t>
            </a:r>
            <a:r>
              <a:rPr lang="ru-RU" sz="4800" b="1" i="1" dirty="0" smtClean="0">
                <a:solidFill>
                  <a:srgbClr val="C00000"/>
                </a:solidFill>
              </a:rPr>
              <a:t>Ресурсный круг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82296" indent="0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Я вижу …</a:t>
            </a:r>
          </a:p>
          <a:p>
            <a:pPr marL="82296" indent="0">
              <a:buNone/>
            </a:pPr>
            <a:endParaRPr lang="ru-RU" sz="4800" b="1" dirty="0" smtClean="0">
              <a:solidFill>
                <a:srgbClr val="0070C0"/>
              </a:solidFill>
            </a:endParaRPr>
          </a:p>
          <a:p>
            <a:pPr marL="82296" indent="0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Я слышу …</a:t>
            </a:r>
          </a:p>
          <a:p>
            <a:pPr marL="82296" indent="0">
              <a:buNone/>
            </a:pPr>
            <a:endParaRPr lang="ru-RU" sz="4800" b="1" dirty="0">
              <a:solidFill>
                <a:srgbClr val="0070C0"/>
              </a:solidFill>
            </a:endParaRPr>
          </a:p>
          <a:p>
            <a:pPr marL="82296" indent="0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Я чувствую …</a:t>
            </a:r>
            <a:endParaRPr lang="ru-RU" sz="4800" b="1" dirty="0">
              <a:solidFill>
                <a:srgbClr val="0070C0"/>
              </a:solidFill>
            </a:endParaRP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72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7200" b="1" dirty="0" smtClean="0">
                <a:solidFill>
                  <a:srgbClr val="00B0F0"/>
                </a:solidFill>
              </a:rPr>
              <a:t>«Радуга»</a:t>
            </a:r>
            <a:endParaRPr lang="ru-RU" sz="72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Видеть мир </a:t>
            </a:r>
          </a:p>
          <a:p>
            <a:pPr marL="82296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Привыкли люди</a:t>
            </a:r>
          </a:p>
          <a:p>
            <a:pPr marL="82296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Белым, желтым, </a:t>
            </a:r>
          </a:p>
          <a:p>
            <a:pPr marL="82296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Синим, красным.</a:t>
            </a:r>
          </a:p>
          <a:p>
            <a:pPr marL="82296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Пусть же все вокруг</a:t>
            </a:r>
          </a:p>
          <a:p>
            <a:pPr marL="82296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Нас будет</a:t>
            </a:r>
          </a:p>
          <a:p>
            <a:pPr marL="82296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Удивительно</a:t>
            </a:r>
          </a:p>
          <a:p>
            <a:pPr marL="82296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Прекрасным!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Asus\Desktop\123456789\Print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942" y="1412776"/>
            <a:ext cx="3603278" cy="429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02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800" b="1" i="1" dirty="0" smtClean="0">
                <a:solidFill>
                  <a:srgbClr val="0070C0"/>
                </a:solidFill>
              </a:rPr>
              <a:t>В чем живительная сила истоков?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Program Files\Microsoft Office\MEDIA\CAGCAT10\j0090386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54006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25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620688"/>
            <a:ext cx="7406640" cy="1211394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</a:rPr>
              <a:t/>
            </a:r>
            <a:br>
              <a:rPr lang="ru-RU" sz="5400" b="1" i="1" dirty="0" smtClean="0">
                <a:solidFill>
                  <a:srgbClr val="0070C0"/>
                </a:solidFill>
              </a:rPr>
            </a:br>
            <a:r>
              <a:rPr lang="ru-RU" sz="5400" b="1" i="1" dirty="0">
                <a:solidFill>
                  <a:srgbClr val="0070C0"/>
                </a:solidFill>
              </a:rPr>
              <a:t/>
            </a:r>
            <a:br>
              <a:rPr lang="ru-RU" sz="5400" b="1" i="1" dirty="0">
                <a:solidFill>
                  <a:srgbClr val="0070C0"/>
                </a:solidFill>
              </a:rPr>
            </a:br>
            <a:r>
              <a:rPr lang="ru-RU" sz="5400" b="1" i="1" dirty="0" smtClean="0">
                <a:solidFill>
                  <a:srgbClr val="0070C0"/>
                </a:solidFill>
              </a:rPr>
              <a:t/>
            </a:r>
            <a:br>
              <a:rPr lang="ru-RU" sz="5400" b="1" i="1" dirty="0" smtClean="0">
                <a:solidFill>
                  <a:srgbClr val="0070C0"/>
                </a:solidFill>
              </a:rPr>
            </a:br>
            <a:r>
              <a:rPr lang="ru-RU" sz="5400" b="1" i="1" dirty="0">
                <a:solidFill>
                  <a:srgbClr val="0070C0"/>
                </a:solidFill>
              </a:rPr>
              <a:t/>
            </a:r>
            <a:br>
              <a:rPr lang="ru-RU" sz="5400" b="1" i="1" dirty="0">
                <a:solidFill>
                  <a:srgbClr val="0070C0"/>
                </a:solidFill>
              </a:rPr>
            </a:br>
            <a:r>
              <a:rPr lang="ru-RU" sz="5400" b="1" i="1" dirty="0" smtClean="0">
                <a:solidFill>
                  <a:srgbClr val="0070C0"/>
                </a:solidFill>
              </a:rPr>
              <a:t/>
            </a:r>
            <a:br>
              <a:rPr lang="ru-RU" sz="5400" b="1" i="1" dirty="0" smtClean="0">
                <a:solidFill>
                  <a:srgbClr val="0070C0"/>
                </a:solidFill>
              </a:rPr>
            </a:br>
            <a:r>
              <a:rPr lang="ru-RU" sz="5400" b="1" i="1" dirty="0">
                <a:solidFill>
                  <a:srgbClr val="0070C0"/>
                </a:solidFill>
              </a:rPr>
              <a:t/>
            </a:r>
            <a:br>
              <a:rPr lang="ru-RU" sz="5400" b="1" i="1" dirty="0">
                <a:solidFill>
                  <a:srgbClr val="0070C0"/>
                </a:solidFill>
              </a:rPr>
            </a:br>
            <a:endParaRPr lang="ru-RU" sz="5400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692696"/>
            <a:ext cx="7406640" cy="547260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4800" b="1" i="1" dirty="0" smtClean="0">
                <a:solidFill>
                  <a:srgbClr val="0070C0"/>
                </a:solidFill>
              </a:rPr>
              <a:t>Начало реки – родник.</a:t>
            </a:r>
          </a:p>
          <a:p>
            <a:r>
              <a:rPr lang="ru-RU" sz="4800" b="1" i="1" dirty="0" smtClean="0">
                <a:solidFill>
                  <a:srgbClr val="00B050"/>
                </a:solidFill>
              </a:rPr>
              <a:t>Начало дерева – его корни.</a:t>
            </a:r>
          </a:p>
          <a:p>
            <a:r>
              <a:rPr lang="ru-RU" sz="4800" b="1" i="1" dirty="0" smtClean="0">
                <a:solidFill>
                  <a:srgbClr val="FFC000"/>
                </a:solidFill>
              </a:rPr>
              <a:t>Начало человека – его Истоки.</a:t>
            </a:r>
          </a:p>
          <a:p>
            <a:r>
              <a:rPr lang="ru-RU" sz="4800" b="1" i="1" dirty="0" smtClean="0">
                <a:solidFill>
                  <a:srgbClr val="FF0000"/>
                </a:solidFill>
              </a:rPr>
              <a:t>Яркий образ Истоков – радуга.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19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sz="4800" b="1" dirty="0" smtClean="0"/>
              <a:t> </a:t>
            </a:r>
            <a:r>
              <a:rPr lang="ru-RU" sz="5400" b="1" u="sng" dirty="0" smtClean="0">
                <a:solidFill>
                  <a:srgbClr val="FF0000"/>
                </a:solidFill>
              </a:rPr>
              <a:t>Словарь Истоков:</a:t>
            </a:r>
            <a:endParaRPr lang="ru-RU" sz="54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844824"/>
            <a:ext cx="7498080" cy="4403576"/>
          </a:xfrm>
        </p:spPr>
        <p:txBody>
          <a:bodyPr/>
          <a:lstStyle/>
          <a:p>
            <a:pPr marL="82296" indent="0">
              <a:buNone/>
            </a:pPr>
            <a:r>
              <a:rPr lang="ru-RU" dirty="0"/>
              <a:t> </a:t>
            </a:r>
            <a:r>
              <a:rPr lang="ru-RU" sz="3600" b="1" i="1" dirty="0" smtClean="0">
                <a:solidFill>
                  <a:srgbClr val="0070C0"/>
                </a:solidFill>
              </a:rPr>
              <a:t>Истоки</a:t>
            </a:r>
          </a:p>
          <a:p>
            <a:pPr marL="82296" indent="0"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Живительная сила</a:t>
            </a:r>
          </a:p>
          <a:p>
            <a:pPr marL="82296" indent="0"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Родная земля</a:t>
            </a:r>
          </a:p>
          <a:p>
            <a:pPr marL="82296" indent="0"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Родное слово</a:t>
            </a:r>
          </a:p>
          <a:p>
            <a:pPr marL="82296" indent="0"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Родной очаг</a:t>
            </a:r>
            <a:endParaRPr lang="ru-RU" sz="3600" b="1" i="1" dirty="0">
              <a:solidFill>
                <a:srgbClr val="0070C0"/>
              </a:solidFill>
            </a:endParaRPr>
          </a:p>
          <a:p>
            <a:pPr marL="82296" indent="0"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Радуга</a:t>
            </a:r>
          </a:p>
          <a:p>
            <a:pPr marL="82296" indent="0"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Сияние Истоков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65338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b="1" dirty="0" smtClean="0"/>
              <a:t>Игра:       </a:t>
            </a:r>
            <a:r>
              <a:rPr lang="ru-RU" b="1" i="1" dirty="0" smtClean="0">
                <a:solidFill>
                  <a:srgbClr val="C00000"/>
                </a:solidFill>
              </a:rPr>
              <a:t>«Светофор»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sus\Desktop\123456789\Print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2" y="1452562"/>
            <a:ext cx="7670675" cy="49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647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     «</a:t>
            </a:r>
            <a:r>
              <a:rPr lang="ru-RU" b="1" i="1" dirty="0" smtClean="0"/>
              <a:t>Четвертый лишний»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sus\Desktop\123456789\Print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31370" y="405133"/>
            <a:ext cx="3817365" cy="612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074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Игра: </a:t>
            </a:r>
            <a:r>
              <a:rPr lang="ru-RU" b="1" i="1" dirty="0" smtClean="0">
                <a:solidFill>
                  <a:srgbClr val="C00000"/>
                </a:solidFill>
              </a:rPr>
              <a:t>«Слова – однофамильцы»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sz="4800" dirty="0" smtClean="0">
                <a:solidFill>
                  <a:srgbClr val="002060"/>
                </a:solidFill>
              </a:rPr>
              <a:t>Шарик может надуваться,</a:t>
            </a:r>
          </a:p>
          <a:p>
            <a:pPr marL="82296" indent="0">
              <a:buNone/>
            </a:pPr>
            <a:r>
              <a:rPr lang="ru-RU" sz="4800" dirty="0" smtClean="0">
                <a:solidFill>
                  <a:srgbClr val="002060"/>
                </a:solidFill>
              </a:rPr>
              <a:t>Может лаять и кусаться,</a:t>
            </a:r>
          </a:p>
          <a:p>
            <a:pPr marL="82296" indent="0">
              <a:buNone/>
            </a:pPr>
            <a:r>
              <a:rPr lang="ru-RU" sz="4800" dirty="0" smtClean="0">
                <a:solidFill>
                  <a:srgbClr val="002060"/>
                </a:solidFill>
              </a:rPr>
              <a:t>Может в теннис он играть,</a:t>
            </a:r>
          </a:p>
          <a:p>
            <a:pPr marL="82296" indent="0">
              <a:buNone/>
            </a:pPr>
            <a:r>
              <a:rPr lang="ru-RU" sz="4800" dirty="0" smtClean="0">
                <a:solidFill>
                  <a:srgbClr val="002060"/>
                </a:solidFill>
              </a:rPr>
              <a:t>Может елку украшать.</a:t>
            </a:r>
          </a:p>
          <a:p>
            <a:pPr marL="82296" indent="0">
              <a:buNone/>
            </a:pPr>
            <a:endParaRPr lang="ru-RU" sz="4800" dirty="0" smtClean="0">
              <a:solidFill>
                <a:srgbClr val="002060"/>
              </a:solidFill>
            </a:endParaRPr>
          </a:p>
          <a:p>
            <a:r>
              <a:rPr lang="ru-RU" b="1" i="1" dirty="0" smtClean="0"/>
              <a:t>О каких </a:t>
            </a:r>
            <a:r>
              <a:rPr lang="ru-RU" b="1" i="1" dirty="0" smtClean="0">
                <a:solidFill>
                  <a:srgbClr val="C00000"/>
                </a:solidFill>
              </a:rPr>
              <a:t>шариках </a:t>
            </a:r>
            <a:r>
              <a:rPr lang="ru-RU" b="1" i="1" dirty="0" smtClean="0"/>
              <a:t>идет речь?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241823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</a:t>
            </a:r>
            <a:r>
              <a:rPr lang="ru-RU" sz="7200" b="1" i="1" dirty="0" smtClean="0">
                <a:solidFill>
                  <a:srgbClr val="0070C0"/>
                </a:solidFill>
              </a:rPr>
              <a:t>Скороговорки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r>
              <a:rPr lang="ru-RU" sz="5400" b="1" dirty="0" smtClean="0"/>
              <a:t>Три сороки тараторки</a:t>
            </a:r>
          </a:p>
          <a:p>
            <a:pPr marL="82296" indent="0">
              <a:buNone/>
            </a:pPr>
            <a:r>
              <a:rPr lang="ru-RU" sz="5400" b="1" dirty="0" smtClean="0"/>
              <a:t>Тараторили на горке.</a:t>
            </a:r>
            <a:endParaRPr lang="ru-RU" sz="5400" b="1" dirty="0"/>
          </a:p>
        </p:txBody>
      </p:sp>
      <p:pic>
        <p:nvPicPr>
          <p:cNvPr id="6147" name="Picture 3" descr="C:\Users\Asus\Desktop\123456789\Print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56792"/>
            <a:ext cx="4464496" cy="307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413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Asus\Desktop\123456789\Print0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71438"/>
            <a:ext cx="7176268" cy="623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81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628800"/>
            <a:ext cx="7498080" cy="11430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/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>
                <a:solidFill>
                  <a:srgbClr val="FF0000"/>
                </a:solidFill>
              </a:rPr>
              <a:t/>
            </a:r>
            <a:br>
              <a:rPr lang="ru-RU" sz="4400" b="1" dirty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Тема</a:t>
            </a:r>
            <a:r>
              <a:rPr lang="ru-RU" sz="4400" b="1" dirty="0" smtClean="0">
                <a:solidFill>
                  <a:srgbClr val="FF0000"/>
                </a:solidFill>
              </a:rPr>
              <a:t>:</a:t>
            </a:r>
            <a:r>
              <a:rPr lang="ru-RU" sz="4400" b="1" dirty="0" smtClean="0">
                <a:solidFill>
                  <a:srgbClr val="0070C0"/>
                </a:solidFill>
              </a:rPr>
              <a:t> </a:t>
            </a:r>
            <a:r>
              <a:rPr lang="ru-RU" sz="4400" b="1" dirty="0" smtClean="0">
                <a:solidFill>
                  <a:srgbClr val="0070C0"/>
                </a:solidFill>
              </a:rPr>
              <a:t>  </a:t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4400" b="1" dirty="0" smtClean="0">
                <a:solidFill>
                  <a:srgbClr val="0070C0"/>
                </a:solidFill>
              </a:rPr>
              <a:t>                                                      </a:t>
            </a:r>
            <a:r>
              <a:rPr lang="ru-RU" sz="6600" b="1" i="1" dirty="0" smtClean="0">
                <a:solidFill>
                  <a:srgbClr val="0070C0"/>
                </a:solidFill>
              </a:rPr>
              <a:t>«Слова предметы. </a:t>
            </a:r>
            <a:br>
              <a:rPr lang="ru-RU" sz="6600" b="1" i="1" dirty="0" smtClean="0">
                <a:solidFill>
                  <a:srgbClr val="0070C0"/>
                </a:solidFill>
              </a:rPr>
            </a:br>
            <a:r>
              <a:rPr lang="ru-RU" sz="6600" b="1" i="1" dirty="0">
                <a:solidFill>
                  <a:srgbClr val="0070C0"/>
                </a:solidFill>
              </a:rPr>
              <a:t> </a:t>
            </a:r>
            <a:r>
              <a:rPr lang="ru-RU" sz="6600" b="1" i="1" dirty="0" smtClean="0">
                <a:solidFill>
                  <a:srgbClr val="0070C0"/>
                </a:solidFill>
              </a:rPr>
              <a:t>Истоки и Радуга»</a:t>
            </a:r>
            <a:r>
              <a:rPr lang="ru-RU" sz="6600" b="1" i="1" dirty="0" smtClean="0">
                <a:solidFill>
                  <a:srgbClr val="0070C0"/>
                </a:solidFill>
              </a:rPr>
              <a:t/>
            </a:r>
            <a:br>
              <a:rPr lang="ru-RU" sz="6600" b="1" i="1" dirty="0" smtClean="0">
                <a:solidFill>
                  <a:srgbClr val="0070C0"/>
                </a:solidFill>
              </a:rPr>
            </a:br>
            <a:r>
              <a:rPr lang="ru-RU" sz="6600" b="1" i="1" dirty="0">
                <a:solidFill>
                  <a:srgbClr val="0070C0"/>
                </a:solidFill>
              </a:rPr>
              <a:t> </a:t>
            </a:r>
            <a:r>
              <a:rPr lang="ru-RU" sz="6600" b="1" i="1" dirty="0" smtClean="0">
                <a:solidFill>
                  <a:srgbClr val="0070C0"/>
                </a:solidFill>
              </a:rPr>
              <a:t>                                                   </a:t>
            </a:r>
            <a:r>
              <a:rPr lang="ru-RU" sz="6000" b="1" i="1" dirty="0" smtClean="0">
                <a:solidFill>
                  <a:srgbClr val="0070C0"/>
                </a:solidFill>
              </a:rPr>
              <a:t>          </a:t>
            </a:r>
            <a:endParaRPr lang="ru-RU" sz="60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4581128"/>
            <a:ext cx="7498080" cy="3899520"/>
          </a:xfrm>
        </p:spPr>
        <p:txBody>
          <a:bodyPr/>
          <a:lstStyle/>
          <a:p>
            <a:pPr marL="82296" indent="0">
              <a:buNone/>
            </a:pPr>
            <a:r>
              <a:rPr lang="ru-RU" dirty="0" smtClean="0"/>
              <a:t>  </a:t>
            </a:r>
            <a:r>
              <a:rPr lang="ru-RU" sz="6000" b="1" dirty="0" smtClean="0">
                <a:solidFill>
                  <a:srgbClr val="FF0000"/>
                </a:solidFill>
              </a:rPr>
              <a:t>******************</a:t>
            </a:r>
            <a:endParaRPr lang="ru-RU" sz="6000" b="1" dirty="0" smtClean="0"/>
          </a:p>
        </p:txBody>
      </p:sp>
    </p:spTree>
    <p:extLst>
      <p:ext uri="{BB962C8B-B14F-4D97-AF65-F5344CB8AC3E}">
        <p14:creationId xmlns:p14="http://schemas.microsoft.com/office/powerpoint/2010/main" val="33499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b="1" i="1" dirty="0" smtClean="0"/>
              <a:t>Какие буквы съел Буквоед?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8067" y="1628800"/>
            <a:ext cx="7498080" cy="48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Asus\Desktop\123456789\Print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916832"/>
            <a:ext cx="6881036" cy="383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27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b="1" i="1" dirty="0" smtClean="0"/>
              <a:t>«Назови одинаковый звук»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ru-RU" dirty="0"/>
          </a:p>
        </p:txBody>
      </p:sp>
      <p:pic>
        <p:nvPicPr>
          <p:cNvPr id="10242" name="Picture 2" descr="C:\Users\Asus\Desktop\123456789\Print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6608762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sus\Desktop\123456789\Print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4152900"/>
            <a:ext cx="66294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658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«Радуга. Сияние Истоков»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sus\Desktop\123456789\Print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71853"/>
            <a:ext cx="4953000" cy="44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334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B050"/>
                </a:solidFill>
              </a:rPr>
              <a:t>Великий русский поэт Федор Иванович Тютчев так воспел прекрасную радугу: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492896"/>
            <a:ext cx="7498080" cy="3755504"/>
          </a:xfrm>
        </p:spPr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Как неожиданно и ярко,</a:t>
            </a:r>
          </a:p>
          <a:p>
            <a:pPr marL="82296" indent="0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На влажной неба синеве,</a:t>
            </a:r>
          </a:p>
          <a:p>
            <a:pPr marL="82296" indent="0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Воздушная воздвиглась арка</a:t>
            </a:r>
          </a:p>
          <a:p>
            <a:pPr marL="82296" indent="0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В своем минутном торжестве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</a:p>
          <a:p>
            <a:pPr marL="82296" indent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82296" indent="0">
              <a:buNone/>
            </a:pPr>
            <a:r>
              <a:rPr lang="ru-RU" sz="6500" b="1" dirty="0" smtClean="0">
                <a:solidFill>
                  <a:srgbClr val="00B050"/>
                </a:solidFill>
              </a:rPr>
              <a:t>*******************</a:t>
            </a:r>
            <a:endParaRPr lang="ru-RU" sz="65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4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4800" b="1" u="sng" dirty="0" smtClean="0">
                <a:solidFill>
                  <a:srgbClr val="C00000"/>
                </a:solidFill>
              </a:rPr>
              <a:t>Вывод:</a:t>
            </a:r>
            <a:endParaRPr lang="ru-RU" sz="4800" u="sng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dirty="0" smtClean="0"/>
              <a:t> </a:t>
            </a:r>
            <a:r>
              <a:rPr lang="ru-RU" sz="4800" b="1" i="1" dirty="0" smtClean="0">
                <a:solidFill>
                  <a:srgbClr val="002060"/>
                </a:solidFill>
              </a:rPr>
              <a:t>Что соединяет                  </a:t>
            </a:r>
            <a:r>
              <a:rPr lang="ru-RU" sz="6000" b="1" dirty="0" smtClean="0">
                <a:solidFill>
                  <a:schemeClr val="accent2"/>
                </a:solidFill>
              </a:rPr>
              <a:t>мост</a:t>
            </a:r>
            <a:r>
              <a:rPr lang="ru-RU" sz="6000" b="1" dirty="0" smtClean="0"/>
              <a:t> – </a:t>
            </a:r>
            <a:r>
              <a:rPr lang="ru-RU" sz="6000" b="1" dirty="0" smtClean="0">
                <a:solidFill>
                  <a:srgbClr val="FF0000"/>
                </a:solidFill>
              </a:rPr>
              <a:t>радуга</a:t>
            </a:r>
            <a:r>
              <a:rPr lang="ru-RU" sz="6000" b="1" dirty="0" smtClean="0"/>
              <a:t> – </a:t>
            </a:r>
            <a:r>
              <a:rPr lang="ru-RU" sz="6000" b="1" dirty="0" smtClean="0">
                <a:solidFill>
                  <a:srgbClr val="7030A0"/>
                </a:solidFill>
              </a:rPr>
              <a:t>дуга</a:t>
            </a:r>
            <a:r>
              <a:rPr lang="ru-RU" sz="6000" b="1" dirty="0" smtClean="0"/>
              <a:t>?</a:t>
            </a:r>
          </a:p>
          <a:p>
            <a:pPr marL="82296" indent="0">
              <a:buNone/>
            </a:pPr>
            <a:r>
              <a:rPr lang="ru-RU" sz="6000" b="1" dirty="0" smtClean="0">
                <a:solidFill>
                  <a:srgbClr val="00B050"/>
                </a:solidFill>
              </a:rPr>
              <a:t>Радуга !</a:t>
            </a:r>
            <a:endParaRPr lang="ru-RU" sz="6000" b="1" dirty="0">
              <a:solidFill>
                <a:srgbClr val="00B050"/>
              </a:solidFill>
            </a:endParaRPr>
          </a:p>
          <a:p>
            <a:pPr marL="82296" indent="0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Семицветная арочка, соединяющая Небо, Землю и Человека.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44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5400" b="1" i="1" dirty="0" smtClean="0">
                <a:solidFill>
                  <a:srgbClr val="C00000"/>
                </a:solidFill>
              </a:rPr>
              <a:t>«Сказочный кораблик»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28800"/>
            <a:ext cx="7498080" cy="4800600"/>
          </a:xfrm>
        </p:spPr>
        <p:txBody>
          <a:bodyPr/>
          <a:lstStyle/>
          <a:p>
            <a:endParaRPr lang="ru-RU"/>
          </a:p>
        </p:txBody>
      </p:sp>
      <p:pic>
        <p:nvPicPr>
          <p:cNvPr id="9219" name="Picture 3" descr="C:\Users\Asus\Desktop\123456789\Print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39073"/>
            <a:ext cx="6831013" cy="47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60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Артикуляционная гимнастика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en-US" sz="4800" dirty="0" smtClean="0"/>
              <a:t>           </a:t>
            </a:r>
            <a:r>
              <a:rPr lang="ru-RU" sz="4800" dirty="0" smtClean="0"/>
              <a:t>     </a:t>
            </a:r>
          </a:p>
          <a:p>
            <a:pPr marL="82296" indent="0">
              <a:buNone/>
            </a:pPr>
            <a:r>
              <a:rPr lang="ru-RU" sz="4800" b="1" dirty="0"/>
              <a:t> </a:t>
            </a:r>
            <a:r>
              <a:rPr lang="ru-RU" sz="4800" b="1" dirty="0" smtClean="0"/>
              <a:t>                    </a:t>
            </a:r>
            <a:r>
              <a:rPr lang="ru-RU" sz="3000" b="1" dirty="0" smtClean="0">
                <a:solidFill>
                  <a:srgbClr val="002060"/>
                </a:solidFill>
                <a:latin typeface="Arial Black" pitchFamily="34" charset="0"/>
              </a:rPr>
              <a:t>Язычок знаком вам,</a:t>
            </a:r>
          </a:p>
          <a:p>
            <a:pPr marL="82296" indent="0">
              <a:buNone/>
            </a:pPr>
            <a:r>
              <a:rPr lang="ru-RU" sz="3000" b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000" b="1" dirty="0" smtClean="0">
                <a:solidFill>
                  <a:srgbClr val="002060"/>
                </a:solidFill>
                <a:latin typeface="Arial Black" pitchFamily="34" charset="0"/>
              </a:rPr>
              <a:t>                                      дети!</a:t>
            </a:r>
          </a:p>
          <a:p>
            <a:pPr marL="82296" indent="0">
              <a:buNone/>
            </a:pPr>
            <a:r>
              <a:rPr lang="ru-RU" sz="3000" b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000" b="1" dirty="0" smtClean="0">
                <a:solidFill>
                  <a:srgbClr val="002060"/>
                </a:solidFill>
                <a:latin typeface="Arial Black" pitchFamily="34" charset="0"/>
              </a:rPr>
              <a:t>                    Мы его улыбкой</a:t>
            </a:r>
          </a:p>
          <a:p>
            <a:pPr marL="82296" indent="0">
              <a:buNone/>
            </a:pPr>
            <a:r>
              <a:rPr lang="ru-RU" sz="3000" b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000" b="1" dirty="0" smtClean="0">
                <a:solidFill>
                  <a:srgbClr val="002060"/>
                </a:solidFill>
                <a:latin typeface="Arial Black" pitchFamily="34" charset="0"/>
              </a:rPr>
              <a:t>                                       встретим!</a:t>
            </a:r>
          </a:p>
          <a:p>
            <a:pPr marL="82296" indent="0">
              <a:buNone/>
            </a:pPr>
            <a:r>
              <a:rPr lang="ru-RU" sz="3000" b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000" b="1" dirty="0" smtClean="0">
                <a:solidFill>
                  <a:srgbClr val="002060"/>
                </a:solidFill>
                <a:latin typeface="Arial Black" pitchFamily="34" charset="0"/>
              </a:rPr>
              <a:t>                                                                     </a:t>
            </a:r>
          </a:p>
          <a:p>
            <a:pPr marL="82296" indent="0">
              <a:buNone/>
            </a:pPr>
            <a:r>
              <a:rPr lang="ru-RU" sz="3000" b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000" b="1" dirty="0" smtClean="0">
                <a:solidFill>
                  <a:srgbClr val="002060"/>
                </a:solidFill>
                <a:latin typeface="Arial Black" pitchFamily="34" charset="0"/>
              </a:rPr>
              <a:t>                                                </a:t>
            </a:r>
          </a:p>
          <a:p>
            <a:pPr marL="82296" indent="0">
              <a:buNone/>
            </a:pPr>
            <a:r>
              <a:rPr lang="ru-RU" sz="30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3000" b="1" dirty="0" smtClean="0">
                <a:solidFill>
                  <a:srgbClr val="C00000"/>
                </a:solidFill>
                <a:latin typeface="Arial Black" pitchFamily="34" charset="0"/>
              </a:rPr>
              <a:t>                         </a:t>
            </a:r>
          </a:p>
          <a:p>
            <a:pPr marL="82296" indent="0">
              <a:buNone/>
            </a:pPr>
            <a:endParaRPr lang="ru-RU" sz="3600" b="1" dirty="0"/>
          </a:p>
          <a:p>
            <a:pPr marL="82296" indent="0">
              <a:buNone/>
            </a:pPr>
            <a:r>
              <a:rPr lang="ru-RU" sz="3600" b="1" dirty="0" smtClean="0"/>
              <a:t>     (широко улыбнуться, растянуть губы)</a:t>
            </a:r>
            <a:endParaRPr lang="ru-RU" sz="3600" b="1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1835696" y="1916832"/>
            <a:ext cx="1706488" cy="3456384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    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4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72816"/>
            <a:ext cx="7498080" cy="4800600"/>
          </a:xfrm>
        </p:spPr>
        <p:txBody>
          <a:bodyPr/>
          <a:lstStyle/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445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*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002060"/>
                </a:solidFill>
              </a:rPr>
              <a:t>согласный</a:t>
            </a:r>
            <a:r>
              <a:rPr lang="ru-RU" sz="4800" b="1" dirty="0" smtClean="0"/>
              <a:t>     </a:t>
            </a:r>
            <a:r>
              <a:rPr lang="ru-RU" sz="4800" b="1" dirty="0" smtClean="0">
                <a:solidFill>
                  <a:srgbClr val="FF0000"/>
                </a:solidFill>
              </a:rPr>
              <a:t>*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002060"/>
                </a:solidFill>
              </a:rPr>
              <a:t>согласный</a:t>
            </a:r>
          </a:p>
          <a:p>
            <a:pPr marL="82296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*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002060"/>
                </a:solidFill>
              </a:rPr>
              <a:t>твердый  </a:t>
            </a:r>
            <a:r>
              <a:rPr lang="ru-RU" sz="4800" b="1" dirty="0" smtClean="0"/>
              <a:t>       </a:t>
            </a:r>
            <a:r>
              <a:rPr lang="ru-RU" sz="4800" b="1" dirty="0" smtClean="0">
                <a:solidFill>
                  <a:srgbClr val="FF0000"/>
                </a:solidFill>
              </a:rPr>
              <a:t>* </a:t>
            </a:r>
            <a:r>
              <a:rPr lang="ru-RU" sz="4800" b="1" dirty="0" smtClean="0">
                <a:solidFill>
                  <a:srgbClr val="002060"/>
                </a:solidFill>
              </a:rPr>
              <a:t>мягкий</a:t>
            </a:r>
          </a:p>
          <a:p>
            <a:pPr marL="82296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* </a:t>
            </a:r>
            <a:r>
              <a:rPr lang="ru-RU" sz="4800" b="1" dirty="0" smtClean="0">
                <a:solidFill>
                  <a:srgbClr val="002060"/>
                </a:solidFill>
              </a:rPr>
              <a:t>звонкий </a:t>
            </a:r>
            <a:r>
              <a:rPr lang="ru-RU" sz="4800" b="1" dirty="0" smtClean="0"/>
              <a:t>         </a:t>
            </a:r>
            <a:r>
              <a:rPr lang="ru-RU" sz="4800" b="1" dirty="0" smtClean="0">
                <a:solidFill>
                  <a:srgbClr val="FF0000"/>
                </a:solidFill>
              </a:rPr>
              <a:t>* </a:t>
            </a:r>
            <a:r>
              <a:rPr lang="ru-RU" sz="4800" b="1" dirty="0" smtClean="0">
                <a:solidFill>
                  <a:srgbClr val="002060"/>
                </a:solidFill>
              </a:rPr>
              <a:t>звонкий</a:t>
            </a:r>
          </a:p>
          <a:p>
            <a:pPr marL="82296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* </a:t>
            </a:r>
            <a:r>
              <a:rPr lang="ru-RU" sz="4800" b="1" dirty="0" smtClean="0">
                <a:solidFill>
                  <a:srgbClr val="002060"/>
                </a:solidFill>
              </a:rPr>
              <a:t>непарный</a:t>
            </a:r>
            <a:r>
              <a:rPr lang="ru-RU" sz="4800" b="1" dirty="0" smtClean="0"/>
              <a:t>      </a:t>
            </a:r>
            <a:r>
              <a:rPr lang="ru-RU" sz="4800" b="1" dirty="0" smtClean="0">
                <a:solidFill>
                  <a:srgbClr val="FF0000"/>
                </a:solidFill>
              </a:rPr>
              <a:t>* </a:t>
            </a:r>
            <a:r>
              <a:rPr lang="ru-RU" sz="4800" b="1" dirty="0" smtClean="0">
                <a:solidFill>
                  <a:srgbClr val="002060"/>
                </a:solidFill>
              </a:rPr>
              <a:t>непарный</a:t>
            </a:r>
          </a:p>
          <a:p>
            <a:pPr marL="82296" indent="0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* </a:t>
            </a:r>
            <a:r>
              <a:rPr lang="ru-RU" sz="4800" b="1" dirty="0" err="1" smtClean="0">
                <a:solidFill>
                  <a:srgbClr val="002060"/>
                </a:solidFill>
              </a:rPr>
              <a:t>сонор</a:t>
            </a: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r>
              <a:rPr lang="ru-RU" sz="4800" b="1" dirty="0" smtClean="0"/>
              <a:t>              </a:t>
            </a:r>
            <a:r>
              <a:rPr lang="en-US" sz="4800" b="1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*</a:t>
            </a:r>
            <a:r>
              <a:rPr lang="ru-RU" sz="4800" b="1" dirty="0" smtClean="0"/>
              <a:t> </a:t>
            </a:r>
            <a:r>
              <a:rPr lang="ru-RU" sz="4800" b="1" dirty="0" err="1" smtClean="0">
                <a:solidFill>
                  <a:srgbClr val="002060"/>
                </a:solidFill>
              </a:rPr>
              <a:t>сонор</a:t>
            </a: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endParaRPr lang="en-US" sz="4800" b="1" dirty="0" smtClean="0">
              <a:solidFill>
                <a:srgbClr val="002060"/>
              </a:solidFill>
            </a:endParaRPr>
          </a:p>
          <a:p>
            <a:pPr marL="82296" indent="0">
              <a:buNone/>
            </a:pP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> </a:t>
            </a:r>
            <a:r>
              <a:rPr lang="ru-RU" sz="7200" b="1" i="1" dirty="0" smtClean="0"/>
              <a:t>Звук </a:t>
            </a:r>
            <a:r>
              <a:rPr lang="ru-RU" sz="7200" b="1" dirty="0" smtClean="0">
                <a:solidFill>
                  <a:srgbClr val="0070C0"/>
                </a:solidFill>
                <a:latin typeface="Arial Black" pitchFamily="34" charset="0"/>
              </a:rPr>
              <a:t>Р    </a:t>
            </a:r>
            <a:r>
              <a:rPr lang="ru-RU" sz="7200" b="1" i="1" dirty="0" smtClean="0">
                <a:solidFill>
                  <a:schemeClr val="tx2"/>
                </a:solidFill>
              </a:rPr>
              <a:t>Звук </a:t>
            </a:r>
            <a:r>
              <a:rPr lang="ru-RU" sz="7200" b="1" dirty="0" smtClean="0">
                <a:solidFill>
                  <a:srgbClr val="00B050"/>
                </a:solidFill>
                <a:latin typeface="Arial Black" pitchFamily="34" charset="0"/>
              </a:rPr>
              <a:t>Р</a:t>
            </a:r>
            <a:r>
              <a:rPr lang="en-US" sz="7200" b="1" dirty="0" smtClean="0">
                <a:solidFill>
                  <a:srgbClr val="00B050"/>
                </a:solidFill>
                <a:latin typeface="Arial Black" pitchFamily="34" charset="0"/>
              </a:rPr>
              <a:t>’</a:t>
            </a:r>
            <a:endParaRPr lang="ru-RU" sz="72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5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        </a:t>
            </a:r>
            <a:r>
              <a:rPr lang="ru-RU" sz="7200" b="1" dirty="0" smtClean="0">
                <a:solidFill>
                  <a:srgbClr val="C00000"/>
                </a:solidFill>
              </a:rPr>
              <a:t>«</a:t>
            </a:r>
            <a:r>
              <a:rPr lang="ru-RU" sz="7200" b="1" dirty="0" err="1" smtClean="0">
                <a:solidFill>
                  <a:srgbClr val="C00000"/>
                </a:solidFill>
              </a:rPr>
              <a:t>З</a:t>
            </a:r>
            <a:r>
              <a:rPr lang="ru-RU" sz="7200" b="1" dirty="0" err="1" smtClean="0">
                <a:solidFill>
                  <a:srgbClr val="C00000"/>
                </a:solidFill>
              </a:rPr>
              <a:t>вуковички</a:t>
            </a:r>
            <a:r>
              <a:rPr lang="ru-RU" sz="7200" b="1" dirty="0" smtClean="0">
                <a:solidFill>
                  <a:srgbClr val="C00000"/>
                </a:solidFill>
              </a:rPr>
              <a:t>»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ru-RU" dirty="0"/>
          </a:p>
        </p:txBody>
      </p:sp>
      <p:pic>
        <p:nvPicPr>
          <p:cNvPr id="12290" name="Picture 2" descr="I:\Печать0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75916" y="2272556"/>
            <a:ext cx="3960440" cy="353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I:\Печать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42223" y="2581183"/>
            <a:ext cx="361208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2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b="1" dirty="0" smtClean="0">
                <a:solidFill>
                  <a:srgbClr val="C00000"/>
                </a:solidFill>
              </a:rPr>
              <a:t>Артикуляционные схемы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3600" b="1" dirty="0" smtClean="0"/>
              <a:t>     </a:t>
            </a:r>
            <a:r>
              <a:rPr lang="ru-RU" sz="3600" b="1" i="1" dirty="0" smtClean="0"/>
              <a:t>Звук</a:t>
            </a:r>
            <a:r>
              <a:rPr lang="ru-RU" sz="3600" b="1" dirty="0" smtClean="0"/>
              <a:t> Р                                  </a:t>
            </a:r>
            <a:r>
              <a:rPr lang="ru-RU" sz="3600" b="1" i="1" dirty="0" smtClean="0"/>
              <a:t>Звук</a:t>
            </a:r>
            <a:r>
              <a:rPr lang="ru-RU" sz="3600" b="1" dirty="0" smtClean="0"/>
              <a:t> Р</a:t>
            </a:r>
            <a:r>
              <a:rPr lang="en-US" sz="3600" b="1" dirty="0" smtClean="0"/>
              <a:t>’</a:t>
            </a:r>
            <a:endParaRPr lang="ru-RU" sz="3600" b="1" dirty="0"/>
          </a:p>
        </p:txBody>
      </p:sp>
      <p:pic>
        <p:nvPicPr>
          <p:cNvPr id="14338" name="Picture 2" descr="I:\2012-01-26\Print0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558" y="2420888"/>
            <a:ext cx="3168352" cy="303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I:\2012-01-26\Print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43664"/>
            <a:ext cx="3299177" cy="317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04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620688"/>
            <a:ext cx="7498080" cy="7969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r>
              <a:rPr lang="ru-RU" sz="4800" b="1" i="1" dirty="0" smtClean="0">
                <a:solidFill>
                  <a:srgbClr val="002060"/>
                </a:solidFill>
              </a:rPr>
              <a:t>Ты – веселый, рыбачек, </a:t>
            </a:r>
            <a:br>
              <a:rPr lang="ru-RU" sz="4800" b="1" i="1" dirty="0" smtClean="0">
                <a:solidFill>
                  <a:srgbClr val="002060"/>
                </a:solidFill>
              </a:rPr>
            </a:br>
            <a:r>
              <a:rPr lang="ru-RU" sz="4800" b="1" i="1" dirty="0">
                <a:solidFill>
                  <a:srgbClr val="002060"/>
                </a:solidFill>
              </a:rPr>
              <a:t> </a:t>
            </a:r>
            <a:r>
              <a:rPr lang="ru-RU" sz="4800" b="1" i="1" dirty="0" smtClean="0">
                <a:solidFill>
                  <a:srgbClr val="002060"/>
                </a:solidFill>
              </a:rPr>
              <a:t>   Их поймаешь на крючок.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844824"/>
            <a:ext cx="7498080" cy="44035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sus\Desktop\123456789\Print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48880"/>
            <a:ext cx="380188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69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476</TotalTime>
  <Words>297</Words>
  <Application>Microsoft Office PowerPoint</Application>
  <PresentationFormat>Экран (4:3)</PresentationFormat>
  <Paragraphs>92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«Истоки и радуга»</vt:lpstr>
      <vt:lpstr>  Тема:                                                          «Слова предметы.   Истоки и Радуга»                                                               </vt:lpstr>
      <vt:lpstr> «Сказочный кораблик»</vt:lpstr>
      <vt:lpstr>Артикуляционная гимнастика</vt:lpstr>
      <vt:lpstr> </vt:lpstr>
      <vt:lpstr> Звук Р    Звук Р’</vt:lpstr>
      <vt:lpstr>         «Звуковички»</vt:lpstr>
      <vt:lpstr>   Артикуляционные схемы</vt:lpstr>
      <vt:lpstr>     Ты – веселый, рыбачек,      Их поймаешь на крючок.</vt:lpstr>
      <vt:lpstr>          Ресурсный круг</vt:lpstr>
      <vt:lpstr> «Радуга»</vt:lpstr>
      <vt:lpstr>   В чем живительная сила истоков?</vt:lpstr>
      <vt:lpstr>      </vt:lpstr>
      <vt:lpstr>      Словарь Истоков:</vt:lpstr>
      <vt:lpstr>    Игра:       «Светофор»</vt:lpstr>
      <vt:lpstr>     «Четвертый лишний»</vt:lpstr>
      <vt:lpstr>Игра: «Слова – однофамильцы»</vt:lpstr>
      <vt:lpstr>         Скороговорки</vt:lpstr>
      <vt:lpstr>Презентация PowerPoint</vt:lpstr>
      <vt:lpstr>  Какие буквы съел Буквоед?</vt:lpstr>
      <vt:lpstr>     «Назови одинаковый звук»</vt:lpstr>
      <vt:lpstr> «Радуга. Сияние Истоков»</vt:lpstr>
      <vt:lpstr>  Великий русский поэт Федор Иванович Тютчев так воспел прекрасную радугу:</vt:lpstr>
      <vt:lpstr> Вывод: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40</cp:revision>
  <dcterms:created xsi:type="dcterms:W3CDTF">2012-01-16T13:56:20Z</dcterms:created>
  <dcterms:modified xsi:type="dcterms:W3CDTF">2012-01-26T17:54:04Z</dcterms:modified>
</cp:coreProperties>
</file>