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3399"/>
    <a:srgbClr val="006C31"/>
    <a:srgbClr val="00CC99"/>
    <a:srgbClr val="008000"/>
    <a:srgbClr val="3333FF"/>
    <a:srgbClr val="3366CC"/>
    <a:srgbClr val="CC66FF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4151F3-6376-4F16-8239-780F293B09FA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EFCF7F-700A-41F7-AB3B-C579A44934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857884" y="4429132"/>
            <a:ext cx="3071802" cy="221456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Подготовила: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Колчина О.А.</a:t>
            </a:r>
          </a:p>
          <a:p>
            <a:pPr algn="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МОУ «СОШ «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9»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500042"/>
            <a:ext cx="62376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Самоменеджмент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педагога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E:\Изображения\Народ\LADYREAD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5375275" cy="37734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428604"/>
            <a:ext cx="3571900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6. </a:t>
            </a:r>
            <a:r>
              <a:rPr lang="ru-RU" sz="2400" b="1" dirty="0">
                <a:solidFill>
                  <a:schemeClr val="bg1"/>
                </a:solidFill>
              </a:rPr>
              <a:t>Информация и коммуникация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2285992"/>
            <a:ext cx="3571900" cy="3071834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Рациональное ведение беседы, рациональное использование телефона, ведение корреспонденции, листки-памятки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2066" y="2000240"/>
            <a:ext cx="4071934" cy="3857652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Выделение времени для </a:t>
            </a:r>
            <a:r>
              <a:rPr lang="ru-RU" sz="2400" b="1" dirty="0" smtClean="0">
                <a:solidFill>
                  <a:srgbClr val="006C31"/>
                </a:solidFill>
              </a:rPr>
              <a:t> консультирования</a:t>
            </a:r>
            <a:endParaRPr lang="ru-RU" sz="2400" b="1" dirty="0">
              <a:solidFill>
                <a:srgbClr val="006C3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rgbClr val="006C3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Отгораживание от возможных помех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rgbClr val="006C3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Меньше отвлечений и «бумажной войны» </a:t>
            </a:r>
          </a:p>
        </p:txBody>
      </p:sp>
      <p:sp>
        <p:nvSpPr>
          <p:cNvPr id="6" name="Выгнутая вниз стрелка 5"/>
          <p:cNvSpPr/>
          <p:nvPr/>
        </p:nvSpPr>
        <p:spPr>
          <a:xfrm rot="5165784">
            <a:off x="-668500" y="2779133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rot="681278">
            <a:off x="3496643" y="5699293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Picture 4" descr="E:\Изображения\Народ\COMPMAN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64017"/>
            <a:ext cx="2000232" cy="15939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000108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/>
              <a:t>Копилка </a:t>
            </a:r>
            <a:r>
              <a:rPr lang="ru-RU" sz="3600" b="1" u="sng" dirty="0" smtClean="0"/>
              <a:t>резервов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Планирование </a:t>
            </a:r>
            <a:r>
              <a:rPr lang="ru-RU" sz="3600" b="1" dirty="0"/>
              <a:t>дня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(</a:t>
            </a:r>
            <a:r>
              <a:rPr lang="ru-RU" sz="3600" b="1" dirty="0"/>
              <a:t>метод Альпы</a:t>
            </a:r>
            <a:r>
              <a:rPr lang="ru-RU" sz="3600" b="1" dirty="0" smtClean="0"/>
              <a:t>)</a:t>
            </a:r>
          </a:p>
          <a:p>
            <a:endParaRPr lang="ru-RU" sz="3600" dirty="0"/>
          </a:p>
          <a:p>
            <a:pPr marL="342900" indent="-342900">
              <a:buAutoNum type="arabicPeriod"/>
            </a:pPr>
            <a:r>
              <a:rPr lang="ru-RU" sz="3600" b="1" dirty="0" smtClean="0"/>
              <a:t>Все </a:t>
            </a:r>
            <a:r>
              <a:rPr lang="ru-RU" sz="3600" b="1" dirty="0"/>
              <a:t>записать</a:t>
            </a:r>
            <a:endParaRPr lang="ru-RU" sz="3600" dirty="0"/>
          </a:p>
          <a:p>
            <a:pPr marL="342900" indent="-342900">
              <a:buAutoNum type="arabicPeriod" startAt="2"/>
            </a:pPr>
            <a:r>
              <a:rPr lang="ru-RU" sz="3600" b="1" dirty="0" smtClean="0"/>
              <a:t>Оценить </a:t>
            </a:r>
            <a:r>
              <a:rPr lang="ru-RU" sz="3600" b="1" dirty="0"/>
              <a:t>продолжительность</a:t>
            </a:r>
            <a:endParaRPr lang="ru-RU" sz="3600" dirty="0"/>
          </a:p>
          <a:p>
            <a:pPr marL="342900" indent="-342900">
              <a:buAutoNum type="arabicPeriod" startAt="2"/>
            </a:pPr>
            <a:r>
              <a:rPr lang="ru-RU" sz="3600" b="1" dirty="0" smtClean="0"/>
              <a:t>Зарезервировать </a:t>
            </a:r>
            <a:r>
              <a:rPr lang="ru-RU" sz="3600" b="1" dirty="0"/>
              <a:t>время</a:t>
            </a:r>
            <a:endParaRPr lang="ru-RU" sz="3600" dirty="0"/>
          </a:p>
          <a:p>
            <a:pPr marL="342900" indent="-342900">
              <a:buAutoNum type="arabicPeriod" startAt="4"/>
            </a:pPr>
            <a:r>
              <a:rPr lang="ru-RU" sz="3600" b="1" dirty="0" smtClean="0"/>
              <a:t>Выбрать </a:t>
            </a:r>
            <a:r>
              <a:rPr lang="ru-RU" sz="3600" b="1" dirty="0"/>
              <a:t>приоритет</a:t>
            </a:r>
            <a:endParaRPr lang="ru-RU" sz="3600" dirty="0"/>
          </a:p>
          <a:p>
            <a:pPr marL="342900" indent="-342900">
              <a:buAutoNum type="arabicPeriod" startAt="4"/>
            </a:pPr>
            <a:r>
              <a:rPr lang="ru-RU" sz="3600" b="1" dirty="0" smtClean="0"/>
              <a:t>Осуществлять </a:t>
            </a:r>
            <a:r>
              <a:rPr lang="ru-RU" sz="3600" b="1" dirty="0"/>
              <a:t>последующий контроль</a:t>
            </a:r>
            <a:endParaRPr lang="ru-RU" sz="3600" dirty="0"/>
          </a:p>
        </p:txBody>
      </p:sp>
      <p:pic>
        <p:nvPicPr>
          <p:cNvPr id="5" name="Picture 2" descr="E:\Изображения\Народ\INFOPAG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714356"/>
            <a:ext cx="2786082" cy="23022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800" u="sng" smtClean="0"/>
              <a:t>Упражнения: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«Поза кучера»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«Полное дыхание»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/>
              <a:t>«Формулы»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smtClean="0"/>
              <a:t>Формулы должны быть утвердительными, т.е. не должны содержать отрицания «не» («Я уверен в своих возможностях», а не «Я не боюсь, что мне не хватит времени»)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smtClean="0"/>
              <a:t>Если слишком жесткое категоричное звучание формулы вызывает у вас внутренний протест, сделайте ее более мягкой.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800" smtClean="0"/>
              <a:t>Формулы должны быть краткими и лаконичными.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428596" y="1828800"/>
            <a:ext cx="8358246" cy="2438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000100" y="714356"/>
            <a:ext cx="8001000" cy="42148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Самоменеджмент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использование испытанных методов в повседневной практике для того, чтобы оптимально и со смыслом использовать свое время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	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ОвчароваР.В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.).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Самоменеджмент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скрывает понятие и умение самоорганизации. 	(А. и К.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Бишоф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Самоменеджмент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это управление самим собой 						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Кинан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К.)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E:\Изображения\Народ\2READPG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72008"/>
            <a:ext cx="3071813" cy="2105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001056" cy="428628"/>
          </a:xfrm>
        </p:spPr>
        <p:txBody>
          <a:bodyPr>
            <a:normAutofit fontScale="90000"/>
          </a:bodyPr>
          <a:lstStyle/>
          <a:p>
            <a:pPr marL="514350" lvl="0" indent="-514350"/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3399"/>
                </a:solidFill>
              </a:rPr>
              <a:t>Функции самоменеджмента</a:t>
            </a:r>
            <a:r>
              <a:rPr lang="ru-RU" sz="3100" dirty="0" smtClean="0">
                <a:solidFill>
                  <a:srgbClr val="003399"/>
                </a:solidFill>
              </a:rPr>
              <a:t>:</a:t>
            </a:r>
            <a:endParaRPr lang="ru-RU" sz="3100" dirty="0">
              <a:solidFill>
                <a:srgbClr val="0033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56" y="928670"/>
            <a:ext cx="5429288" cy="2900370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Постановка целей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Планирование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Принятие решений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Реализация и организация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Контроль</a:t>
            </a:r>
          </a:p>
          <a:p>
            <a:pPr marL="457200" indent="-45720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Информация и коммуникация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143372" y="3703630"/>
            <a:ext cx="3989457" cy="3154370"/>
            <a:chOff x="2030662" y="3644436"/>
            <a:chExt cx="3989457" cy="3154370"/>
          </a:xfrm>
        </p:grpSpPr>
        <p:sp>
          <p:nvSpPr>
            <p:cNvPr id="5" name="Овал 4"/>
            <p:cNvSpPr/>
            <p:nvPr/>
          </p:nvSpPr>
          <p:spPr>
            <a:xfrm>
              <a:off x="3428992" y="4572008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6" name="Овал 5"/>
            <p:cNvSpPr/>
            <p:nvPr/>
          </p:nvSpPr>
          <p:spPr>
            <a:xfrm rot="19147833">
              <a:off x="4380639" y="3644436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" name="Овал 6"/>
            <p:cNvSpPr/>
            <p:nvPr/>
          </p:nvSpPr>
          <p:spPr>
            <a:xfrm rot="2036591">
              <a:off x="4877111" y="5079119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8" name="Овал 7"/>
            <p:cNvSpPr/>
            <p:nvPr/>
          </p:nvSpPr>
          <p:spPr>
            <a:xfrm rot="1649867">
              <a:off x="2100588" y="3795396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9" name="Овал 8"/>
            <p:cNvSpPr/>
            <p:nvPr/>
          </p:nvSpPr>
          <p:spPr>
            <a:xfrm rot="19821379">
              <a:off x="2030662" y="5236555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0" name="Овал 9"/>
            <p:cNvSpPr/>
            <p:nvPr/>
          </p:nvSpPr>
          <p:spPr>
            <a:xfrm rot="16882096">
              <a:off x="3606074" y="5870112"/>
              <a:ext cx="1143008" cy="7143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1" name="Стрелка вверх 10"/>
            <p:cNvSpPr/>
            <p:nvPr/>
          </p:nvSpPr>
          <p:spPr>
            <a:xfrm rot="4759245">
              <a:off x="3549108" y="3480529"/>
              <a:ext cx="262479" cy="642942"/>
            </a:xfrm>
            <a:prstGeom prst="upArrow">
              <a:avLst/>
            </a:prstGeom>
            <a:solidFill>
              <a:srgbClr val="006C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верх 11"/>
            <p:cNvSpPr/>
            <p:nvPr/>
          </p:nvSpPr>
          <p:spPr>
            <a:xfrm rot="14584916">
              <a:off x="4854681" y="5733359"/>
              <a:ext cx="275534" cy="642942"/>
            </a:xfrm>
            <a:prstGeom prst="upArrow">
              <a:avLst/>
            </a:prstGeom>
            <a:solidFill>
              <a:srgbClr val="006C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верх 12"/>
            <p:cNvSpPr/>
            <p:nvPr/>
          </p:nvSpPr>
          <p:spPr>
            <a:xfrm rot="9834601">
              <a:off x="5582958" y="4200930"/>
              <a:ext cx="222223" cy="642942"/>
            </a:xfrm>
            <a:prstGeom prst="upArrow">
              <a:avLst/>
            </a:prstGeom>
            <a:solidFill>
              <a:srgbClr val="006C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верх 13"/>
            <p:cNvSpPr/>
            <p:nvPr/>
          </p:nvSpPr>
          <p:spPr>
            <a:xfrm rot="18436869">
              <a:off x="3126454" y="5777277"/>
              <a:ext cx="295523" cy="642942"/>
            </a:xfrm>
            <a:prstGeom prst="upArrow">
              <a:avLst/>
            </a:prstGeom>
            <a:solidFill>
              <a:srgbClr val="006C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верх 14"/>
            <p:cNvSpPr/>
            <p:nvPr/>
          </p:nvSpPr>
          <p:spPr>
            <a:xfrm rot="812757">
              <a:off x="2215181" y="4518775"/>
              <a:ext cx="231794" cy="642942"/>
            </a:xfrm>
            <a:prstGeom prst="upArrow">
              <a:avLst/>
            </a:prstGeom>
            <a:solidFill>
              <a:srgbClr val="006C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42984"/>
            <a:ext cx="8358187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99"/>
                </a:solidFill>
              </a:rPr>
              <a:t>Использование  </a:t>
            </a:r>
            <a:br>
              <a:rPr lang="ru-RU" b="1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rgbClr val="003399"/>
                </a:solidFill>
              </a:rPr>
              <a:t>техник </a:t>
            </a:r>
            <a:br>
              <a:rPr lang="ru-RU" b="1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rgbClr val="003399"/>
                </a:solidFill>
              </a:rPr>
              <a:t>самоменеджмента: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5214950"/>
            <a:ext cx="3000364" cy="135732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Функция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3108" y="3286124"/>
            <a:ext cx="3643338" cy="157163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Рабочие методы и приемы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1142984"/>
            <a:ext cx="3643338" cy="1571636"/>
          </a:xfrm>
          <a:prstGeom prst="ellipse">
            <a:avLst/>
          </a:prstGeom>
          <a:solidFill>
            <a:srgbClr val="00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3300"/>
                </a:solidFill>
              </a:rPr>
              <a:t>Достигаемый результат</a:t>
            </a:r>
            <a:endParaRPr lang="ru-RU" sz="2400" b="1" dirty="0">
              <a:solidFill>
                <a:srgbClr val="3333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3342210">
            <a:off x="5194821" y="2699184"/>
            <a:ext cx="500066" cy="73713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3533208">
            <a:off x="2434558" y="4717189"/>
            <a:ext cx="500066" cy="622229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5" descr="E:\Изображения\Народ\MEETNG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0599" y="3613484"/>
            <a:ext cx="3173401" cy="32445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3399"/>
                </a:solidFill>
              </a:rPr>
              <a:t>Техники самоменеджмента:</a:t>
            </a:r>
            <a:endParaRPr lang="ru-RU" sz="4000" b="1" dirty="0">
              <a:solidFill>
                <a:srgbClr val="003399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3000372"/>
            <a:ext cx="2143108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</a:t>
            </a:r>
            <a:r>
              <a:rPr lang="ru-RU" sz="2400" b="1" dirty="0" smtClean="0">
                <a:solidFill>
                  <a:schemeClr val="bg1"/>
                </a:solidFill>
              </a:rPr>
              <a:t>. Постановка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целей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1643050"/>
            <a:ext cx="2857520" cy="3286148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Определение              цели, ситуационный        анализ, </a:t>
            </a:r>
            <a:r>
              <a:rPr lang="ru-RU" b="1" dirty="0" smtClean="0">
                <a:solidFill>
                  <a:schemeClr val="bg1"/>
                </a:solidFill>
              </a:rPr>
              <a:t> целевые      </a:t>
            </a:r>
            <a:r>
              <a:rPr lang="ru-RU" b="1" dirty="0">
                <a:solidFill>
                  <a:schemeClr val="bg1"/>
                </a:solidFill>
              </a:rPr>
              <a:t>стратегии      и методы            достижения успеха,        формирование цели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84" y="1285860"/>
            <a:ext cx="3286116" cy="4071966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Мотивация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Распознавание преимуществ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 Концентрация усилий на</a:t>
            </a:r>
            <a:br>
              <a:rPr lang="ru-RU" sz="2400" b="1" dirty="0">
                <a:solidFill>
                  <a:srgbClr val="006C31"/>
                </a:solidFill>
              </a:rPr>
            </a:br>
            <a:r>
              <a:rPr lang="ru-RU" sz="2400" b="1" dirty="0">
                <a:solidFill>
                  <a:srgbClr val="006C31"/>
                </a:solidFill>
              </a:rPr>
              <a:t>узких местах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  Фиксация сроков и ближайших шагов</a:t>
            </a:r>
          </a:p>
        </p:txBody>
      </p:sp>
      <p:sp>
        <p:nvSpPr>
          <p:cNvPr id="6" name="Выгнутая вниз стрелка 5"/>
          <p:cNvSpPr/>
          <p:nvPr/>
        </p:nvSpPr>
        <p:spPr>
          <a:xfrm rot="1491557">
            <a:off x="439838" y="4753774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низ стрелка 6"/>
          <p:cNvSpPr/>
          <p:nvPr/>
        </p:nvSpPr>
        <p:spPr>
          <a:xfrm rot="205136">
            <a:off x="4375075" y="5429668"/>
            <a:ext cx="2428892" cy="655631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428604"/>
            <a:ext cx="2928958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2.  Планирование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00232" y="1643050"/>
            <a:ext cx="2857520" cy="3286148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Годовое      планирование, месячное     планирование, декадное     планирование, планирование             дня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1142984"/>
            <a:ext cx="3357586" cy="5072098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Подготовка    к    реализации цели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Оптимальное распределение</a:t>
            </a:r>
            <a:br>
              <a:rPr lang="ru-RU" sz="2400" b="1" dirty="0">
                <a:solidFill>
                  <a:srgbClr val="006C31"/>
                </a:solidFill>
              </a:rPr>
            </a:br>
            <a:r>
              <a:rPr lang="ru-RU" sz="2400" b="1" dirty="0">
                <a:solidFill>
                  <a:srgbClr val="006C31"/>
                </a:solidFill>
              </a:rPr>
              <a:t>и использование времени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Сокращение  сроков исполнения</a:t>
            </a:r>
          </a:p>
        </p:txBody>
      </p:sp>
      <p:sp>
        <p:nvSpPr>
          <p:cNvPr id="5" name="Выгнутая вниз стрелка 4"/>
          <p:cNvSpPr/>
          <p:nvPr/>
        </p:nvSpPr>
        <p:spPr>
          <a:xfrm rot="5400000">
            <a:off x="35687" y="2393149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491557">
            <a:off x="2797292" y="5461789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4" descr="E:\Изображения\Народ\MEETNG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2243137" cy="2843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428604"/>
            <a:ext cx="3571900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3. </a:t>
            </a:r>
            <a:r>
              <a:rPr lang="ru-RU" sz="2400" b="1" dirty="0">
                <a:solidFill>
                  <a:schemeClr val="bg1"/>
                </a:solidFill>
              </a:rPr>
              <a:t>Принятие решений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85918" y="1928802"/>
            <a:ext cx="3214710" cy="3500462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Установка приоритетов, принцип Парето (соотношение 80:20), </a:t>
            </a:r>
            <a:r>
              <a:rPr lang="en-US" sz="2000" b="1" dirty="0">
                <a:solidFill>
                  <a:schemeClr val="bg1"/>
                </a:solidFill>
              </a:rPr>
              <a:t>ABC</a:t>
            </a:r>
            <a:r>
              <a:rPr lang="ru-RU" sz="2000" b="1" dirty="0">
                <a:solidFill>
                  <a:schemeClr val="bg1"/>
                </a:solidFill>
              </a:rPr>
              <a:t>-анализ, принцип Эйзенхауэра,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Делегирование дел, перепоручение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2000240"/>
            <a:ext cx="4000496" cy="4357718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Первоочередное </a:t>
            </a:r>
            <a:r>
              <a:rPr lang="ru-RU" sz="2400" b="1" dirty="0" smtClean="0">
                <a:solidFill>
                  <a:srgbClr val="006C31"/>
                </a:solidFill>
              </a:rPr>
              <a:t>решение жизненных </a:t>
            </a:r>
            <a:r>
              <a:rPr lang="ru-RU" sz="2400" b="1" dirty="0">
                <a:solidFill>
                  <a:srgbClr val="006C31"/>
                </a:solidFill>
              </a:rPr>
              <a:t>проблем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Упорядочение дел по их важности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Избавление от тирании </a:t>
            </a:r>
            <a:r>
              <a:rPr lang="ru-RU" sz="2400" b="1" dirty="0" smtClean="0">
                <a:solidFill>
                  <a:srgbClr val="006C31"/>
                </a:solidFill>
              </a:rPr>
              <a:t> «неотложных </a:t>
            </a:r>
            <a:r>
              <a:rPr lang="ru-RU" sz="2400" b="1" dirty="0">
                <a:solidFill>
                  <a:srgbClr val="006C31"/>
                </a:solidFill>
              </a:rPr>
              <a:t>дел»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Продуктивность </a:t>
            </a:r>
            <a:r>
              <a:rPr lang="ru-RU" sz="2400" b="1" dirty="0" smtClean="0">
                <a:solidFill>
                  <a:srgbClr val="006C31"/>
                </a:solidFill>
              </a:rPr>
              <a:t>трудовых затрат</a:t>
            </a:r>
            <a:endParaRPr lang="ru-RU" sz="2400" b="1" dirty="0">
              <a:solidFill>
                <a:srgbClr val="006C3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3847626">
            <a:off x="-266688" y="2545487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150728">
            <a:off x="3014068" y="5802459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3" descr="E:\Изображения\Народ\MEETING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786050" cy="20207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428604"/>
            <a:ext cx="3571900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4. Реализация и самоорганизация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2214554"/>
            <a:ext cx="3571900" cy="2500330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Распорядок  дня, график продуктивности, биоритмы,             дневной рабочий план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48" y="2143116"/>
            <a:ext cx="3857652" cy="4429156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Концентрация на</a:t>
            </a:r>
            <a:br>
              <a:rPr lang="ru-RU" sz="2400" b="1" dirty="0">
                <a:solidFill>
                  <a:srgbClr val="006C31"/>
                </a:solidFill>
              </a:rPr>
            </a:br>
            <a:r>
              <a:rPr lang="ru-RU" sz="2400" b="1" dirty="0">
                <a:solidFill>
                  <a:srgbClr val="006C31"/>
                </a:solidFill>
              </a:rPr>
              <a:t>значительных задачах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Использование пика производительности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Учет периодических</a:t>
            </a:r>
            <a:br>
              <a:rPr lang="ru-RU" sz="2400" b="1" dirty="0">
                <a:solidFill>
                  <a:srgbClr val="006C31"/>
                </a:solidFill>
              </a:rPr>
            </a:br>
            <a:r>
              <a:rPr lang="ru-RU" sz="2400" b="1" dirty="0">
                <a:solidFill>
                  <a:srgbClr val="006C31"/>
                </a:solidFill>
              </a:rPr>
              <a:t>колебаний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Становление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индивидуального рабочего стиля</a:t>
            </a:r>
          </a:p>
        </p:txBody>
      </p:sp>
      <p:sp>
        <p:nvSpPr>
          <p:cNvPr id="5" name="Выгнутая вниз стрелка 4"/>
          <p:cNvSpPr/>
          <p:nvPr/>
        </p:nvSpPr>
        <p:spPr>
          <a:xfrm rot="3693570">
            <a:off x="-584988" y="2467724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491557">
            <a:off x="2868731" y="5253840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2" descr="E:\Изображения\Народ\MEETNG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68887"/>
            <a:ext cx="3068637" cy="1789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71802" y="785794"/>
            <a:ext cx="3571900" cy="1214446"/>
          </a:xfrm>
          <a:prstGeom prst="roundRect">
            <a:avLst/>
          </a:prstGeom>
          <a:solidFill>
            <a:srgbClr val="003399">
              <a:alpha val="7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5. </a:t>
            </a:r>
            <a:r>
              <a:rPr lang="ru-RU" sz="2800" b="1" dirty="0">
                <a:solidFill>
                  <a:schemeClr val="bg1"/>
                </a:solidFill>
              </a:rPr>
              <a:t>Контроль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2428868"/>
            <a:ext cx="4000528" cy="4000528"/>
          </a:xfrm>
          <a:prstGeom prst="roundRect">
            <a:avLst/>
          </a:prstGeom>
          <a:solidFill>
            <a:srgbClr val="008000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Контролирование процесса работы (сравнивание замысла с результатом), контролирование итогов, контролирование достижения поставленных целей, обзор итогов истекшего дня (самоконтроль).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58" y="2786058"/>
            <a:ext cx="4214842" cy="2714644"/>
          </a:xfrm>
          <a:prstGeom prst="roundRect">
            <a:avLst/>
          </a:prstGeom>
          <a:solidFill>
            <a:srgbClr val="FF6699">
              <a:alpha val="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запланированных результатов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rgbClr val="006C31"/>
                </a:solidFill>
              </a:rPr>
              <a:t>Позитивное воздействие на течение жизни</a:t>
            </a:r>
          </a:p>
        </p:txBody>
      </p:sp>
      <p:sp>
        <p:nvSpPr>
          <p:cNvPr id="5" name="Выгнутая вниз стрелка 4"/>
          <p:cNvSpPr/>
          <p:nvPr/>
        </p:nvSpPr>
        <p:spPr>
          <a:xfrm rot="7697207">
            <a:off x="759721" y="776605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20396474">
            <a:off x="3868863" y="5753906"/>
            <a:ext cx="2428892" cy="928694"/>
          </a:xfrm>
          <a:prstGeom prst="curved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Picture 3" descr="E:\Изображения\Народ\WMNFORM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987" y="0"/>
            <a:ext cx="2171731" cy="25878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331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:  Функции самоменеджмента:</vt:lpstr>
      <vt:lpstr>Использование   техник  самоменеджмента: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MOU-9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Admin</cp:lastModifiedBy>
  <cp:revision>26</cp:revision>
  <dcterms:created xsi:type="dcterms:W3CDTF">2010-03-25T05:10:43Z</dcterms:created>
  <dcterms:modified xsi:type="dcterms:W3CDTF">2012-01-30T08:19:43Z</dcterms:modified>
</cp:coreProperties>
</file>