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4" r:id="rId2"/>
    <p:sldId id="256" r:id="rId3"/>
    <p:sldId id="257" r:id="rId4"/>
    <p:sldId id="258" r:id="rId5"/>
    <p:sldId id="259" r:id="rId6"/>
    <p:sldId id="260" r:id="rId7"/>
    <p:sldId id="261" r:id="rId8"/>
    <p:sldId id="262" r:id="rId9"/>
    <p:sldId id="263" r:id="rId10"/>
    <p:sldId id="265" r:id="rId11"/>
    <p:sldId id="267"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1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C9F9C2BB-B097-4638-92D4-66D62243B9E6}" type="datetimeFigureOut">
              <a:rPr lang="ru-RU" smtClean="0"/>
              <a:pPr/>
              <a:t>10.07.2012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24EC6E6F-9526-4751-9BC2-33AD89B438A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F9C2BB-B097-4638-92D4-66D62243B9E6}" type="datetimeFigureOut">
              <a:rPr lang="ru-RU" smtClean="0"/>
              <a:pPr/>
              <a:t>10.07.2012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EC6E6F-9526-4751-9BC2-33AD89B438A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F9C2BB-B097-4638-92D4-66D62243B9E6}" type="datetimeFigureOut">
              <a:rPr lang="ru-RU" smtClean="0"/>
              <a:pPr/>
              <a:t>10.07.2012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EC6E6F-9526-4751-9BC2-33AD89B438A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F9C2BB-B097-4638-92D4-66D62243B9E6}" type="datetimeFigureOut">
              <a:rPr lang="ru-RU" smtClean="0"/>
              <a:pPr/>
              <a:t>10.07.2012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EC6E6F-9526-4751-9BC2-33AD89B438A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9F9C2BB-B097-4638-92D4-66D62243B9E6}" type="datetimeFigureOut">
              <a:rPr lang="ru-RU" smtClean="0"/>
              <a:pPr/>
              <a:t>10.07.2012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EC6E6F-9526-4751-9BC2-33AD89B438A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9F9C2BB-B097-4638-92D4-66D62243B9E6}" type="datetimeFigureOut">
              <a:rPr lang="ru-RU" smtClean="0"/>
              <a:pPr/>
              <a:t>10.07.2012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EC6E6F-9526-4751-9BC2-33AD89B438A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9F9C2BB-B097-4638-92D4-66D62243B9E6}" type="datetimeFigureOut">
              <a:rPr lang="ru-RU" smtClean="0"/>
              <a:pPr/>
              <a:t>10.07.2012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4EC6E6F-9526-4751-9BC2-33AD89B438A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9F9C2BB-B097-4638-92D4-66D62243B9E6}" type="datetimeFigureOut">
              <a:rPr lang="ru-RU" smtClean="0"/>
              <a:pPr/>
              <a:t>10.07.2012</a:t>
            </a:fld>
            <a:endParaRPr lang="ru-RU"/>
          </a:p>
        </p:txBody>
      </p:sp>
      <p:sp>
        <p:nvSpPr>
          <p:cNvPr id="8" name="Номер слайда 7"/>
          <p:cNvSpPr>
            <a:spLocks noGrp="1"/>
          </p:cNvSpPr>
          <p:nvPr>
            <p:ph type="sldNum" sz="quarter" idx="11"/>
          </p:nvPr>
        </p:nvSpPr>
        <p:spPr/>
        <p:txBody>
          <a:bodyPr/>
          <a:lstStyle/>
          <a:p>
            <a:fld id="{24EC6E6F-9526-4751-9BC2-33AD89B438AF}"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F9C2BB-B097-4638-92D4-66D62243B9E6}" type="datetimeFigureOut">
              <a:rPr lang="ru-RU" smtClean="0"/>
              <a:pPr/>
              <a:t>10.07.2012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4EC6E6F-9526-4751-9BC2-33AD89B438A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9F9C2BB-B097-4638-92D4-66D62243B9E6}" type="datetimeFigureOut">
              <a:rPr lang="ru-RU" smtClean="0"/>
              <a:pPr/>
              <a:t>10.07.2012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24EC6E6F-9526-4751-9BC2-33AD89B438A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C9F9C2BB-B097-4638-92D4-66D62243B9E6}" type="datetimeFigureOut">
              <a:rPr lang="ru-RU" smtClean="0"/>
              <a:pPr/>
              <a:t>10.07.2012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4EC6E6F-9526-4751-9BC2-33AD89B438A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9F9C2BB-B097-4638-92D4-66D62243B9E6}" type="datetimeFigureOut">
              <a:rPr lang="ru-RU" smtClean="0"/>
              <a:pPr/>
              <a:t>10.07.2012</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4EC6E6F-9526-4751-9BC2-33AD89B438AF}"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C:\Users\&#1040;&#1083;&#1077;&#1082;&#1089;&#1072;&#1085;&#1076;&#1088;\Documents\&#1043;&#1080;&#1084;&#1085;%20&#1040;&#1074;&#1089;&#1090;&#1088;&#1072;&#1083;&#1080;&#1080;%20-%20&#1042;&#1087;&#1077;&#1088;&#1105;&#1076;,%20&#1087;&#1088;&#1077;&#1082;&#1088;&#1072;&#1089;&#1085;&#1072;&#1103;%20&#1040;&#1074;&#1089;&#1090;&#1088;&#1072;&#1083;&#1080;&#1103;!.mp3"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785794"/>
            <a:ext cx="8572528" cy="2071702"/>
          </a:xfrm>
        </p:spPr>
        <p:txBody>
          <a:bodyPr>
            <a:noAutofit/>
          </a:bodyPr>
          <a:lstStyle/>
          <a:p>
            <a:r>
              <a:rPr lang="en-US" sz="6000" dirty="0" smtClean="0">
                <a:solidFill>
                  <a:srgbClr val="FFFF00"/>
                </a:solidFill>
              </a:rPr>
              <a:t>Let’ s travel to Australia!</a:t>
            </a:r>
            <a:endParaRPr lang="ru-RU" sz="6000" dirty="0">
              <a:solidFill>
                <a:srgbClr val="FFFF00"/>
              </a:solidFill>
            </a:endParaRPr>
          </a:p>
        </p:txBody>
      </p:sp>
      <p:sp>
        <p:nvSpPr>
          <p:cNvPr id="3" name="Содержимое 2"/>
          <p:cNvSpPr>
            <a:spLocks noGrp="1"/>
          </p:cNvSpPr>
          <p:nvPr>
            <p:ph idx="1"/>
          </p:nvPr>
        </p:nvSpPr>
        <p:spPr>
          <a:xfrm>
            <a:off x="500034" y="3286124"/>
            <a:ext cx="7467600" cy="2882889"/>
          </a:xfrm>
        </p:spPr>
        <p:txBody>
          <a:bodyPr/>
          <a:lstStyle/>
          <a:p>
            <a:endParaRPr lang="en-US" dirty="0" smtClean="0"/>
          </a:p>
          <a:p>
            <a:endParaRPr lang="en-US" dirty="0" smtClean="0"/>
          </a:p>
          <a:p>
            <a:r>
              <a:rPr lang="en-US" dirty="0" smtClean="0"/>
              <a:t>Unit 5, Lesson 2</a:t>
            </a:r>
          </a:p>
          <a:p>
            <a:r>
              <a:rPr lang="en-US" dirty="0" smtClean="0"/>
              <a:t>New Millennium English 9</a:t>
            </a:r>
          </a:p>
          <a:p>
            <a:r>
              <a:rPr lang="en-US" dirty="0" err="1" smtClean="0"/>
              <a:t>Groza</a:t>
            </a:r>
            <a:r>
              <a:rPr lang="en-US" dirty="0" smtClean="0"/>
              <a:t> O. L. and others</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285720" y="0"/>
            <a:ext cx="8858280" cy="6715148"/>
          </a:xfrm>
        </p:spPr>
        <p:txBody>
          <a:bodyPr/>
          <a:lstStyle/>
          <a:p>
            <a:r>
              <a:rPr lang="en-US" sz="4000" dirty="0" smtClean="0">
                <a:solidFill>
                  <a:srgbClr val="FFFF00"/>
                </a:solidFill>
              </a:rPr>
              <a:t>Fact</a:t>
            </a:r>
            <a:r>
              <a:rPr lang="en-US" dirty="0" smtClean="0">
                <a:solidFill>
                  <a:srgbClr val="FFFF00"/>
                </a:solidFill>
              </a:rPr>
              <a:t> </a:t>
            </a:r>
            <a:r>
              <a:rPr lang="en-US" sz="4000" dirty="0" smtClean="0">
                <a:solidFill>
                  <a:srgbClr val="FFFF00"/>
                </a:solidFill>
              </a:rPr>
              <a:t>file</a:t>
            </a:r>
            <a:r>
              <a:rPr lang="en-US" sz="4000" dirty="0" smtClean="0"/>
              <a:t>:</a:t>
            </a:r>
          </a:p>
          <a:p>
            <a:r>
              <a:rPr lang="en-US" dirty="0" smtClean="0">
                <a:solidFill>
                  <a:srgbClr val="FFFF00"/>
                </a:solidFill>
              </a:rPr>
              <a:t>Name</a:t>
            </a:r>
            <a:r>
              <a:rPr lang="en-US" dirty="0" smtClean="0"/>
              <a:t>: The  Commonwealth of Australia</a:t>
            </a:r>
          </a:p>
          <a:p>
            <a:r>
              <a:rPr lang="en-US" dirty="0" smtClean="0">
                <a:solidFill>
                  <a:srgbClr val="FFFF00"/>
                </a:solidFill>
              </a:rPr>
              <a:t>Area</a:t>
            </a:r>
            <a:r>
              <a:rPr lang="en-US" dirty="0" smtClean="0"/>
              <a:t>: 7,686,850 square km</a:t>
            </a:r>
          </a:p>
          <a:p>
            <a:r>
              <a:rPr lang="en-US" dirty="0" smtClean="0">
                <a:solidFill>
                  <a:srgbClr val="FFFF00"/>
                </a:solidFill>
              </a:rPr>
              <a:t>Population</a:t>
            </a:r>
            <a:r>
              <a:rPr lang="en-US" dirty="0" smtClean="0"/>
              <a:t>: 21 600 000 (approximately 25% born overseas)</a:t>
            </a:r>
          </a:p>
          <a:p>
            <a:r>
              <a:rPr lang="en-US" dirty="0" smtClean="0">
                <a:solidFill>
                  <a:srgbClr val="FFFF00"/>
                </a:solidFill>
              </a:rPr>
              <a:t>Native people</a:t>
            </a:r>
            <a:r>
              <a:rPr lang="en-US" dirty="0" smtClean="0"/>
              <a:t>: Aborigines</a:t>
            </a:r>
          </a:p>
          <a:p>
            <a:r>
              <a:rPr lang="en-US" dirty="0" smtClean="0"/>
              <a:t> </a:t>
            </a:r>
            <a:r>
              <a:rPr lang="en-US" dirty="0" smtClean="0">
                <a:solidFill>
                  <a:srgbClr val="FFFF00"/>
                </a:solidFill>
              </a:rPr>
              <a:t>Capital</a:t>
            </a:r>
            <a:r>
              <a:rPr lang="en-US" dirty="0" smtClean="0"/>
              <a:t>: Canberra</a:t>
            </a:r>
          </a:p>
          <a:p>
            <a:r>
              <a:rPr lang="en-US" dirty="0" smtClean="0">
                <a:solidFill>
                  <a:srgbClr val="FFFF00"/>
                </a:solidFill>
              </a:rPr>
              <a:t>Government</a:t>
            </a:r>
            <a:r>
              <a:rPr lang="en-US" dirty="0" smtClean="0"/>
              <a:t>: Australian Federal Government, State and Territory Governments, Regional Councils</a:t>
            </a:r>
          </a:p>
          <a:p>
            <a:r>
              <a:rPr lang="en-US" dirty="0" smtClean="0">
                <a:solidFill>
                  <a:srgbClr val="FFFF00"/>
                </a:solidFill>
              </a:rPr>
              <a:t>Language</a:t>
            </a:r>
            <a:r>
              <a:rPr lang="en-US" dirty="0" smtClean="0"/>
              <a:t>: English, </a:t>
            </a:r>
            <a:r>
              <a:rPr lang="en-US" dirty="0" err="1" smtClean="0"/>
              <a:t>Maiori</a:t>
            </a:r>
            <a:endParaRPr lang="ru-RU" dirty="0"/>
          </a:p>
        </p:txBody>
      </p:sp>
      <p:pic>
        <p:nvPicPr>
          <p:cNvPr id="7" name="Гимн Австралии - Вперёд, прекрасная Австралия!.mp3">
            <a:hlinkClick r:id="" action="ppaction://media"/>
          </p:cNvPr>
          <p:cNvPicPr>
            <a:picLocks noRot="1" noChangeAspect="1"/>
          </p:cNvPicPr>
          <p:nvPr>
            <a:audioFile r:link="rId1"/>
          </p:nvPr>
        </p:nvPicPr>
        <p:blipFill>
          <a:blip r:embed="rId3" cstate="email"/>
          <a:stretch>
            <a:fillRect/>
          </a:stretch>
        </p:blipFill>
        <p:spPr>
          <a:xfrm>
            <a:off x="571472" y="6143644"/>
            <a:ext cx="244475" cy="244475"/>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3486"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Александр\Desktop\0b29add64b573d5900590404f13d8918.jpe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p:txBody>
          <a:bodyPr/>
          <a:lstStyle/>
          <a:p>
            <a:endParaRPr lang="ru-RU"/>
          </a:p>
        </p:txBody>
      </p:sp>
      <p:sp>
        <p:nvSpPr>
          <p:cNvPr id="5" name="Прямоугольник 4"/>
          <p:cNvSpPr/>
          <p:nvPr/>
        </p:nvSpPr>
        <p:spPr>
          <a:xfrm>
            <a:off x="3071802" y="357166"/>
            <a:ext cx="3223959"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solidFill>
                  <a:schemeClr val="bg1">
                    <a:lumMod val="95000"/>
                    <a:lumOff val="5000"/>
                  </a:schemeClr>
                </a:solidFill>
                <a:effectLst>
                  <a:outerShdw blurRad="80000" dist="40000" dir="5040000" algn="tl">
                    <a:srgbClr val="000000">
                      <a:alpha val="30000"/>
                    </a:srgbClr>
                  </a:outerShdw>
                </a:effectLst>
              </a:rPr>
              <a:t>Canberra</a:t>
            </a:r>
            <a:endParaRPr lang="ru-RU" sz="5400" b="1" cap="none" spc="0" dirty="0">
              <a:ln w="11430"/>
              <a:solidFill>
                <a:schemeClr val="bg1">
                  <a:lumMod val="95000"/>
                  <a:lumOff val="5000"/>
                </a:schemeClr>
              </a:soli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0"/>
            <a:ext cx="8786842" cy="6858000"/>
          </a:xfrm>
        </p:spPr>
        <p:txBody>
          <a:bodyPr/>
          <a:lstStyle/>
          <a:p>
            <a:endParaRPr lang="en-US" dirty="0" smtClean="0"/>
          </a:p>
          <a:p>
            <a:endParaRPr lang="en-US" dirty="0" smtClean="0"/>
          </a:p>
          <a:p>
            <a:endParaRPr lang="en-US" dirty="0" smtClean="0"/>
          </a:p>
          <a:p>
            <a:pPr>
              <a:buNone/>
            </a:pPr>
            <a:r>
              <a:rPr lang="en-US" dirty="0" smtClean="0"/>
              <a:t>Dear __________ ,</a:t>
            </a:r>
          </a:p>
          <a:p>
            <a:pPr>
              <a:buNone/>
            </a:pPr>
            <a:r>
              <a:rPr lang="en-US" dirty="0" smtClean="0"/>
              <a:t>I am in Australia now. I am full of impressions….</a:t>
            </a:r>
          </a:p>
          <a:p>
            <a:endParaRPr lang="en-US" dirty="0" smtClean="0"/>
          </a:p>
          <a:p>
            <a:endParaRPr lang="en-US" dirty="0" smtClean="0"/>
          </a:p>
          <a:p>
            <a:pPr>
              <a:buNone/>
            </a:pPr>
            <a:r>
              <a:rPr lang="en-US" dirty="0" smtClean="0"/>
              <a:t>Sincerely yours,</a:t>
            </a:r>
          </a:p>
          <a:p>
            <a:pPr>
              <a:buNone/>
            </a:pPr>
            <a:r>
              <a:rPr lang="en-US" dirty="0" smtClean="0"/>
              <a:t>…….                           </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ctrTitle"/>
          </p:nvPr>
        </p:nvSpPr>
        <p:spPr>
          <a:xfrm>
            <a:off x="857250" y="642938"/>
            <a:ext cx="7772400" cy="1974850"/>
          </a:xfrm>
          <a:ln>
            <a:solidFill>
              <a:schemeClr val="bg2">
                <a:lumMod val="40000"/>
                <a:lumOff val="60000"/>
              </a:schemeClr>
            </a:solidFill>
          </a:ln>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5400" cap="none" dirty="0" smtClean="0">
                <a:ln>
                  <a:prstDash val="solid"/>
                </a:ln>
                <a:solidFill>
                  <a:srgbClr val="FFFF00"/>
                </a:solidFill>
                <a:effectLst/>
                <a:latin typeface="Arial" pitchFamily="34" charset="0"/>
                <a:cs typeface="Arial" pitchFamily="34" charset="0"/>
              </a:rPr>
              <a:t>He that travels far knows much   </a:t>
            </a:r>
            <a:endParaRPr lang="ru-RU" sz="5400" cap="none" dirty="0">
              <a:ln>
                <a:prstDash val="solid"/>
              </a:ln>
              <a:solidFill>
                <a:srgbClr val="FFFF00"/>
              </a:solidFill>
              <a:effectLst/>
              <a:latin typeface="Arial" pitchFamily="34" charset="0"/>
              <a:cs typeface="Arial" pitchFamily="34" charset="0"/>
            </a:endParaRPr>
          </a:p>
        </p:txBody>
      </p:sp>
      <p:sp>
        <p:nvSpPr>
          <p:cNvPr id="3" name="Подзаголовок 2"/>
          <p:cNvSpPr>
            <a:spLocks noGrp="1"/>
          </p:cNvSpPr>
          <p:nvPr>
            <p:ph type="subTitle" idx="1"/>
          </p:nvPr>
        </p:nvSpPr>
        <p:spPr>
          <a:xfrm>
            <a:off x="7286644" y="4429132"/>
            <a:ext cx="1571668" cy="500066"/>
          </a:xfrm>
        </p:spPr>
        <p:txBody>
          <a:bodyPr>
            <a:normAutofit/>
          </a:bodyPr>
          <a:lstStyle/>
          <a:p>
            <a:r>
              <a:rPr lang="en-US" dirty="0" smtClean="0"/>
              <a:t>John Clarke  </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400" dirty="0" smtClean="0">
                <a:solidFill>
                  <a:srgbClr val="FFFF00"/>
                </a:solidFill>
                <a:latin typeface="Arial Black" pitchFamily="34" charset="0"/>
              </a:rPr>
              <a:t>Travelling</a:t>
            </a:r>
            <a:endParaRPr lang="ru-RU" dirty="0">
              <a:latin typeface="Arial Black" pitchFamily="34" charset="0"/>
            </a:endParaRPr>
          </a:p>
        </p:txBody>
      </p:sp>
      <p:sp>
        <p:nvSpPr>
          <p:cNvPr id="3" name="Содержимое 2"/>
          <p:cNvSpPr>
            <a:spLocks noGrp="1"/>
          </p:cNvSpPr>
          <p:nvPr>
            <p:ph idx="1"/>
          </p:nvPr>
        </p:nvSpPr>
        <p:spPr>
          <a:xfrm>
            <a:off x="457200" y="1600200"/>
            <a:ext cx="8401080" cy="4972072"/>
          </a:xfrm>
        </p:spPr>
        <p:txBody>
          <a:bodyPr/>
          <a:lstStyle/>
          <a:p>
            <a:r>
              <a:rPr lang="en-US" dirty="0" smtClean="0">
                <a:solidFill>
                  <a:schemeClr val="tx1">
                    <a:lumMod val="95000"/>
                  </a:schemeClr>
                </a:solidFill>
              </a:rPr>
              <a:t>To learn foreign languages </a:t>
            </a:r>
          </a:p>
          <a:p>
            <a:r>
              <a:rPr lang="en-US" dirty="0" smtClean="0">
                <a:solidFill>
                  <a:schemeClr val="tx1">
                    <a:lumMod val="95000"/>
                  </a:schemeClr>
                </a:solidFill>
              </a:rPr>
              <a:t>  To exchange experience</a:t>
            </a:r>
          </a:p>
          <a:p>
            <a:r>
              <a:rPr lang="en-US" dirty="0" smtClean="0">
                <a:solidFill>
                  <a:schemeClr val="tx1">
                    <a:lumMod val="95000"/>
                  </a:schemeClr>
                </a:solidFill>
              </a:rPr>
              <a:t>To see new places</a:t>
            </a:r>
          </a:p>
          <a:p>
            <a:r>
              <a:rPr lang="en-US" dirty="0" smtClean="0">
                <a:solidFill>
                  <a:schemeClr val="tx1">
                    <a:lumMod val="95000"/>
                  </a:schemeClr>
                </a:solidFill>
              </a:rPr>
              <a:t>To improve foreign languages</a:t>
            </a:r>
          </a:p>
          <a:p>
            <a:r>
              <a:rPr lang="en-US" dirty="0" smtClean="0">
                <a:solidFill>
                  <a:schemeClr val="tx1">
                    <a:lumMod val="95000"/>
                  </a:schemeClr>
                </a:solidFill>
              </a:rPr>
              <a:t>To make new friends</a:t>
            </a:r>
          </a:p>
          <a:p>
            <a:r>
              <a:rPr lang="en-US" dirty="0" smtClean="0">
                <a:solidFill>
                  <a:schemeClr val="tx1">
                    <a:lumMod val="95000"/>
                  </a:schemeClr>
                </a:solidFill>
              </a:rPr>
              <a:t>To get to know new traditions </a:t>
            </a:r>
          </a:p>
          <a:p>
            <a:r>
              <a:rPr lang="en-US" dirty="0" smtClean="0">
                <a:solidFill>
                  <a:schemeClr val="tx1">
                    <a:lumMod val="95000"/>
                  </a:schemeClr>
                </a:solidFill>
              </a:rPr>
              <a:t>To have a rest, for pleasure  </a:t>
            </a:r>
            <a:endParaRPr lang="ru-RU" dirty="0">
              <a:solidFill>
                <a:schemeClr val="tx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p:txBody>
          <a:bodyPr/>
          <a:lstStyle/>
          <a:p>
            <a:r>
              <a:rPr lang="en-US" dirty="0" smtClean="0"/>
              <a:t>         </a:t>
            </a:r>
            <a:r>
              <a:rPr lang="en-US" dirty="0" smtClean="0">
                <a:solidFill>
                  <a:srgbClr val="FFFF00"/>
                </a:solidFill>
                <a:latin typeface="Arial" pitchFamily="34" charset="0"/>
                <a:cs typeface="Arial" pitchFamily="34" charset="0"/>
              </a:rPr>
              <a:t>CROSSWORD</a:t>
            </a:r>
            <a:endParaRPr lang="ru-RU" dirty="0">
              <a:solidFill>
                <a:srgbClr val="FFFF00"/>
              </a:solidFill>
              <a:latin typeface="Arial" pitchFamily="34" charset="0"/>
              <a:cs typeface="Arial" pitchFamily="34" charset="0"/>
            </a:endParaRPr>
          </a:p>
        </p:txBody>
      </p:sp>
      <p:sp>
        <p:nvSpPr>
          <p:cNvPr id="3" name="Содержимое 2"/>
          <p:cNvSpPr>
            <a:spLocks noGrp="1"/>
          </p:cNvSpPr>
          <p:nvPr>
            <p:ph idx="1"/>
          </p:nvPr>
        </p:nvSpPr>
        <p:spPr>
          <a:xfrm>
            <a:off x="857224" y="1071546"/>
            <a:ext cx="7929618" cy="5286412"/>
          </a:xfrm>
        </p:spPr>
        <p:txBody>
          <a:bodyPr/>
          <a:lstStyle/>
          <a:p>
            <a:endParaRPr lang="ru-RU" dirty="0" smtClean="0"/>
          </a:p>
          <a:p>
            <a:r>
              <a:rPr lang="en-US" dirty="0" smtClean="0"/>
              <a:t>1. The capital of this country is Delhi. This is a country of elephants and tigers, of tea and coffee, of films and bright colors. </a:t>
            </a:r>
          </a:p>
          <a:p>
            <a:pPr>
              <a:buNone/>
            </a:pPr>
            <a:r>
              <a:rPr lang="en-US" dirty="0" smtClean="0"/>
              <a:t>    What country is this?</a:t>
            </a:r>
            <a:endParaRPr lang="ru-RU" dirty="0" smtClean="0"/>
          </a:p>
          <a:p>
            <a:r>
              <a:rPr lang="en-US" dirty="0" smtClean="0"/>
              <a:t>2  It is not a large country. It is situated in Europe. It is much smaller than France or Norway. It consists of four parts, but English is the national language in all parts of the country. What country is this?</a:t>
            </a:r>
            <a:endParaRPr lang="ru-RU" dirty="0" smtClean="0"/>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285728"/>
            <a:ext cx="8001056" cy="5857916"/>
          </a:xfrm>
        </p:spPr>
        <p:txBody>
          <a:bodyPr>
            <a:normAutofit/>
          </a:bodyPr>
          <a:lstStyle/>
          <a:p>
            <a:r>
              <a:rPr lang="ru-RU" i="1" dirty="0" smtClean="0"/>
              <a:t>3 </a:t>
            </a:r>
            <a:r>
              <a:rPr lang="en-US" dirty="0" smtClean="0"/>
              <a:t> This country lies in the middle of the North American continent. Its area is over 9 million square kilometers. The country consists of 50 states. Its national emblem is the bald eagle. The flag is called "The Stars and Stripes''. What country is this?</a:t>
            </a:r>
            <a:endParaRPr lang="ru-RU" dirty="0" smtClean="0"/>
          </a:p>
          <a:p>
            <a:r>
              <a:rPr lang="en-US" i="1" dirty="0" smtClean="0"/>
              <a:t>4 .</a:t>
            </a:r>
            <a:r>
              <a:rPr lang="en-US" dirty="0" smtClean="0"/>
              <a:t> This country is called the "Upside down country". The hottest summer month is January and the coldest winter month is June. It lies in the southern hemisphere.</a:t>
            </a:r>
            <a:endParaRPr lang="ru-RU" dirty="0" smtClean="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214290"/>
            <a:ext cx="7772400" cy="6141270"/>
          </a:xfrm>
        </p:spPr>
        <p:txBody>
          <a:bodyPr/>
          <a:lstStyle/>
          <a:p>
            <a:r>
              <a:rPr lang="ru-RU" dirty="0" smtClean="0"/>
              <a:t> </a:t>
            </a:r>
            <a:r>
              <a:rPr lang="en-US" dirty="0" smtClean="0"/>
              <a:t>5. It is a very large country. Its territory is about 10 million square kilometers, people speak English and French there.</a:t>
            </a:r>
          </a:p>
          <a:p>
            <a:pPr>
              <a:buNone/>
            </a:pPr>
            <a:endParaRPr lang="en-US" dirty="0" smtClean="0"/>
          </a:p>
          <a:p>
            <a:pPr>
              <a:buNone/>
            </a:pPr>
            <a:r>
              <a:rPr lang="en-US" dirty="0" smtClean="0"/>
              <a:t>    </a:t>
            </a:r>
            <a:r>
              <a:rPr lang="en-US" sz="2800" dirty="0" smtClean="0">
                <a:solidFill>
                  <a:srgbClr val="FFFF00"/>
                </a:solidFill>
                <a:latin typeface="Algerian" pitchFamily="82" charset="0"/>
                <a:cs typeface="Arial" pitchFamily="34" charset="0"/>
              </a:rPr>
              <a:t>DOWN:</a:t>
            </a:r>
            <a:endParaRPr lang="ru-RU" sz="2800" dirty="0" smtClean="0">
              <a:solidFill>
                <a:srgbClr val="FFFF00"/>
              </a:solidFill>
              <a:latin typeface="Arial" pitchFamily="34" charset="0"/>
              <a:cs typeface="Arial" pitchFamily="34" charset="0"/>
            </a:endParaRPr>
          </a:p>
          <a:p>
            <a:r>
              <a:rPr lang="ru-RU" i="1" dirty="0" smtClean="0"/>
              <a:t>6</a:t>
            </a:r>
            <a:r>
              <a:rPr lang="en-US" dirty="0" smtClean="0"/>
              <a:t> This country is situated in the southern hemisphere. When it is midnight in Great Britain, it is the noon of the next day in this country . Many people came to live here at the end of the 18th century. What country is this?</a:t>
            </a:r>
            <a:endParaRPr lang="ru-RU"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3143240" y="642918"/>
            <a:ext cx="2643206" cy="714380"/>
          </a:xfrm>
        </p:spPr>
        <p:txBody>
          <a:bodyPr>
            <a:normAutofit fontScale="90000"/>
          </a:bodyPr>
          <a:lstStyle/>
          <a:p>
            <a:r>
              <a:rPr lang="en-US" dirty="0" smtClean="0">
                <a:solidFill>
                  <a:schemeClr val="bg1">
                    <a:lumMod val="95000"/>
                    <a:lumOff val="5000"/>
                  </a:schemeClr>
                </a:solidFill>
              </a:rPr>
              <a:t>I N D I A</a:t>
            </a:r>
            <a:endParaRPr lang="ru-RU" dirty="0">
              <a:solidFill>
                <a:schemeClr val="bg1">
                  <a:lumMod val="95000"/>
                  <a:lumOff val="5000"/>
                </a:schemeClr>
              </a:solidFill>
            </a:endParaRPr>
          </a:p>
        </p:txBody>
      </p:sp>
      <p:pic>
        <p:nvPicPr>
          <p:cNvPr id="1026" name="Picture 2"/>
          <p:cNvPicPr>
            <a:picLocks noGrp="1" noChangeAspect="1" noChangeArrowheads="1"/>
          </p:cNvPicPr>
          <p:nvPr>
            <p:ph idx="1"/>
          </p:nvPr>
        </p:nvPicPr>
        <p:blipFill>
          <a:blip r:embed="rId2" cstate="email"/>
          <a:srcRect/>
          <a:stretch>
            <a:fillRect/>
          </a:stretch>
        </p:blipFill>
        <p:spPr bwMode="auto">
          <a:xfrm>
            <a:off x="1000100" y="571480"/>
            <a:ext cx="7498413" cy="5641994"/>
          </a:xfrm>
          <a:prstGeom prst="rect">
            <a:avLst/>
          </a:prstGeom>
          <a:noFill/>
          <a:ln w="9525">
            <a:noFill/>
            <a:miter lim="800000"/>
            <a:headEnd/>
            <a:tailEnd/>
          </a:ln>
          <a:effectLst/>
        </p:spPr>
      </p:pic>
      <p:sp>
        <p:nvSpPr>
          <p:cNvPr id="6" name="Прямоугольник 5"/>
          <p:cNvSpPr/>
          <p:nvPr/>
        </p:nvSpPr>
        <p:spPr>
          <a:xfrm>
            <a:off x="1357290" y="2357430"/>
            <a:ext cx="6572296" cy="707886"/>
          </a:xfrm>
          <a:prstGeom prst="rect">
            <a:avLst/>
          </a:prstGeom>
        </p:spPr>
        <p:txBody>
          <a:bodyPr wrap="square">
            <a:spAutoFit/>
          </a:bodyPr>
          <a:lstStyle/>
          <a:p>
            <a:pPr>
              <a:buNone/>
            </a:pPr>
            <a:r>
              <a:rPr lang="en-US" sz="4000" dirty="0" smtClean="0">
                <a:solidFill>
                  <a:schemeClr val="bg1">
                    <a:lumMod val="95000"/>
                    <a:lumOff val="5000"/>
                  </a:schemeClr>
                </a:solidFill>
              </a:rPr>
              <a:t>G R E  A T B R </a:t>
            </a:r>
            <a:r>
              <a:rPr lang="ru-RU" sz="4000" dirty="0" smtClean="0">
                <a:solidFill>
                  <a:schemeClr val="bg1">
                    <a:lumMod val="95000"/>
                    <a:lumOff val="5000"/>
                  </a:schemeClr>
                </a:solidFill>
              </a:rPr>
              <a:t> </a:t>
            </a:r>
            <a:r>
              <a:rPr lang="en-US" sz="4000" dirty="0" smtClean="0">
                <a:solidFill>
                  <a:schemeClr val="bg1">
                    <a:lumMod val="95000"/>
                    <a:lumOff val="5000"/>
                  </a:schemeClr>
                </a:solidFill>
              </a:rPr>
              <a:t>I  T  A  I   N</a:t>
            </a:r>
            <a:endParaRPr lang="ru-RU" sz="4000" dirty="0">
              <a:solidFill>
                <a:schemeClr val="bg1">
                  <a:lumMod val="95000"/>
                  <a:lumOff val="5000"/>
                </a:schemeClr>
              </a:solidFill>
            </a:endParaRPr>
          </a:p>
        </p:txBody>
      </p:sp>
      <p:sp>
        <p:nvSpPr>
          <p:cNvPr id="7" name="Прямоугольник 6"/>
          <p:cNvSpPr/>
          <p:nvPr/>
        </p:nvSpPr>
        <p:spPr>
          <a:xfrm>
            <a:off x="3786182" y="2928934"/>
            <a:ext cx="3929090" cy="714379"/>
          </a:xfrm>
          <a:prstGeom prst="rect">
            <a:avLst/>
          </a:prstGeom>
        </p:spPr>
        <p:txBody>
          <a:bodyPr wrap="square">
            <a:spAutoFit/>
          </a:bodyPr>
          <a:lstStyle/>
          <a:p>
            <a:pPr>
              <a:buNone/>
            </a:pPr>
            <a:r>
              <a:rPr lang="en-US" sz="4000" dirty="0" smtClean="0">
                <a:solidFill>
                  <a:schemeClr val="bg1">
                    <a:lumMod val="95000"/>
                    <a:lumOff val="5000"/>
                  </a:schemeClr>
                </a:solidFill>
              </a:rPr>
              <a:t>A M E R  I  </a:t>
            </a:r>
            <a:r>
              <a:rPr lang="ru-RU" sz="4000" dirty="0" smtClean="0">
                <a:solidFill>
                  <a:schemeClr val="bg1">
                    <a:lumMod val="95000"/>
                    <a:lumOff val="5000"/>
                  </a:schemeClr>
                </a:solidFill>
              </a:rPr>
              <a:t> </a:t>
            </a:r>
            <a:r>
              <a:rPr lang="en-US" sz="4000" dirty="0" smtClean="0">
                <a:solidFill>
                  <a:schemeClr val="bg1">
                    <a:lumMod val="95000"/>
                    <a:lumOff val="5000"/>
                  </a:schemeClr>
                </a:solidFill>
              </a:rPr>
              <a:t>C </a:t>
            </a:r>
            <a:r>
              <a:rPr lang="ru-RU" sz="4000" dirty="0" smtClean="0">
                <a:solidFill>
                  <a:schemeClr val="bg1">
                    <a:lumMod val="95000"/>
                    <a:lumOff val="5000"/>
                  </a:schemeClr>
                </a:solidFill>
              </a:rPr>
              <a:t> </a:t>
            </a:r>
            <a:r>
              <a:rPr lang="en-US" sz="4000" dirty="0" smtClean="0">
                <a:solidFill>
                  <a:schemeClr val="bg1">
                    <a:lumMod val="95000"/>
                    <a:lumOff val="5000"/>
                  </a:schemeClr>
                </a:solidFill>
              </a:rPr>
              <a:t>A</a:t>
            </a:r>
            <a:endParaRPr lang="ru-RU" sz="4000" dirty="0">
              <a:solidFill>
                <a:schemeClr val="bg1">
                  <a:lumMod val="95000"/>
                  <a:lumOff val="5000"/>
                </a:schemeClr>
              </a:solidFill>
            </a:endParaRPr>
          </a:p>
        </p:txBody>
      </p:sp>
      <p:sp>
        <p:nvSpPr>
          <p:cNvPr id="8" name="Прямоугольник 7"/>
          <p:cNvSpPr/>
          <p:nvPr/>
        </p:nvSpPr>
        <p:spPr>
          <a:xfrm>
            <a:off x="2143108" y="4286256"/>
            <a:ext cx="5429288" cy="707886"/>
          </a:xfrm>
          <a:prstGeom prst="rect">
            <a:avLst/>
          </a:prstGeom>
        </p:spPr>
        <p:txBody>
          <a:bodyPr wrap="square">
            <a:spAutoFit/>
          </a:bodyPr>
          <a:lstStyle/>
          <a:p>
            <a:pPr>
              <a:buNone/>
            </a:pPr>
            <a:r>
              <a:rPr lang="en-US" sz="4000" dirty="0" smtClean="0">
                <a:solidFill>
                  <a:schemeClr val="bg1">
                    <a:lumMod val="95000"/>
                    <a:lumOff val="5000"/>
                  </a:schemeClr>
                </a:solidFill>
              </a:rPr>
              <a:t>N  EW  Z E A  L   A N D</a:t>
            </a:r>
            <a:endParaRPr lang="ru-RU" sz="4000" dirty="0">
              <a:solidFill>
                <a:schemeClr val="bg1">
                  <a:lumMod val="95000"/>
                  <a:lumOff val="5000"/>
                </a:schemeClr>
              </a:solidFill>
            </a:endParaRPr>
          </a:p>
        </p:txBody>
      </p:sp>
      <p:sp>
        <p:nvSpPr>
          <p:cNvPr id="9" name="Прямоугольник 8"/>
          <p:cNvSpPr/>
          <p:nvPr/>
        </p:nvSpPr>
        <p:spPr>
          <a:xfrm>
            <a:off x="2571736" y="5500702"/>
            <a:ext cx="3500462" cy="707886"/>
          </a:xfrm>
          <a:prstGeom prst="rect">
            <a:avLst/>
          </a:prstGeom>
        </p:spPr>
        <p:txBody>
          <a:bodyPr wrap="square">
            <a:spAutoFit/>
          </a:bodyPr>
          <a:lstStyle/>
          <a:p>
            <a:pPr>
              <a:buNone/>
            </a:pPr>
            <a:r>
              <a:rPr lang="en-US" sz="4000" dirty="0" smtClean="0">
                <a:solidFill>
                  <a:schemeClr val="bg1">
                    <a:lumMod val="95000"/>
                    <a:lumOff val="5000"/>
                  </a:schemeClr>
                </a:solidFill>
              </a:rPr>
              <a:t>C   A  N A D</a:t>
            </a:r>
            <a:r>
              <a:rPr lang="ru-RU" sz="4000" dirty="0" smtClean="0">
                <a:solidFill>
                  <a:schemeClr val="bg1">
                    <a:lumMod val="95000"/>
                    <a:lumOff val="5000"/>
                  </a:schemeClr>
                </a:solidFill>
              </a:rPr>
              <a:t> </a:t>
            </a:r>
            <a:r>
              <a:rPr lang="en-US" sz="4000" dirty="0" smtClean="0">
                <a:solidFill>
                  <a:schemeClr val="bg1">
                    <a:lumMod val="95000"/>
                    <a:lumOff val="5000"/>
                  </a:schemeClr>
                </a:solidFill>
              </a:rPr>
              <a:t>A</a:t>
            </a:r>
            <a:endParaRPr lang="ru-RU" sz="4000" dirty="0">
              <a:solidFill>
                <a:schemeClr val="bg1">
                  <a:lumMod val="95000"/>
                  <a:lumOff val="5000"/>
                </a:schemeClr>
              </a:solidFill>
            </a:endParaRPr>
          </a:p>
        </p:txBody>
      </p:sp>
      <p:sp>
        <p:nvSpPr>
          <p:cNvPr id="10" name="Содержимое 2"/>
          <p:cNvSpPr txBox="1">
            <a:spLocks/>
          </p:cNvSpPr>
          <p:nvPr/>
        </p:nvSpPr>
        <p:spPr>
          <a:xfrm>
            <a:off x="5214942" y="1214422"/>
            <a:ext cx="500066" cy="500066"/>
          </a:xfrm>
          <a:prstGeom prst="rect">
            <a:avLst/>
          </a:prstGeom>
        </p:spPr>
        <p:txBody>
          <a:bodyPr vert="horz">
            <a:noAutofit/>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40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U</a:t>
            </a:r>
            <a:endParaRPr kumimoji="0" lang="ru-RU" sz="4000" b="0" i="0" u="none" strike="noStrike" kern="1200" cap="none" spc="0" normalizeH="0" baseline="0" noProof="0" dirty="0">
              <a:ln>
                <a:noFill/>
              </a:ln>
              <a:solidFill>
                <a:schemeClr val="bg1">
                  <a:lumMod val="95000"/>
                  <a:lumOff val="5000"/>
                </a:schemeClr>
              </a:solidFill>
              <a:effectLst/>
              <a:uLnTx/>
              <a:uFillTx/>
              <a:latin typeface="+mn-lt"/>
              <a:ea typeface="+mn-ea"/>
              <a:cs typeface="+mn-cs"/>
            </a:endParaRPr>
          </a:p>
        </p:txBody>
      </p:sp>
      <p:sp>
        <p:nvSpPr>
          <p:cNvPr id="11" name="Содержимое 2"/>
          <p:cNvSpPr txBox="1">
            <a:spLocks/>
          </p:cNvSpPr>
          <p:nvPr/>
        </p:nvSpPr>
        <p:spPr>
          <a:xfrm>
            <a:off x="5286380" y="1785926"/>
            <a:ext cx="585766" cy="645308"/>
          </a:xfrm>
          <a:prstGeom prst="rect">
            <a:avLst/>
          </a:prstGeom>
        </p:spPr>
        <p:txBody>
          <a:bodyPr vert="horz">
            <a:noAutofit/>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40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S</a:t>
            </a:r>
            <a:endParaRPr kumimoji="0" lang="ru-RU" sz="4000" b="0" i="0" u="none" strike="noStrike" kern="1200" cap="none" spc="0" normalizeH="0" baseline="0" noProof="0" dirty="0">
              <a:ln>
                <a:noFill/>
              </a:ln>
              <a:solidFill>
                <a:schemeClr val="bg1">
                  <a:lumMod val="95000"/>
                  <a:lumOff val="5000"/>
                </a:schemeClr>
              </a:solidFill>
              <a:effectLst/>
              <a:uLnTx/>
              <a:uFillTx/>
              <a:latin typeface="+mn-lt"/>
              <a:ea typeface="+mn-ea"/>
              <a:cs typeface="+mn-cs"/>
            </a:endParaRPr>
          </a:p>
        </p:txBody>
      </p:sp>
      <p:sp>
        <p:nvSpPr>
          <p:cNvPr id="12" name="Содержимое 2"/>
          <p:cNvSpPr txBox="1">
            <a:spLocks/>
          </p:cNvSpPr>
          <p:nvPr/>
        </p:nvSpPr>
        <p:spPr>
          <a:xfrm>
            <a:off x="5286380" y="3643314"/>
            <a:ext cx="514328" cy="573870"/>
          </a:xfrm>
          <a:prstGeom prst="rect">
            <a:avLst/>
          </a:prstGeom>
        </p:spPr>
        <p:txBody>
          <a:bodyPr vert="horz">
            <a:noAutofit/>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40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A</a:t>
            </a:r>
            <a:endParaRPr kumimoji="0" lang="ru-RU" sz="4000" b="0" i="0" u="none" strike="noStrike" kern="1200" cap="none" spc="0" normalizeH="0" baseline="0" noProof="0" dirty="0">
              <a:ln>
                <a:noFill/>
              </a:ln>
              <a:solidFill>
                <a:schemeClr val="bg1">
                  <a:lumMod val="95000"/>
                  <a:lumOff val="5000"/>
                </a:schemeClr>
              </a:solidFill>
              <a:effectLst/>
              <a:uLnTx/>
              <a:uFillTx/>
              <a:latin typeface="+mn-lt"/>
              <a:ea typeface="+mn-ea"/>
              <a:cs typeface="+mn-cs"/>
            </a:endParaRPr>
          </a:p>
        </p:txBody>
      </p:sp>
      <p:sp>
        <p:nvSpPr>
          <p:cNvPr id="13" name="Содержимое 2"/>
          <p:cNvSpPr txBox="1">
            <a:spLocks/>
          </p:cNvSpPr>
          <p:nvPr/>
        </p:nvSpPr>
        <p:spPr>
          <a:xfrm>
            <a:off x="5429256" y="4929198"/>
            <a:ext cx="571504" cy="714380"/>
          </a:xfrm>
          <a:prstGeom prst="rect">
            <a:avLst/>
          </a:prstGeom>
        </p:spPr>
        <p:txBody>
          <a:bodyPr vert="horz">
            <a:normAutofit/>
          </a:bodyPr>
          <a:lstStyle/>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r>
              <a:rPr kumimoji="0" lang="en-US" sz="4000" b="0" i="0" u="none" strike="noStrike" kern="1200" cap="none" spc="0" normalizeH="0" baseline="0" noProof="0" dirty="0" smtClean="0">
                <a:ln>
                  <a:noFill/>
                </a:ln>
                <a:solidFill>
                  <a:schemeClr val="bg1">
                    <a:lumMod val="95000"/>
                    <a:lumOff val="5000"/>
                  </a:schemeClr>
                </a:solidFill>
                <a:effectLst/>
                <a:uLnTx/>
                <a:uFillTx/>
                <a:latin typeface="+mn-lt"/>
                <a:ea typeface="+mn-ea"/>
                <a:cs typeface="+mn-cs"/>
              </a:rPr>
              <a:t>I</a:t>
            </a:r>
            <a:endParaRPr kumimoji="0" lang="ru-RU" sz="4000" b="0" i="0" u="none" strike="noStrike" kern="1200" cap="none" spc="0" normalizeH="0" baseline="0" noProof="0" dirty="0">
              <a:ln>
                <a:noFill/>
              </a:ln>
              <a:solidFill>
                <a:schemeClr val="bg1">
                  <a:lumMod val="95000"/>
                  <a:lumOff val="5000"/>
                </a:schemeClr>
              </a:solidFill>
              <a:effectLst/>
              <a:uLnTx/>
              <a:uFillTx/>
              <a:latin typeface="+mn-lt"/>
              <a:ea typeface="+mn-ea"/>
              <a:cs typeface="+mn-cs"/>
            </a:endParaRPr>
          </a:p>
        </p:txBody>
      </p:sp>
      <p:sp>
        <p:nvSpPr>
          <p:cNvPr id="14" name="TextBox 13"/>
          <p:cNvSpPr txBox="1"/>
          <p:nvPr/>
        </p:nvSpPr>
        <p:spPr>
          <a:xfrm>
            <a:off x="3143240" y="714357"/>
            <a:ext cx="2786082" cy="584775"/>
          </a:xfrm>
          <a:prstGeom prst="rect">
            <a:avLst/>
          </a:prstGeom>
          <a:noFill/>
        </p:spPr>
        <p:txBody>
          <a:bodyPr wrap="square" rtlCol="0">
            <a:spAutoFit/>
          </a:bodyPr>
          <a:lstStyle/>
          <a:p>
            <a:r>
              <a:rPr lang="en-US" sz="3200" dirty="0" smtClean="0">
                <a:solidFill>
                  <a:schemeClr val="bg1">
                    <a:lumMod val="95000"/>
                    <a:lumOff val="5000"/>
                  </a:schemeClr>
                </a:solidFill>
              </a:rPr>
              <a:t>  I  N  D   I    A</a:t>
            </a:r>
            <a:endParaRPr lang="ru-RU" sz="3200" dirty="0">
              <a:solidFill>
                <a:schemeClr val="bg1">
                  <a:lumMod val="95000"/>
                  <a:lumOff val="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57158" y="0"/>
            <a:ext cx="8786842" cy="7215214"/>
          </a:xfrm>
        </p:spPr>
        <p:txBody>
          <a:bodyPr>
            <a:normAutofit/>
          </a:bodyPr>
          <a:lstStyle/>
          <a:p>
            <a:pPr>
              <a:buNone/>
            </a:pPr>
            <a:r>
              <a:rPr lang="en-US" dirty="0" smtClean="0">
                <a:solidFill>
                  <a:srgbClr val="FFFF00"/>
                </a:solidFill>
              </a:rPr>
              <a:t>   The Commonwealth of Australia</a:t>
            </a:r>
          </a:p>
          <a:p>
            <a:pPr>
              <a:buNone/>
            </a:pPr>
            <a:r>
              <a:rPr lang="en-US" dirty="0" smtClean="0"/>
              <a:t>— </a:t>
            </a:r>
            <a:r>
              <a:rPr lang="ru-RU" dirty="0" smtClean="0"/>
              <a:t>Австралийский союз, официальное название государства.</a:t>
            </a:r>
          </a:p>
          <a:p>
            <a:pPr>
              <a:buNone/>
            </a:pPr>
            <a:r>
              <a:rPr lang="en-US" dirty="0" smtClean="0">
                <a:solidFill>
                  <a:srgbClr val="FFFF00"/>
                </a:solidFill>
              </a:rPr>
              <a:t>Down Under </a:t>
            </a:r>
            <a:r>
              <a:rPr lang="en-US" dirty="0" smtClean="0"/>
              <a:t>—</a:t>
            </a:r>
            <a:r>
              <a:rPr lang="ru-RU" dirty="0" smtClean="0"/>
              <a:t>разговорное название Австралии и Новой Зеландии, указывающее на географическое положение этих стран по южную сторону экватора.</a:t>
            </a:r>
            <a:endParaRPr lang="en-US" dirty="0" smtClean="0"/>
          </a:p>
          <a:p>
            <a:pPr>
              <a:buNone/>
            </a:pPr>
            <a:r>
              <a:rPr lang="en-US" dirty="0" smtClean="0">
                <a:solidFill>
                  <a:srgbClr val="FFFF00"/>
                </a:solidFill>
              </a:rPr>
              <a:t>Outback </a:t>
            </a:r>
            <a:r>
              <a:rPr lang="en-US" dirty="0" smtClean="0"/>
              <a:t>—</a:t>
            </a:r>
            <a:r>
              <a:rPr lang="ru-RU" dirty="0" smtClean="0"/>
              <a:t>самая засушливая часть материка .</a:t>
            </a:r>
          </a:p>
          <a:p>
            <a:pPr>
              <a:buNone/>
            </a:pPr>
            <a:r>
              <a:rPr lang="en-US" dirty="0" smtClean="0">
                <a:solidFill>
                  <a:srgbClr val="FFFF00"/>
                </a:solidFill>
              </a:rPr>
              <a:t>Aussie</a:t>
            </a:r>
            <a:r>
              <a:rPr lang="en-US" dirty="0" smtClean="0"/>
              <a:t> — </a:t>
            </a:r>
            <a:r>
              <a:rPr lang="ru-RU" dirty="0" smtClean="0"/>
              <a:t>сокращенное от </a:t>
            </a:r>
            <a:r>
              <a:rPr lang="en-US" dirty="0" smtClean="0"/>
              <a:t>Old Australian</a:t>
            </a:r>
            <a:r>
              <a:rPr lang="ru-RU" dirty="0" smtClean="0"/>
              <a:t> – «старый австралиец», потомок переселенцев из Великобритании, родившийся в Австралии.</a:t>
            </a:r>
          </a:p>
          <a:p>
            <a:pPr>
              <a:buNone/>
            </a:pPr>
            <a:r>
              <a:rPr lang="ru-RU" dirty="0" smtClean="0"/>
              <a:t>    </a:t>
            </a:r>
            <a:endParaRPr lang="en-US" dirty="0" smtClean="0"/>
          </a:p>
          <a:p>
            <a:pPr>
              <a:buNone/>
            </a:pPr>
            <a:r>
              <a:rPr lang="en-US" dirty="0" smtClean="0"/>
              <a:t>     </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0"/>
            <a:ext cx="8786842" cy="7072338"/>
          </a:xfrm>
        </p:spPr>
        <p:txBody>
          <a:bodyPr/>
          <a:lstStyle/>
          <a:p>
            <a:r>
              <a:rPr lang="en-US" dirty="0" err="1" smtClean="0">
                <a:solidFill>
                  <a:srgbClr val="FFFF00"/>
                </a:solidFill>
              </a:rPr>
              <a:t>Aussieland</a:t>
            </a:r>
            <a:r>
              <a:rPr lang="en-US" dirty="0" smtClean="0">
                <a:solidFill>
                  <a:srgbClr val="FFFF00"/>
                </a:solidFill>
              </a:rPr>
              <a:t> </a:t>
            </a:r>
            <a:r>
              <a:rPr lang="en-US" dirty="0" smtClean="0"/>
              <a:t>— </a:t>
            </a:r>
            <a:r>
              <a:rPr lang="ru-RU" dirty="0" smtClean="0"/>
              <a:t>разговорное название Австралии, так же </a:t>
            </a:r>
            <a:r>
              <a:rPr lang="en-US" dirty="0" smtClean="0"/>
              <a:t> </a:t>
            </a:r>
            <a:r>
              <a:rPr lang="en-US" dirty="0" err="1" smtClean="0">
                <a:solidFill>
                  <a:srgbClr val="FFFF00"/>
                </a:solidFill>
              </a:rPr>
              <a:t>Kangarooland</a:t>
            </a:r>
            <a:r>
              <a:rPr lang="en-US" dirty="0" smtClean="0">
                <a:solidFill>
                  <a:srgbClr val="FFFF00"/>
                </a:solidFill>
              </a:rPr>
              <a:t> </a:t>
            </a:r>
            <a:r>
              <a:rPr lang="en-US" dirty="0" smtClean="0"/>
              <a:t>— </a:t>
            </a:r>
            <a:r>
              <a:rPr lang="ru-RU" dirty="0" smtClean="0"/>
              <a:t>страна кенгуру. </a:t>
            </a:r>
          </a:p>
          <a:p>
            <a:r>
              <a:rPr lang="en-US" dirty="0" smtClean="0">
                <a:solidFill>
                  <a:srgbClr val="FFFF00"/>
                </a:solidFill>
              </a:rPr>
              <a:t>Platypus</a:t>
            </a:r>
            <a:r>
              <a:rPr lang="en-US" dirty="0" smtClean="0"/>
              <a:t> — </a:t>
            </a:r>
            <a:r>
              <a:rPr lang="ru-RU" dirty="0" smtClean="0"/>
              <a:t>утконос</a:t>
            </a:r>
          </a:p>
          <a:p>
            <a:r>
              <a:rPr lang="en-US" dirty="0" smtClean="0">
                <a:solidFill>
                  <a:srgbClr val="FFFF00"/>
                </a:solidFill>
              </a:rPr>
              <a:t>Koala</a:t>
            </a:r>
            <a:r>
              <a:rPr lang="en-US" dirty="0" smtClean="0"/>
              <a:t> — </a:t>
            </a:r>
            <a:r>
              <a:rPr lang="ru-RU" dirty="0" smtClean="0"/>
              <a:t>коала</a:t>
            </a:r>
          </a:p>
          <a:p>
            <a:r>
              <a:rPr lang="en-US" dirty="0" smtClean="0">
                <a:solidFill>
                  <a:srgbClr val="FFFF00"/>
                </a:solidFill>
              </a:rPr>
              <a:t>Lyrebird</a:t>
            </a:r>
            <a:r>
              <a:rPr lang="en-US" dirty="0" smtClean="0"/>
              <a:t> — </a:t>
            </a:r>
            <a:r>
              <a:rPr lang="ru-RU" dirty="0" smtClean="0"/>
              <a:t>птица-лира, один из символов Австралии</a:t>
            </a:r>
          </a:p>
          <a:p>
            <a:r>
              <a:rPr lang="en-US" dirty="0" smtClean="0">
                <a:solidFill>
                  <a:srgbClr val="FFFF00"/>
                </a:solidFill>
              </a:rPr>
              <a:t>Kookaburra</a:t>
            </a:r>
            <a:r>
              <a:rPr lang="en-US" dirty="0" smtClean="0"/>
              <a:t> —</a:t>
            </a:r>
            <a:r>
              <a:rPr lang="ru-RU" dirty="0" smtClean="0"/>
              <a:t> </a:t>
            </a:r>
            <a:r>
              <a:rPr lang="ru-RU" dirty="0" err="1" smtClean="0"/>
              <a:t>кукабурра</a:t>
            </a:r>
            <a:r>
              <a:rPr lang="ru-RU" dirty="0" smtClean="0"/>
              <a:t>, зимородок-хохотун</a:t>
            </a:r>
            <a:endParaRPr lang="ru-RU" dirty="0"/>
          </a:p>
        </p:txBody>
      </p:sp>
      <p:pic>
        <p:nvPicPr>
          <p:cNvPr id="2050" name="Picture 2" descr="C:\Users\Александр\Desktop\91701080.jpg"/>
          <p:cNvPicPr>
            <a:picLocks noChangeAspect="1" noChangeArrowheads="1"/>
          </p:cNvPicPr>
          <p:nvPr/>
        </p:nvPicPr>
        <p:blipFill>
          <a:blip r:embed="rId2" cstate="email"/>
          <a:srcRect/>
          <a:stretch>
            <a:fillRect/>
          </a:stretch>
        </p:blipFill>
        <p:spPr bwMode="auto">
          <a:xfrm>
            <a:off x="642910" y="4500570"/>
            <a:ext cx="2887847" cy="2000240"/>
          </a:xfrm>
          <a:prstGeom prst="rect">
            <a:avLst/>
          </a:prstGeom>
          <a:noFill/>
        </p:spPr>
      </p:pic>
      <p:pic>
        <p:nvPicPr>
          <p:cNvPr id="2052" name="Picture 4" descr="C:\Users\Александр\Desktop\cute-koala-bear-photo-1.jpg"/>
          <p:cNvPicPr>
            <a:picLocks noChangeAspect="1" noChangeArrowheads="1"/>
          </p:cNvPicPr>
          <p:nvPr/>
        </p:nvPicPr>
        <p:blipFill>
          <a:blip r:embed="rId3" cstate="email"/>
          <a:srcRect/>
          <a:stretch>
            <a:fillRect/>
          </a:stretch>
        </p:blipFill>
        <p:spPr bwMode="auto">
          <a:xfrm>
            <a:off x="5786446" y="4643446"/>
            <a:ext cx="2971781" cy="1857364"/>
          </a:xfrm>
          <a:prstGeom prst="rect">
            <a:avLst/>
          </a:prstGeom>
          <a:noFill/>
        </p:spPr>
      </p:pic>
      <p:pic>
        <p:nvPicPr>
          <p:cNvPr id="2053" name="Picture 5" descr="C:\Users\Александр\Desktop\j7d8nnrrpu.jpg"/>
          <p:cNvPicPr>
            <a:picLocks noChangeAspect="1" noChangeArrowheads="1"/>
          </p:cNvPicPr>
          <p:nvPr/>
        </p:nvPicPr>
        <p:blipFill>
          <a:blip r:embed="rId4" cstate="email"/>
          <a:srcRect/>
          <a:stretch>
            <a:fillRect/>
          </a:stretch>
        </p:blipFill>
        <p:spPr bwMode="auto">
          <a:xfrm>
            <a:off x="4071934" y="4286256"/>
            <a:ext cx="1271753" cy="231459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584</TotalTime>
  <Words>529</Words>
  <Application>Microsoft Office PowerPoint</Application>
  <PresentationFormat>Экран (4:3)</PresentationFormat>
  <Paragraphs>67</Paragraphs>
  <Slides>12</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Техническая</vt:lpstr>
      <vt:lpstr>Let’ s travel to Australia!</vt:lpstr>
      <vt:lpstr>He that travels far knows much   </vt:lpstr>
      <vt:lpstr>Travelling</vt:lpstr>
      <vt:lpstr>         CROSSWORD</vt:lpstr>
      <vt:lpstr>Слайд 5</vt:lpstr>
      <vt:lpstr>Слайд 6</vt:lpstr>
      <vt:lpstr>I N D I A</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that travels far knows much</dc:title>
  <dc:creator>Александр</dc:creator>
  <cp:lastModifiedBy>Roman</cp:lastModifiedBy>
  <cp:revision>29</cp:revision>
  <dcterms:created xsi:type="dcterms:W3CDTF">2012-01-29T10:42:40Z</dcterms:created>
  <dcterms:modified xsi:type="dcterms:W3CDTF">2012-07-09T21:16:06Z</dcterms:modified>
</cp:coreProperties>
</file>