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0" r:id="rId22"/>
    <p:sldId id="276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77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FFCC00"/>
    <a:srgbClr val="9999FF"/>
    <a:srgbClr val="FF9966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D500940-2673-45D5-BF2A-333374DD40F8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295FB0-DF66-4105-854D-363B4CE1F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AD76C-04E3-4544-B1AE-04B4D6F8E865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A1A6A-BB53-4128-918B-0F803ACAC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B3AE-D1A1-4B87-815A-1FCE4F95FF38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B39B9-3F36-4A27-9652-C5AD27505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86DB2-DE3C-4F99-8BC9-238C7B15D4FA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1216F-EF74-4326-9311-D6FD7389D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6BDEB-EB08-47A8-83CB-AAAB7BB1391F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40E89-C8EF-4967-B722-00CCFBFAE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E539B-9665-461E-B145-12171C6BCCAB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4D42-894D-41E5-945E-2B60E6213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C1472-2D9B-4729-B2B9-693B6492EA6C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D8686-761F-4430-A25B-0EA7CFE6D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A2EA5-EE1B-430F-BA97-60452B8B4522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67FAC-23A2-44A6-8C4A-46AABDD22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D3769-2AD0-4853-A00A-E5AA5C3AFE22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E203E-CAD7-4A0C-9932-8B52B306F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41FB2-875B-4D7A-9DEA-5DC26A43EAF9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3FE66-379B-4E04-9F1D-5359C233D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806E8-A563-4A45-AE72-2903750062D5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44C3B-364C-4B17-B084-6194E9C9E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9F1BD-8B18-474A-BD99-9DD15409DC74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E4030-9DB1-4D6B-9211-6677343B5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D34A96-EDA9-4A25-B589-6C4AE00960B4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254FB9-5DC6-43EA-B088-A68C3E84C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A%D0%BB%D0%B0%D1%81%D1%81%D0%B8%D1%86%D0%B8%D0%B7%D0%BC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0%BE%D1%87%D0%BA%D0%B0_%D0%B7%D1%80%D0%B5%D0%BD%D0%B8%D1%8F" TargetMode="External"/><Relationship Id="rId2" Type="http://schemas.openxmlformats.org/officeDocument/2006/relationships/hyperlink" Target="http://ru.wikipedia.org/wiki/%D0%96%D0%B8%D0%B7%D0%BD%D1%8C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ru.wikipedia.org/wiki/%D0%92%D1%81%D0%B5%D0%BB%D0%B5%D0%BD%D0%BD%D0%B0%D1%8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5" Type="http://schemas.openxmlformats.org/officeDocument/2006/relationships/slide" Target="slide32.xml"/><Relationship Id="rId4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2;&#1072;&#1089;&#1080;&#1083;&#1100;&#1077;&#1074;&#1072;%20&#1090;&#1072;&#1090;&#1100;&#1103;&#1085;&#1072;%20&#1040;&#1083;&#1077;&#1082;&#1089;&#1072;&#1085;&#1076;&#1088;&#1086;&#1074;&#1085;&#1072;\&#1045;&#1074;&#1075;&#1077;&#1085;&#1080;&#1103;%20&#1052;&#1080;&#1088;&#1086;&#1096;&#1085;&#1080;&#1095;&#1077;&#1085;&#1082;&#1086;_-_&#1057;&#1086;&#1083;&#1086;&#1074;&#1077;&#1081;%20(&#1040;&#1083;&#1103;&#1073;&#1100;&#1077;&#1074;)%20.mp3" TargetMode="Externa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42;&#1072;&#1089;&#1080;&#1083;&#1100;&#1077;&#1074;&#1072;%20&#1090;&#1072;&#1090;&#1100;&#1103;&#1085;&#1072;%20&#1040;&#1083;&#1077;&#1082;&#1089;&#1072;&#1085;&#1076;&#1088;&#1086;&#1074;&#1085;&#1072;\&#1043;&#1080;&#1084;&#1085;%20&#1056;&#1086;&#1089;&#1089;&#1080;&#1080;-&#1061;&#1086;&#1088;%20&#1042;&#1072;&#1083;&#1072;&#1072;&#1084;&#1089;&#1082;&#1086;&#1075;&#1086;%20&#1084;&#1086;&#1085;&#1072;&#1089;&#1090;&#1099;&#1088;&#1103;_-_&#1041;&#1086;&#1078;&#1077;,%20&#1062;&#1072;&#1088;&#1103;%20&#1093;&#1088;&#1072;&#1085;&#1080;!%20(1833)%20.mp3" TargetMode="Externa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7\Desktop\0000000811-1138-1454841-7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" y="-207963"/>
            <a:ext cx="8832850" cy="284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наука</a:t>
            </a:r>
          </a:p>
        </p:txBody>
      </p:sp>
      <p:sp>
        <p:nvSpPr>
          <p:cNvPr id="23555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И. А. Двигубский</a:t>
            </a:r>
          </a:p>
        </p:txBody>
      </p:sp>
      <p:sp>
        <p:nvSpPr>
          <p:cNvPr id="23556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               К. М. Бэр</a:t>
            </a:r>
          </a:p>
        </p:txBody>
      </p:sp>
      <p:pic>
        <p:nvPicPr>
          <p:cNvPr id="23557" name="Picture 2" descr="C:\Users\7\Desktop\m_221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pic>
        <p:nvPicPr>
          <p:cNvPr id="23558" name="Picture 3" descr="C:\Users\7\Desktop\a03fb6ab3d0ed168e1a8f87213b56c5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52963" y="2174875"/>
            <a:ext cx="4025900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наука</a:t>
            </a:r>
          </a:p>
        </p:txBody>
      </p:sp>
      <p:sp>
        <p:nvSpPr>
          <p:cNvPr id="24579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               Н. И. Пирогов</a:t>
            </a:r>
          </a:p>
        </p:txBody>
      </p:sp>
      <p:sp>
        <p:nvSpPr>
          <p:cNvPr id="2458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Н. И. Кокшаров</a:t>
            </a:r>
          </a:p>
        </p:txBody>
      </p:sp>
      <p:pic>
        <p:nvPicPr>
          <p:cNvPr id="24581" name="Picture 2" descr="C:\Users\7\Desktop\156_25_11_10_pyrogo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63613" y="2174875"/>
            <a:ext cx="3027362" cy="3951288"/>
          </a:xfrm>
        </p:spPr>
      </p:pic>
      <p:pic>
        <p:nvPicPr>
          <p:cNvPr id="24582" name="Picture 3" descr="C:\Users\7\Desktop\2191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205038"/>
            <a:ext cx="4041775" cy="3744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наука</a:t>
            </a:r>
          </a:p>
        </p:txBody>
      </p:sp>
      <p:sp>
        <p:nvSpPr>
          <p:cNvPr id="25603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Пулковская обсерватория</a:t>
            </a:r>
          </a:p>
        </p:txBody>
      </p:sp>
      <p:sp>
        <p:nvSpPr>
          <p:cNvPr id="25604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             Н. И. Лобаческий</a:t>
            </a:r>
          </a:p>
        </p:txBody>
      </p:sp>
      <p:pic>
        <p:nvPicPr>
          <p:cNvPr id="25605" name="Picture 2" descr="C:\Users\7\Desktop\image.ph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76475"/>
            <a:ext cx="4040188" cy="3673475"/>
          </a:xfrm>
        </p:spPr>
      </p:pic>
      <p:pic>
        <p:nvPicPr>
          <p:cNvPr id="25606" name="Picture 3" descr="C:\Users\7\Desktop\913511-a5c0eefc8f4eb9421833de3d1119a7db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238750" y="2174875"/>
            <a:ext cx="2854325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наука</a:t>
            </a:r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В. В. Петров</a:t>
            </a:r>
          </a:p>
        </p:txBody>
      </p:sp>
      <p:sp>
        <p:nvSpPr>
          <p:cNvPr id="26628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                Б. С. Якоби</a:t>
            </a:r>
          </a:p>
        </p:txBody>
      </p:sp>
      <p:pic>
        <p:nvPicPr>
          <p:cNvPr id="26629" name="Picture 2" descr="C:\Users\7\Desktop\12680055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2565400"/>
            <a:ext cx="2735262" cy="3455988"/>
          </a:xfrm>
        </p:spPr>
      </p:pic>
      <p:pic>
        <p:nvPicPr>
          <p:cNvPr id="26630" name="Picture 3" descr="C:\Users\7\Desktop\av-15700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148263" y="2492375"/>
            <a:ext cx="2808287" cy="345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наука</a:t>
            </a:r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Е. и М. Черепановы</a:t>
            </a:r>
          </a:p>
        </p:txBody>
      </p:sp>
      <p:sp>
        <p:nvSpPr>
          <p:cNvPr id="27652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П. П. Аносов</a:t>
            </a:r>
          </a:p>
        </p:txBody>
      </p:sp>
      <p:pic>
        <p:nvPicPr>
          <p:cNvPr id="27653" name="Picture 2" descr="C:\Users\7\Desktop\cherepanovym-tagil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8000" y="2174875"/>
            <a:ext cx="3938588" cy="3951288"/>
          </a:xfrm>
        </p:spPr>
      </p:pic>
      <p:pic>
        <p:nvPicPr>
          <p:cNvPr id="27654" name="Picture 3" descr="C:\Users\7\Desktop\file.php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975225" y="2276475"/>
            <a:ext cx="3381375" cy="3570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-128588"/>
            <a:ext cx="8791575" cy="6321426"/>
          </a:xfrm>
          <a:prstGeom prst="rect">
            <a:avLst/>
          </a:prstGeom>
          <a:noFill/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323850" y="6308725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  <a:hlinkClick r:id="rId3" action="ppaction://hlinksldjump"/>
              </a:rPr>
              <a:t>назад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>
            <a:alpha val="9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литература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179388" y="1916113"/>
            <a:ext cx="8640762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Сентиментали́зм</a:t>
            </a:r>
            <a:r>
              <a:rPr lang="ru-RU">
                <a:latin typeface="Calibri" pitchFamily="34" charset="0"/>
              </a:rPr>
              <a:t>— умонастроение в западно-европейской и русской культуре и соответствующее литературное направление. Произведения, написанные в этом жанре, основаны на чувствах читателя. Доминантой «человеческой природы» сентиментализм объявил чувство, а не разум, что отличало его от </a:t>
            </a:r>
            <a:r>
              <a:rPr lang="ru-RU">
                <a:latin typeface="Calibri" pitchFamily="34" charset="0"/>
                <a:hlinkClick r:id="rId2" tooltip="Классицизм"/>
              </a:rPr>
              <a:t>классицизма</a:t>
            </a:r>
            <a:r>
              <a:rPr lang="ru-RU">
                <a:latin typeface="Calibri" pitchFamily="34" charset="0"/>
              </a:rPr>
              <a:t>.</a:t>
            </a: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250825" y="3789363"/>
            <a:ext cx="80660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Романтизм</a:t>
            </a:r>
            <a:r>
              <a:rPr lang="ru-RU">
                <a:latin typeface="Calibri" pitchFamily="34" charset="0"/>
              </a:rPr>
              <a:t> проявляет особый интерес к личности. Для романтического героя характерно гордое одиночество, разочарованность, трагическое мироощущение и в то же время бунтарство и мятежность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литература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Взошла заря. Дыханием приятным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Сманила сон с моих она очей;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Из хижины за гостем благодатным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Я восходил на верх горы моей;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Жемчуг росы по травкам ароматным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Уже блистал младым огнем лучей,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И день взлетел, как гений светлокрылый!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И жизнью все живому сердцу было.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Я восходил; вдруг тихо закурился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Туманный дым в долине над рекой: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Густел, редел, тянулся, и клубился,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И вдруг взлетел, крылатый, надо мной,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И яркий день с ним в бледный сумрак слился,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Задернулась окрестность пеленой,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И, влажною пустыней окруженный,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Я в облаках исчез, уединенный...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/>
              <a:t>27 ноября 1819 В. А. Жуковский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0724" name="Picture 2" descr="C:\Users\7\Desktop\0_5c4b3_f900bb34_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6975" y="1600200"/>
            <a:ext cx="33210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литература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Великое светило миру,</a:t>
            </a:r>
            <a:br>
              <a:rPr lang="ru-RU" dirty="0" smtClean="0"/>
            </a:br>
            <a:r>
              <a:rPr lang="ru-RU" dirty="0" smtClean="0"/>
              <a:t>Блистая с вечной высоты</a:t>
            </a:r>
            <a:br>
              <a:rPr lang="ru-RU" dirty="0" smtClean="0"/>
            </a:br>
            <a:r>
              <a:rPr lang="ru-RU" dirty="0" smtClean="0"/>
              <a:t>На бисер, злато и порфиру,</a:t>
            </a:r>
            <a:br>
              <a:rPr lang="ru-RU" dirty="0" smtClean="0"/>
            </a:br>
            <a:r>
              <a:rPr lang="ru-RU" dirty="0" smtClean="0"/>
              <a:t>На все земные красоты,</a:t>
            </a:r>
            <a:br>
              <a:rPr lang="ru-RU" dirty="0" smtClean="0"/>
            </a:br>
            <a:r>
              <a:rPr lang="ru-RU" dirty="0" smtClean="0"/>
              <a:t>Во все страны свой взор возводит,</a:t>
            </a:r>
            <a:br>
              <a:rPr lang="ru-RU" dirty="0" smtClean="0"/>
            </a:br>
            <a:r>
              <a:rPr lang="ru-RU" dirty="0" smtClean="0"/>
              <a:t>Но краше в свете не находит</a:t>
            </a:r>
            <a:br>
              <a:rPr lang="ru-RU" dirty="0" smtClean="0"/>
            </a:br>
            <a:r>
              <a:rPr lang="ru-RU" dirty="0" err="1" smtClean="0"/>
              <a:t>Елисаветы</a:t>
            </a:r>
            <a:r>
              <a:rPr lang="ru-RU" dirty="0" smtClean="0"/>
              <a:t> и тебя.</a:t>
            </a:r>
            <a:br>
              <a:rPr lang="ru-RU" dirty="0" smtClean="0"/>
            </a:br>
            <a:r>
              <a:rPr lang="ru-RU" dirty="0" smtClean="0"/>
              <a:t>Ты кроме той всего превыше;</a:t>
            </a:r>
            <a:br>
              <a:rPr lang="ru-RU" dirty="0" smtClean="0"/>
            </a:br>
            <a:r>
              <a:rPr lang="ru-RU" dirty="0" smtClean="0"/>
              <a:t>Душа ее зефира тише, </a:t>
            </a:r>
            <a:br>
              <a:rPr lang="ru-RU" dirty="0" smtClean="0"/>
            </a:br>
            <a:r>
              <a:rPr lang="ru-RU" dirty="0" smtClean="0"/>
              <a:t> И зрак прекраснее рая.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1748" name="Picture 2" descr="C:\Users\7\Desktop\lomonoso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00100" y="1862138"/>
            <a:ext cx="3352800" cy="400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литература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900113" y="1700213"/>
            <a:ext cx="806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Оптимизм</a:t>
            </a:r>
            <a:r>
              <a:rPr lang="ru-RU">
                <a:latin typeface="Calibri" pitchFamily="34" charset="0"/>
              </a:rPr>
              <a:t>  — взгляд на </a:t>
            </a:r>
            <a:r>
              <a:rPr lang="ru-RU">
                <a:latin typeface="Calibri" pitchFamily="34" charset="0"/>
                <a:hlinkClick r:id="rId2" tooltip="Жизнь"/>
              </a:rPr>
              <a:t>жизнь</a:t>
            </a:r>
            <a:r>
              <a:rPr lang="ru-RU">
                <a:latin typeface="Calibri" pitchFamily="34" charset="0"/>
              </a:rPr>
              <a:t> с позитивной </a:t>
            </a:r>
            <a:r>
              <a:rPr lang="ru-RU">
                <a:latin typeface="Calibri" pitchFamily="34" charset="0"/>
                <a:hlinkClick r:id="rId3" tooltip="Точка зрения"/>
              </a:rPr>
              <a:t>точки зрения</a:t>
            </a:r>
            <a:r>
              <a:rPr lang="ru-RU">
                <a:latin typeface="Calibri" pitchFamily="34" charset="0"/>
              </a:rPr>
              <a:t>, уверенность в лучшем будущем. Оптимизм утверждает, что </a:t>
            </a:r>
            <a:r>
              <a:rPr lang="ru-RU">
                <a:latin typeface="Calibri" pitchFamily="34" charset="0"/>
                <a:hlinkClick r:id="rId4" tooltip="Вселенная"/>
              </a:rPr>
              <a:t>мир</a:t>
            </a:r>
            <a:r>
              <a:rPr lang="ru-RU">
                <a:latin typeface="Calibri" pitchFamily="34" charset="0"/>
              </a:rPr>
              <a:t> замечателен, из любой ситуации есть выход, всё получится хорошо, все люди в общем хорошие</a:t>
            </a: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1116013" y="3357563"/>
            <a:ext cx="7632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Реали́зм</a:t>
            </a:r>
            <a:r>
              <a:rPr lang="ru-RU">
                <a:latin typeface="Calibri" pitchFamily="34" charset="0"/>
              </a:rPr>
              <a:t> в литературе — правдивое изображение реальной действительности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>
            <a:alpha val="5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2339975" y="692150"/>
            <a:ext cx="4535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hlinkClick r:id="rId2" action="ppaction://hlinksldjump"/>
              </a:rPr>
              <a:t>Образование и культура</a:t>
            </a:r>
            <a:endParaRPr lang="ru-RU" sz="28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755650" y="2060575"/>
            <a:ext cx="1978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hlinkClick r:id="rId3" action="ppaction://hlinksldjump"/>
              </a:rPr>
              <a:t>Литература</a:t>
            </a:r>
            <a:endParaRPr lang="ru-RU" sz="28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4356100" y="2060575"/>
            <a:ext cx="47879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hlinkClick r:id="rId4" action="ppaction://hlinksldjump"/>
              </a:rPr>
              <a:t>Живопись, архитектура и скульптура</a:t>
            </a:r>
            <a:endParaRPr lang="ru-RU" sz="28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900113" y="3789363"/>
            <a:ext cx="23320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hlinkClick r:id="rId5" action="ppaction://hlinksldjump"/>
              </a:rPr>
              <a:t>Быт и обычаи</a:t>
            </a:r>
            <a:endParaRPr lang="ru-RU" sz="28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825" y="3716338"/>
            <a:ext cx="34559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ервооткрыватели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3348038" y="5084763"/>
            <a:ext cx="2619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hlinkClick r:id="rId6" action="ppaction://hlinksldjump"/>
              </a:rPr>
              <a:t>Музыка и театр</a:t>
            </a:r>
            <a:endParaRPr lang="ru-RU" sz="2800" b="1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литература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Если жизнь тебя обманет,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Не печалься, не сердись!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день уныния смирись: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День веселья, верь, настанет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А. С. Пушкин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Если, друг, тебе сгрустнется,</a:t>
            </a:r>
            <a:br>
              <a:rPr lang="ru-RU" dirty="0"/>
            </a:br>
            <a:r>
              <a:rPr lang="ru-RU" dirty="0"/>
              <a:t>Ты не дуйся, не сердись:</a:t>
            </a:r>
            <a:br>
              <a:rPr lang="ru-RU" dirty="0"/>
            </a:br>
            <a:r>
              <a:rPr lang="ru-RU" dirty="0"/>
              <a:t>Все с годами пронесется -</a:t>
            </a:r>
            <a:br>
              <a:rPr lang="ru-RU" dirty="0"/>
            </a:br>
            <a:r>
              <a:rPr lang="ru-RU" dirty="0"/>
              <a:t>Улыбнись и разгрустись.</a:t>
            </a:r>
            <a:br>
              <a:rPr lang="ru-RU" dirty="0"/>
            </a:br>
            <a:r>
              <a:rPr lang="ru-RU" dirty="0"/>
              <a:t>Дев измены молодые,</a:t>
            </a:r>
            <a:br>
              <a:rPr lang="ru-RU" dirty="0"/>
            </a:br>
            <a:r>
              <a:rPr lang="ru-RU" dirty="0"/>
              <a:t>И неверный путь </a:t>
            </a:r>
            <a:r>
              <a:rPr lang="ru-RU" dirty="0" err="1"/>
              <a:t>честей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И мгновенья скуки злые</a:t>
            </a:r>
            <a:br>
              <a:rPr lang="ru-RU" dirty="0"/>
            </a:br>
            <a:r>
              <a:rPr lang="ru-RU" dirty="0"/>
              <a:t>Стоят ли тоски твоей?</a:t>
            </a:r>
            <a:br>
              <a:rPr lang="ru-RU" dirty="0"/>
            </a:br>
            <a:r>
              <a:rPr lang="ru-RU" dirty="0" smtClean="0"/>
              <a:t>М. Ю Лермонтов</a:t>
            </a:r>
            <a:endParaRPr lang="ru-RU" dirty="0"/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468313" y="6381750"/>
            <a:ext cx="158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  <a:hlinkClick r:id="rId2" action="ppaction://hlinksldjump"/>
              </a:rPr>
              <a:t>назад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Живопись, скульптура и архитектура</a:t>
            </a:r>
            <a:endParaRPr lang="ru-RU" dirty="0"/>
          </a:p>
        </p:txBody>
      </p:sp>
      <p:sp>
        <p:nvSpPr>
          <p:cNvPr id="34819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Цель: охарактеризовать  основные черты живописи, архитектуры и скульптуры в первой половине 19 века, найти отличия от основных черт предыдущего периода,познакомить учащихся с достижениями изобразительного искусства и архитектуры.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Живопись, архитектура и скульптура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288" y="1700213"/>
          <a:ext cx="8497887" cy="841375"/>
        </p:xfrm>
        <a:graphic>
          <a:graphicData uri="http://schemas.openxmlformats.org/drawingml/2006/table">
            <a:tbl>
              <a:tblPr/>
              <a:tblGrid>
                <a:gridCol w="963241"/>
                <a:gridCol w="2091609"/>
                <a:gridCol w="2776976"/>
                <a:gridCol w="2665116"/>
              </a:tblGrid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дата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художник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направление искусства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название картины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55" name="TextBox 3"/>
          <p:cNvSpPr txBox="1">
            <a:spLocks noChangeArrowheads="1"/>
          </p:cNvSpPr>
          <p:nvPr/>
        </p:nvSpPr>
        <p:spPr bwMode="auto">
          <a:xfrm>
            <a:off x="755650" y="3500438"/>
            <a:ext cx="7556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Задание: слушая рассказ учителя, заполнить таблицу.</a:t>
            </a:r>
          </a:p>
          <a:p>
            <a:r>
              <a:rPr lang="ru-RU" b="1">
                <a:latin typeface="Calibri" pitchFamily="34" charset="0"/>
              </a:rPr>
              <a:t>Примечание: не услышанный материал заполнить дома самостоятельно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/>
              <a:t>Живопись, архитектура </a:t>
            </a:r>
            <a:br>
              <a:rPr lang="ru-RU" sz="2700" dirty="0" smtClean="0"/>
            </a:br>
            <a:r>
              <a:rPr lang="ru-RU" sz="2700" dirty="0" smtClean="0"/>
              <a:t>и скульптура</a:t>
            </a:r>
            <a:br>
              <a:rPr lang="ru-RU" sz="2700" dirty="0" smtClean="0"/>
            </a:br>
            <a:r>
              <a:rPr lang="ru-RU" sz="2700" dirty="0" smtClean="0"/>
              <a:t>Кипренский О. 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6867" name="Picture 1" descr="C:\Users\7\Desktop\r_pic.ph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60350"/>
            <a:ext cx="2184400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2" descr="C:\Users\7\Desktop\push_kipr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188913"/>
            <a:ext cx="2570163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3" descr="C:\Users\7\Desktop\15zhu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3716338"/>
            <a:ext cx="26733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4" descr="C:\Users\7\Desktop\x1-z0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716338"/>
            <a:ext cx="4497388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Живопись, архитектура и скульптура</a:t>
            </a:r>
            <a:endParaRPr lang="ru-RU" dirty="0"/>
          </a:p>
        </p:txBody>
      </p:sp>
      <p:pic>
        <p:nvPicPr>
          <p:cNvPr id="37891" name="Рисунок 4" descr="яхн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125538"/>
            <a:ext cx="7343775" cy="55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03350" y="5229225"/>
            <a:ext cx="6121400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Явление Христа народу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Живопись, архитектура и скульптура</a:t>
            </a:r>
            <a:endParaRPr lang="ru-RU" dirty="0"/>
          </a:p>
        </p:txBody>
      </p:sp>
      <p:pic>
        <p:nvPicPr>
          <p:cNvPr id="38915" name="Picture 1" descr="C:\Users\7\Desktop\19682650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96975"/>
            <a:ext cx="7620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87450" y="6381750"/>
            <a:ext cx="5976938" cy="4000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Последний день Помпеи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Живопись, архитектура и скульптура</a:t>
            </a:r>
            <a:br>
              <a:rPr lang="ru-RU" dirty="0" smtClean="0"/>
            </a:br>
            <a:r>
              <a:rPr lang="ru-RU" dirty="0" err="1" smtClean="0"/>
              <a:t>Тропинин</a:t>
            </a:r>
            <a:r>
              <a:rPr lang="ru-RU" dirty="0" smtClean="0"/>
              <a:t> В. А.</a:t>
            </a:r>
            <a:endParaRPr lang="ru-RU" dirty="0"/>
          </a:p>
        </p:txBody>
      </p:sp>
      <p:pic>
        <p:nvPicPr>
          <p:cNvPr id="39939" name="Picture 1" descr="C:\Users\7\Desktop\Tropinin_17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700213"/>
            <a:ext cx="2762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2" descr="C:\Users\7\Desktop\26gol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844675"/>
            <a:ext cx="280828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Живопись, архитектура и скульптура</a:t>
            </a:r>
            <a:br>
              <a:rPr lang="ru-RU" dirty="0" smtClean="0"/>
            </a:br>
            <a:r>
              <a:rPr lang="ru-RU" dirty="0" smtClean="0"/>
              <a:t>П. А. Федотов</a:t>
            </a:r>
            <a:endParaRPr lang="ru-RU" dirty="0"/>
          </a:p>
        </p:txBody>
      </p:sp>
      <p:pic>
        <p:nvPicPr>
          <p:cNvPr id="40963" name="Picture 1" descr="C:\Users\7\Desktop\svatovst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341438"/>
            <a:ext cx="6697663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Живопись, архитектура и скульптура</a:t>
            </a:r>
            <a:endParaRPr lang="ru-RU" dirty="0"/>
          </a:p>
        </p:txBody>
      </p:sp>
      <p:pic>
        <p:nvPicPr>
          <p:cNvPr id="41987" name="Picture 3" descr="C:\Users\7\Desktop\admiral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3473450"/>
            <a:ext cx="25209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C:\Users\7\Desktop\i1801_0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0"/>
            <a:ext cx="4379913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C:\Users\7\Desktop\kazan-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260350"/>
            <a:ext cx="4059238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Живопись, архитектура и скульптура</a:t>
            </a:r>
            <a:endParaRPr lang="ru-RU" dirty="0"/>
          </a:p>
        </p:txBody>
      </p:sp>
      <p:pic>
        <p:nvPicPr>
          <p:cNvPr id="43011" name="Picture 1" descr="C:\Users\7\Desktop\a558455cb1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25538"/>
            <a:ext cx="3487738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2" descr="C:\Users\7\Desktop\2846168_larg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96975"/>
            <a:ext cx="4186238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3" descr="C:\Users\7\Desktop\a5-kotomka.com_moscow_2123_1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3933825"/>
            <a:ext cx="4670425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>
            <a:alpha val="7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484438" y="476250"/>
            <a:ext cx="345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Образование и культура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913" y="1412875"/>
            <a:ext cx="452437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План: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latin typeface="+mn-lt"/>
              </a:rPr>
              <a:t>Грамотность в России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latin typeface="+mn-lt"/>
              </a:rPr>
              <a:t>Развитие науки</a:t>
            </a:r>
            <a:endParaRPr lang="ru-RU" sz="28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r>
              <a:rPr lang="ru-RU" sz="1600" b="1" smtClean="0"/>
              <a:t>Ампир- стиль в архитектуре и искусстве трёх первых десятилетий XIX в., завершающий эволюцию классицизма. Ориентируясь на образцы античного искусства, ампир преимущественно опирался на художественное наследие архаичной Греции и императорского Рима, черпая из него мотивы для воплощения величеств, мощи: монументальные массивные портики, военная эмблематика в архитектурных деталях и декоре (ликторские связки, воинские доспехи, лавровые венки, орлы и т. п.).</a:t>
            </a:r>
          </a:p>
        </p:txBody>
      </p:sp>
      <p:pic>
        <p:nvPicPr>
          <p:cNvPr id="44035" name="Picture 1" descr="C:\Users\7\Desktop\83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73238"/>
            <a:ext cx="49799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2" descr="C:\Users\7\Desktop\oruj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4005263"/>
            <a:ext cx="49625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250825" y="6237288"/>
            <a:ext cx="433388" cy="2873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>
            <a:alpha val="1686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5059" name="Picture 1" descr="C:\Users\7\Desktop\0005-005-V-1813-on-vozglavil-sojuznye-russko-prusskie-vojs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295275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2" descr="C:\Users\7\Desktop\300px-Barclay-Petersbour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88913"/>
            <a:ext cx="2786063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3" descr="C:\Users\7\Desktop\26380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2970213"/>
            <a:ext cx="2916237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323850" y="6308725"/>
            <a:ext cx="755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5" action="ppaction://hlinksldjump"/>
              </a:rPr>
              <a:t>назад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>
            <a:alpha val="5490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78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/>
              <a:t>                     Быт и обычаи</a:t>
            </a:r>
            <a:br>
              <a:rPr lang="ru-RU" dirty="0" smtClean="0"/>
            </a:br>
            <a:r>
              <a:rPr lang="ru-RU" dirty="0" smtClean="0"/>
              <a:t>подклеть-</a:t>
            </a:r>
            <a:br>
              <a:rPr lang="ru-RU" dirty="0" smtClean="0"/>
            </a:br>
            <a:r>
              <a:rPr lang="ru-RU" dirty="0" smtClean="0"/>
              <a:t>горница-</a:t>
            </a:r>
            <a:br>
              <a:rPr lang="ru-RU" dirty="0" smtClean="0"/>
            </a:br>
            <a:r>
              <a:rPr lang="ru-RU" dirty="0" smtClean="0"/>
              <a:t>светлица-</a:t>
            </a:r>
            <a:br>
              <a:rPr lang="ru-RU" dirty="0" smtClean="0"/>
            </a:br>
            <a:r>
              <a:rPr lang="ru-RU" dirty="0" err="1" smtClean="0"/>
              <a:t>шорничество</a:t>
            </a:r>
            <a:r>
              <a:rPr lang="ru-RU" dirty="0" smtClean="0"/>
              <a:t>-</a:t>
            </a:r>
            <a:br>
              <a:rPr lang="ru-RU" dirty="0" smtClean="0"/>
            </a:br>
            <a:r>
              <a:rPr lang="ru-RU" dirty="0" smtClean="0"/>
              <a:t>светцы-</a:t>
            </a:r>
            <a:br>
              <a:rPr lang="ru-RU" dirty="0" smtClean="0"/>
            </a:br>
            <a:r>
              <a:rPr lang="ru-RU" dirty="0" smtClean="0"/>
              <a:t>анфилада-</a:t>
            </a:r>
            <a:br>
              <a:rPr lang="ru-RU" dirty="0" smtClean="0"/>
            </a:br>
            <a:r>
              <a:rPr lang="ru-RU" b="1" dirty="0" smtClean="0"/>
              <a:t>вопрос: Кому на Руси жить хорошо?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611188" y="908050"/>
            <a:ext cx="8137525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А. И. Герцен</a:t>
            </a:r>
          </a:p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… чтоб дать понять о нашем житье – бытье, опишу целый день с его однообразностью… Жизнь у нас шла как английские часы, у которых убавлен ход. В десятом часу утра камердинер уведомлял мою экс – нянюшку, что барин встает и она отправлялась приготовлять ему кофей, который он пил один в своем кабинете. За кофеем он читал «Московские ведомости». После обеда мой отец ложился отдохнуть часа на полтора. Дворня растекалась по трактирам. Часов в семь приготовляли чай; тут иногда приезжал кто – нибудь, чаще всего Сенатор. После Сенатора отец мой отправлялся в свою спальню, всякий раз осведомляясь о том заперты ли ворота. Так я оставил наш дом в 1834 году, так застал в 1840, и так все продолжалось до его кончины в 1846 году.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47107" name="TextBox 3"/>
          <p:cNvSpPr txBox="1">
            <a:spLocks noChangeArrowheads="1"/>
          </p:cNvSpPr>
          <p:nvPr/>
        </p:nvSpPr>
        <p:spPr bwMode="auto">
          <a:xfrm>
            <a:off x="7308850" y="6524625"/>
            <a:ext cx="754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2" action="ppaction://hlinksldjump"/>
              </a:rPr>
              <a:t>назад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7\Desktop\30-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889000"/>
            <a:ext cx="381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Евгения Мирошниченко_-_Соловей (Алябьев)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84213" y="5876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6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Гимн Российской империи</a:t>
            </a:r>
          </a:p>
        </p:txBody>
      </p:sp>
      <p:sp>
        <p:nvSpPr>
          <p:cNvPr id="49155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smtClean="0"/>
              <a:t>Боже, царя храни!</a:t>
            </a:r>
          </a:p>
          <a:p>
            <a:r>
              <a:rPr lang="ru-RU" sz="2400" smtClean="0"/>
              <a:t>Сильный, державный, </a:t>
            </a:r>
          </a:p>
          <a:p>
            <a:r>
              <a:rPr lang="ru-RU" sz="2400" smtClean="0"/>
              <a:t>Царствуй на славу нам,</a:t>
            </a:r>
          </a:p>
          <a:p>
            <a:r>
              <a:rPr lang="ru-RU" sz="2400" smtClean="0"/>
              <a:t> Царствуй на страх врагам,</a:t>
            </a:r>
          </a:p>
          <a:p>
            <a:r>
              <a:rPr lang="ru-RU" sz="2400" smtClean="0"/>
              <a:t> Царь православный!</a:t>
            </a:r>
          </a:p>
          <a:p>
            <a:r>
              <a:rPr lang="ru-RU" sz="2400" smtClean="0"/>
              <a:t>Боже, Царя, Царя, храни!»</a:t>
            </a:r>
          </a:p>
          <a:p>
            <a:endParaRPr lang="ru-RU" smtClean="0"/>
          </a:p>
        </p:txBody>
      </p:sp>
      <p:pic>
        <p:nvPicPr>
          <p:cNvPr id="49156" name="Picture 2" descr="C:\Users\7\Desktop\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484313"/>
            <a:ext cx="3384550" cy="4608512"/>
          </a:xfrm>
        </p:spPr>
      </p:pic>
      <p:pic>
        <p:nvPicPr>
          <p:cNvPr id="6" name="Гимн России-Хор Валаамского монастыря_-_Боже, Царя храни! (1833)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11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5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 со стрелкой вверх 6"/>
          <p:cNvSpPr/>
          <p:nvPr/>
        </p:nvSpPr>
        <p:spPr>
          <a:xfrm>
            <a:off x="611188" y="3573463"/>
            <a:ext cx="7705725" cy="165576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64163" y="2276475"/>
            <a:ext cx="259238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750" y="2276475"/>
            <a:ext cx="2376488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2843213" y="476250"/>
            <a:ext cx="2633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Образование и культура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4438" y="1268413"/>
            <a:ext cx="3382962" cy="865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5" name="TextBox 2"/>
          <p:cNvSpPr txBox="1">
            <a:spLocks noChangeArrowheads="1"/>
          </p:cNvSpPr>
          <p:nvPr/>
        </p:nvSpPr>
        <p:spPr bwMode="auto">
          <a:xfrm>
            <a:off x="539750" y="1268413"/>
            <a:ext cx="7993063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                                           Система образования	</a:t>
            </a:r>
          </a:p>
          <a:p>
            <a:r>
              <a:rPr lang="ru-RU" sz="2000" b="1">
                <a:latin typeface="Calibri" pitchFamily="34" charset="0"/>
              </a:rPr>
              <a:t>                                                 начала 19 века</a:t>
            </a:r>
          </a:p>
          <a:p>
            <a:r>
              <a:rPr lang="ru-RU">
                <a:latin typeface="Calibri" pitchFamily="34" charset="0"/>
              </a:rPr>
              <a:t> </a:t>
            </a:r>
          </a:p>
          <a:p>
            <a:r>
              <a:rPr lang="ru-RU" b="1">
                <a:latin typeface="Calibri" pitchFamily="34" charset="0"/>
              </a:rPr>
              <a:t>общеобразовательная                                                      высшая школа</a:t>
            </a:r>
          </a:p>
          <a:p>
            <a:r>
              <a:rPr lang="ru-RU" b="1">
                <a:latin typeface="Calibri" pitchFamily="34" charset="0"/>
              </a:rPr>
              <a:t>      школа</a:t>
            </a:r>
          </a:p>
          <a:p>
            <a:r>
              <a:rPr lang="ru-RU">
                <a:latin typeface="Calibri" pitchFamily="34" charset="0"/>
              </a:rPr>
              <a:t>гимназия (7 лет)                                                                     университеты и</a:t>
            </a:r>
          </a:p>
          <a:p>
            <a:r>
              <a:rPr lang="ru-RU">
                <a:latin typeface="Calibri" pitchFamily="34" charset="0"/>
              </a:rPr>
              <a:t>уездные училища(3г.)                                                                академии</a:t>
            </a:r>
          </a:p>
          <a:p>
            <a:r>
              <a:rPr lang="ru-RU">
                <a:latin typeface="Calibri" pitchFamily="34" charset="0"/>
              </a:rPr>
              <a:t>приходские училища (1год)</a:t>
            </a:r>
          </a:p>
          <a:p>
            <a:r>
              <a:rPr lang="ru-RU">
                <a:latin typeface="Calibri" pitchFamily="34" charset="0"/>
              </a:rPr>
              <a:t>(доступные для кр. Крестьян)</a:t>
            </a:r>
          </a:p>
          <a:p>
            <a:r>
              <a:rPr lang="ru-RU">
                <a:latin typeface="Calibri" pitchFamily="34" charset="0"/>
              </a:rPr>
              <a:t> </a:t>
            </a:r>
          </a:p>
          <a:p>
            <a:r>
              <a:rPr lang="ru-RU" b="1">
                <a:latin typeface="Calibri" pitchFamily="34" charset="0"/>
              </a:rPr>
              <a:t>При А1 бессословное                                                                   при Н1 замкнутый характер</a:t>
            </a:r>
          </a:p>
          <a:p>
            <a:r>
              <a:rPr lang="ru-RU">
                <a:latin typeface="Calibri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3635375" y="260350"/>
            <a:ext cx="2633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Образование и культура</a:t>
            </a:r>
          </a:p>
        </p:txBody>
      </p:sp>
      <p:sp>
        <p:nvSpPr>
          <p:cNvPr id="18435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19 августа 1827год</a:t>
            </a:r>
          </a:p>
        </p:txBody>
      </p:sp>
      <p:sp>
        <p:nvSpPr>
          <p:cNvPr id="18436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b="1" smtClean="0"/>
              <a:t>«Предметы учения и самые способы преподавания»</a:t>
            </a:r>
          </a:p>
          <a:p>
            <a:r>
              <a:rPr lang="ru-RU" sz="2000" b="1" smtClean="0"/>
              <a:t>…«… должны быть соображаемы с будущим предназначением обучающихся» необходимо, чтобы в будущем учащийся «не стремился через меру возвыситься над тем состоянием, в коем сужено ему оставаться».</a:t>
            </a:r>
          </a:p>
          <a:p>
            <a:r>
              <a:rPr lang="ru-RU" sz="1800" b="1" i="1" smtClean="0"/>
              <a:t>Как вы понимаете слова документа?</a:t>
            </a:r>
          </a:p>
        </p:txBody>
      </p:sp>
      <p:pic>
        <p:nvPicPr>
          <p:cNvPr id="18437" name="Picture 2" descr="C:\Users\7\Desktop\280px-Tsar_Nicholas_I_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52925" y="836613"/>
            <a:ext cx="3890963" cy="518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987675" y="476250"/>
            <a:ext cx="2633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Образование и культура</a:t>
            </a:r>
          </a:p>
        </p:txBody>
      </p:sp>
      <p:sp>
        <p:nvSpPr>
          <p:cNvPr id="19459" name="Заголовок 2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863600"/>
          </a:xfrm>
        </p:spPr>
        <p:txBody>
          <a:bodyPr/>
          <a:lstStyle/>
          <a:p>
            <a:r>
              <a:rPr lang="ru-RU" smtClean="0"/>
              <a:t>19 октября 1811год</a:t>
            </a:r>
          </a:p>
        </p:txBody>
      </p:sp>
      <p:pic>
        <p:nvPicPr>
          <p:cNvPr id="19460" name="Picture 2" descr="C:\Users\7\Desktop\sel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00213"/>
            <a:ext cx="4038600" cy="4032250"/>
          </a:xfrm>
        </p:spPr>
      </p:pic>
      <p:pic>
        <p:nvPicPr>
          <p:cNvPr id="19461" name="Picture 3" descr="C:\Users\7\Desktop\img_10_19_1_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773238"/>
            <a:ext cx="4038600" cy="3959225"/>
          </a:xfrm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475" y="5486400"/>
            <a:ext cx="8728075" cy="1109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2700"/>
            <a:ext cx="8435975" cy="1109663"/>
          </a:xfrm>
          <a:prstGeom prst="rect">
            <a:avLst/>
          </a:prstGeom>
          <a:noFill/>
        </p:spPr>
      </p:pic>
      <p:pic>
        <p:nvPicPr>
          <p:cNvPr id="20483" name="Picture 2" descr="C:\Users\7\Desktop\puski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052513"/>
            <a:ext cx="2265362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95288" y="3716338"/>
            <a:ext cx="1436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А. С. Пушкин</a:t>
            </a:r>
          </a:p>
        </p:txBody>
      </p:sp>
      <p:pic>
        <p:nvPicPr>
          <p:cNvPr id="20485" name="Picture 3" descr="C:\Users\7\Desktop\915fe8d9662689eb5eb1e57fe433477c_Дельви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1052513"/>
            <a:ext cx="2087562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3276600" y="3644900"/>
            <a:ext cx="215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Дельвиг А. А.</a:t>
            </a:r>
          </a:p>
        </p:txBody>
      </p:sp>
      <p:pic>
        <p:nvPicPr>
          <p:cNvPr id="20487" name="Picture 4" descr="C:\Users\7\Desktop\kuhelbeker_v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7450" y="1052513"/>
            <a:ext cx="219233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6300788" y="3644900"/>
            <a:ext cx="1958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Кюхельбекер В. К.</a:t>
            </a:r>
          </a:p>
        </p:txBody>
      </p:sp>
      <p:pic>
        <p:nvPicPr>
          <p:cNvPr id="20489" name="Picture 5" descr="C:\Users\7\Desktop\5937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3713" y="4076700"/>
            <a:ext cx="1905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Box 9"/>
          <p:cNvSpPr txBox="1">
            <a:spLocks noChangeArrowheads="1"/>
          </p:cNvSpPr>
          <p:nvPr/>
        </p:nvSpPr>
        <p:spPr bwMode="auto">
          <a:xfrm>
            <a:off x="1763713" y="6237288"/>
            <a:ext cx="1871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Пущин И. И.</a:t>
            </a:r>
          </a:p>
        </p:txBody>
      </p:sp>
      <p:pic>
        <p:nvPicPr>
          <p:cNvPr id="20491" name="Picture 6" descr="C:\Users\7\Desktop\1101-19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463" y="4076700"/>
            <a:ext cx="19875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TextBox 11"/>
          <p:cNvSpPr txBox="1">
            <a:spLocks noChangeArrowheads="1"/>
          </p:cNvSpPr>
          <p:nvPr/>
        </p:nvSpPr>
        <p:spPr bwMode="auto">
          <a:xfrm>
            <a:off x="4859338" y="6453188"/>
            <a:ext cx="1612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Горчаков А. 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Users\7\Desktop\pushshi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33375"/>
            <a:ext cx="4321175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5435600" y="692150"/>
            <a:ext cx="355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Г. Бронницы Московской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755650" y="549275"/>
            <a:ext cx="75612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Друзья мои, прекрасен наш союз!</a:t>
            </a:r>
          </a:p>
          <a:p>
            <a:r>
              <a:rPr lang="ru-RU" sz="2800" b="1">
                <a:latin typeface="Calibri" pitchFamily="34" charset="0"/>
              </a:rPr>
              <a:t>Он как  душа неразделим и вечен</a:t>
            </a:r>
          </a:p>
          <a:p>
            <a:r>
              <a:rPr lang="ru-RU" sz="2800" b="1">
                <a:latin typeface="Calibri" pitchFamily="34" charset="0"/>
              </a:rPr>
              <a:t>Неколебим, свободен и беспечен,</a:t>
            </a:r>
          </a:p>
          <a:p>
            <a:r>
              <a:rPr lang="ru-RU" sz="2800" b="1">
                <a:latin typeface="Calibri" pitchFamily="34" charset="0"/>
              </a:rPr>
              <a:t>Срастался он под сенью дружных муз</a:t>
            </a:r>
          </a:p>
          <a:p>
            <a:r>
              <a:rPr lang="ru-RU" sz="2800" b="1">
                <a:latin typeface="Calibri" pitchFamily="34" charset="0"/>
              </a:rPr>
              <a:t>Куда бы нас не бросила судьбина</a:t>
            </a:r>
          </a:p>
          <a:p>
            <a:r>
              <a:rPr lang="ru-RU" sz="2800" b="1">
                <a:latin typeface="Calibri" pitchFamily="34" charset="0"/>
              </a:rPr>
              <a:t> И счастие куда б ни повело,</a:t>
            </a:r>
          </a:p>
          <a:p>
            <a:r>
              <a:rPr lang="ru-RU" sz="2800" b="1">
                <a:latin typeface="Calibri" pitchFamily="34" charset="0"/>
              </a:rPr>
              <a:t>Все те же мы: нам целый мир чужбина</a:t>
            </a:r>
          </a:p>
          <a:p>
            <a:r>
              <a:rPr lang="ru-RU" sz="2800" b="1">
                <a:latin typeface="Calibri" pitchFamily="34" charset="0"/>
              </a:rPr>
              <a:t>Отечество нам Царское село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811</Words>
  <Application>Microsoft Office PowerPoint</Application>
  <PresentationFormat>Экран (4:3)</PresentationFormat>
  <Paragraphs>126</Paragraphs>
  <Slides>35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19 августа 1827год</vt:lpstr>
      <vt:lpstr>19 октября 1811год</vt:lpstr>
      <vt:lpstr>Слайд 7</vt:lpstr>
      <vt:lpstr>Слайд 8</vt:lpstr>
      <vt:lpstr>Слайд 9</vt:lpstr>
      <vt:lpstr>наука</vt:lpstr>
      <vt:lpstr>наука</vt:lpstr>
      <vt:lpstr>наука</vt:lpstr>
      <vt:lpstr>наука</vt:lpstr>
      <vt:lpstr>наука</vt:lpstr>
      <vt:lpstr>Слайд 15</vt:lpstr>
      <vt:lpstr>литература</vt:lpstr>
      <vt:lpstr>литература</vt:lpstr>
      <vt:lpstr>литература</vt:lpstr>
      <vt:lpstr>литература</vt:lpstr>
      <vt:lpstr>литература</vt:lpstr>
      <vt:lpstr>Живопись, скульптура и архитектура</vt:lpstr>
      <vt:lpstr>Живопись, архитектура и скульптура</vt:lpstr>
      <vt:lpstr>Живопись, архитектура  и скульптура Кипренский О. А.</vt:lpstr>
      <vt:lpstr>Живопись, архитектура и скульптура</vt:lpstr>
      <vt:lpstr>Живопись, архитектура и скульптура</vt:lpstr>
      <vt:lpstr>Живопись, архитектура и скульптура Тропинин В. А.</vt:lpstr>
      <vt:lpstr>Живопись, архитектура и скульптура П. А. Федотов</vt:lpstr>
      <vt:lpstr>Живопись, архитектура и скульптура</vt:lpstr>
      <vt:lpstr>Живопись, архитектура и скульптура</vt:lpstr>
      <vt:lpstr>Ампир- стиль в архитектуре и искусстве трёх первых десятилетий XIX в., завершающий эволюцию классицизма. Ориентируясь на образцы античного искусства, ампир преимущественно опирался на художественное наследие архаичной Греции и императорского Рима, черпая из него мотивы для воплощения величеств, мощи: монументальные массивные портики, военная эмблематика в архитектурных деталях и декоре (ликторские связки, воинские доспехи, лавровые венки, орлы и т. п.).</vt:lpstr>
      <vt:lpstr>Слайд 31</vt:lpstr>
      <vt:lpstr>                     Быт и обычаи подклеть- горница- светлица- шорничество- светцы- анфилада- вопрос: Кому на Руси жить хорошо? </vt:lpstr>
      <vt:lpstr>Слайд 33</vt:lpstr>
      <vt:lpstr>Слайд 34</vt:lpstr>
      <vt:lpstr>Гимн Российской империи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</dc:creator>
  <cp:lastModifiedBy>ольга</cp:lastModifiedBy>
  <cp:revision>26</cp:revision>
  <dcterms:created xsi:type="dcterms:W3CDTF">2011-11-28T14:39:37Z</dcterms:created>
  <dcterms:modified xsi:type="dcterms:W3CDTF">2012-06-18T08:26:20Z</dcterms:modified>
</cp:coreProperties>
</file>