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9" r:id="rId2"/>
    <p:sldId id="270" r:id="rId3"/>
    <p:sldId id="256" r:id="rId4"/>
    <p:sldId id="258" r:id="rId5"/>
    <p:sldId id="259" r:id="rId6"/>
    <p:sldId id="275" r:id="rId7"/>
    <p:sldId id="261" r:id="rId8"/>
    <p:sldId id="263" r:id="rId9"/>
    <p:sldId id="276" r:id="rId10"/>
    <p:sldId id="264" r:id="rId11"/>
    <p:sldId id="265" r:id="rId12"/>
    <p:sldId id="266" r:id="rId13"/>
    <p:sldId id="257" r:id="rId14"/>
    <p:sldId id="278" r:id="rId15"/>
    <p:sldId id="267" r:id="rId16"/>
    <p:sldId id="268" r:id="rId17"/>
    <p:sldId id="271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00CC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91B17-9FC4-4548-85B6-1D72C99627F1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7E8A4-F3EF-4A2F-B3A0-A790599E6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E8A4-F3EF-4A2F-B3A0-A790599E640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E8A4-F3EF-4A2F-B3A0-A790599E640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EB16AC-4DA0-4ABE-BFC1-364F06A7D313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EB16AC-4DA0-4ABE-BFC1-364F06A7D313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EB16AC-4DA0-4ABE-BFC1-364F06A7D313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7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908720"/>
            <a:ext cx="892971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Микроэлементы </a:t>
            </a:r>
          </a:p>
          <a:p>
            <a:pPr algn="ctr"/>
            <a:r>
              <a:rPr lang="ru-RU" sz="66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  растениях и их биологическая роль в жизнедеятельности  организма человека.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 t="8497"/>
          <a:stretch>
            <a:fillRect/>
          </a:stretch>
        </p:blipFill>
        <p:spPr bwMode="auto">
          <a:xfrm>
            <a:off x="0" y="0"/>
            <a:ext cx="3491880" cy="435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1124744"/>
            <a:ext cx="3312368" cy="379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31632" y="2852936"/>
            <a:ext cx="3312368" cy="322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32223" y="0"/>
            <a:ext cx="221177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3717032"/>
            <a:ext cx="2852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Полынь горькая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4221088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Кукуруза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5301208"/>
            <a:ext cx="2497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Хвощ полевой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0"/>
            <a:ext cx="2843808" cy="153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6724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1772816"/>
            <a:ext cx="3672408" cy="335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699792" y="4221088"/>
            <a:ext cx="2504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Подберёзовик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71592" y="3473625"/>
            <a:ext cx="3672408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67544" y="2636912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Вишня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6165304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Земляника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800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4" descr="100_0361_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548680"/>
            <a:ext cx="858955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188640"/>
            <a:ext cx="2460186" cy="14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19872" y="5733256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Берёза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544522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6" name="Picture 7" descr="100_0360_0"/>
          <p:cNvPicPr>
            <a:picLocks noChangeAspect="1" noChangeArrowheads="1"/>
          </p:cNvPicPr>
          <p:nvPr/>
        </p:nvPicPr>
        <p:blipFill>
          <a:blip r:embed="rId3" cstate="email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406794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1052736"/>
            <a:ext cx="397879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43608" y="4221088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Берёза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6295" y="0"/>
            <a:ext cx="1907705" cy="110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11552" y="2348880"/>
            <a:ext cx="403244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16216" y="6021288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Череда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5229200"/>
            <a:ext cx="402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Лапчатка прямостоячая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0"/>
            <a:ext cx="2699792" cy="15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7799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1844824"/>
            <a:ext cx="2606462" cy="38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088" y="3501008"/>
            <a:ext cx="377991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9512" y="2852936"/>
            <a:ext cx="278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Синюха голубая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4725144"/>
            <a:ext cx="23358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>
                <a:solidFill>
                  <a:srgbClr val="00FFFF"/>
                </a:solidFill>
                <a:latin typeface="Garamond" pitchFamily="18" charset="0"/>
              </a:rPr>
              <a:t>Зайцегуб</a:t>
            </a:r>
            <a:endParaRPr lang="ru-RU" sz="2800" b="1" i="1" dirty="0" smtClean="0">
              <a:solidFill>
                <a:srgbClr val="00FFFF"/>
              </a:solidFill>
              <a:latin typeface="Garamond" pitchFamily="18" charset="0"/>
            </a:endParaRPr>
          </a:p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опьяняющий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6165304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FFFF"/>
                </a:solidFill>
                <a:latin typeface="Garamond" pitchFamily="18" charset="0"/>
              </a:rPr>
              <a:t>Лобелия вздутая</a:t>
            </a:r>
            <a:endParaRPr lang="ru-RU" sz="24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700808"/>
            <a:ext cx="37444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04664"/>
            <a:ext cx="3744416" cy="494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56176" y="5733256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FFFF"/>
                </a:solidFill>
                <a:latin typeface="Garamond" pitchFamily="18" charset="0"/>
              </a:rPr>
              <a:t>Белена чёрная</a:t>
            </a:r>
            <a:endParaRPr lang="ru-RU" sz="24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437112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FFFF"/>
                </a:solidFill>
                <a:latin typeface="Garamond" pitchFamily="18" charset="0"/>
              </a:rPr>
              <a:t>Красавка </a:t>
            </a:r>
            <a:r>
              <a:rPr lang="ru-RU" sz="2400" b="1" i="1" dirty="0" err="1" smtClean="0">
                <a:solidFill>
                  <a:srgbClr val="00FFFF"/>
                </a:solidFill>
                <a:latin typeface="Garamond" pitchFamily="18" charset="0"/>
              </a:rPr>
              <a:t>беладонна</a:t>
            </a:r>
            <a:endParaRPr lang="ru-RU" sz="24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7957" y="0"/>
            <a:ext cx="2556043" cy="14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260648"/>
            <a:ext cx="3699035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3707904" cy="330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0"/>
            <a:ext cx="2987824" cy="170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47664" y="3645024"/>
            <a:ext cx="362611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92080" y="3645024"/>
            <a:ext cx="358322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2996952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FFFF"/>
                </a:solidFill>
                <a:latin typeface="Garamond" pitchFamily="18" charset="0"/>
              </a:rPr>
              <a:t>Кубышка жёлтая</a:t>
            </a:r>
            <a:endParaRPr lang="ru-RU" sz="24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6093296"/>
            <a:ext cx="159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FFFF"/>
                </a:solidFill>
                <a:latin typeface="Garamond" pitchFamily="18" charset="0"/>
              </a:rPr>
              <a:t>Сон-трава</a:t>
            </a:r>
            <a:endParaRPr lang="ru-RU" sz="24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6093296"/>
            <a:ext cx="3597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FFFF"/>
                </a:solidFill>
                <a:latin typeface="Garamond" pitchFamily="18" charset="0"/>
              </a:rPr>
              <a:t>Черёмуха обыкновенная</a:t>
            </a:r>
            <a:endParaRPr lang="ru-RU" sz="24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299695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FFFF"/>
                </a:solidFill>
                <a:latin typeface="Garamond" pitchFamily="18" charset="0"/>
              </a:rPr>
              <a:t>Шиповник собачий</a:t>
            </a:r>
            <a:endParaRPr lang="ru-RU" sz="24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91880" y="566124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1196752"/>
            <a:ext cx="486003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3204876"/>
            <a:ext cx="4860032" cy="365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2924944"/>
            <a:ext cx="28857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Лобелия вздутая </a:t>
            </a:r>
          </a:p>
          <a:p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5903893"/>
            <a:ext cx="27446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Желтушник </a:t>
            </a:r>
          </a:p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обыкновенный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4149080"/>
            <a:ext cx="3413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Горицвет весенний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56594" y="0"/>
            <a:ext cx="3187406" cy="17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FFFF"/>
                </a:solidFill>
                <a:latin typeface="Garamond" pitchFamily="18" charset="0"/>
              </a:rPr>
              <a:t>Уже сейчас люди, всерьез думают об использовании растений-накопителей в качестве растений-обогатителей, чтобы с </a:t>
            </a:r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и</a:t>
            </a:r>
            <a:r>
              <a:rPr lang="ru-RU" b="1" i="1" dirty="0" smtClean="0">
                <a:solidFill>
                  <a:srgbClr val="00FFFF"/>
                </a:solidFill>
                <a:latin typeface="Garamond" pitchFamily="18" charset="0"/>
              </a:rPr>
              <a:t>х помощью получать из них химические элементы. Подсчитано, что производство определенных химических компонентов из растений-накопителей будут прибыльным в настоящее время. </a:t>
            </a:r>
          </a:p>
        </p:txBody>
      </p:sp>
      <p:pic>
        <p:nvPicPr>
          <p:cNvPr id="3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1800" y="206084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FFFF"/>
                </a:solidFill>
                <a:latin typeface="Garamond" pitchFamily="18" charset="0"/>
              </a:rPr>
              <a:t>Люди и растения связаны множеством невидимых нитей, и способность разбираться в этих хитросплетениях может принести немалую пользу человечеству.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86409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FFFF"/>
                </a:solidFill>
                <a:latin typeface="Garamond" pitchFamily="18" charset="0"/>
              </a:rPr>
              <a:t>Способность к избирательному поглощению веществ приводит к тому, что некоторые растения становятся буквально вместилищами химических элементов. Различные виды растений могут извлекать из почвы и накапливать  большое число химических элементов, часто довольно редко встречающихся  в  природе. Оказывается, что  присутствие  этих элементов в нашем организме, в ничтожных количествах, оказывают огромное влияние на весь организм  в целом.</a:t>
            </a:r>
            <a:endParaRPr lang="ru-RU" sz="32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427984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65915" y="0"/>
            <a:ext cx="4578085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61098" y="0"/>
            <a:ext cx="2182902" cy="119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2636913"/>
            <a:ext cx="4499992" cy="42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67744" y="6093296"/>
            <a:ext cx="4689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Желтушник обыкновенный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4113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Лапчатка  прямостоячая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3501008"/>
            <a:ext cx="332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Горицвет весенний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067944" cy="403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908720"/>
            <a:ext cx="4283968" cy="436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1"/>
            <a:ext cx="2555776" cy="148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4960" y="3068960"/>
            <a:ext cx="378904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27784" y="908720"/>
            <a:ext cx="41136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Лапчатка  прямостоячая</a:t>
            </a:r>
          </a:p>
          <a:p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6093296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Земляника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73016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Красная смородина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0324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3068960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>
                <a:solidFill>
                  <a:srgbClr val="00FFFF"/>
                </a:solidFill>
                <a:latin typeface="Garamond" pitchFamily="18" charset="0"/>
              </a:rPr>
              <a:t>Лядвенец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1484784"/>
            <a:ext cx="3779774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9584" y="2897560"/>
            <a:ext cx="37444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17595" y="0"/>
            <a:ext cx="2226405" cy="12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83768" y="4509120"/>
            <a:ext cx="261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Мята перечная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6021288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Крапива двудомная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0"/>
            <a:ext cx="3563888" cy="335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31236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040" y="3212976"/>
            <a:ext cx="367240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60" y="3324622"/>
            <a:ext cx="3456384" cy="353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73495" y="0"/>
            <a:ext cx="2470505" cy="134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27584" y="2564904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Боярышник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6237312"/>
            <a:ext cx="2247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FFFF"/>
                </a:solidFill>
                <a:latin typeface="Garamond" pitchFamily="18" charset="0"/>
              </a:rPr>
              <a:t>Мать-и-мачеха</a:t>
            </a:r>
            <a:endParaRPr lang="ru-RU" sz="24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2564904"/>
            <a:ext cx="32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Ромашка аптечная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6165304"/>
            <a:ext cx="276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FFFF"/>
                </a:solidFill>
                <a:latin typeface="Garamond" pitchFamily="18" charset="0"/>
              </a:rPr>
              <a:t>Чёрная смородина</a:t>
            </a:r>
            <a:endParaRPr lang="ru-RU" sz="24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25244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7544" y="3789040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FFFF"/>
                </a:solidFill>
                <a:latin typeface="Garamond" pitchFamily="18" charset="0"/>
              </a:rPr>
              <a:t>Пустырник </a:t>
            </a:r>
            <a:endParaRPr lang="ru-RU" sz="24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4178" y="2420888"/>
            <a:ext cx="3219822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45644" y="0"/>
            <a:ext cx="2098356" cy="119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1196752"/>
            <a:ext cx="381642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51920" y="4581128"/>
            <a:ext cx="159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FFFF"/>
                </a:solidFill>
                <a:latin typeface="Garamond" pitchFamily="18" charset="0"/>
              </a:rPr>
              <a:t>Сон-трава</a:t>
            </a:r>
            <a:endParaRPr lang="ru-RU" sz="24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6237312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FFFF"/>
                </a:solidFill>
                <a:latin typeface="Garamond" pitchFamily="18" charset="0"/>
              </a:rPr>
              <a:t>Белена</a:t>
            </a:r>
            <a:endParaRPr lang="ru-RU" sz="24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214422"/>
            <a:ext cx="3856444" cy="51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1196752"/>
            <a:ext cx="39604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34371" y="0"/>
            <a:ext cx="180963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3568" y="5589240"/>
            <a:ext cx="301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Ландыш майский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5373216"/>
            <a:ext cx="30027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Зверобой </a:t>
            </a:r>
          </a:p>
          <a:p>
            <a:pPr algn="ctr"/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продырявленный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8939" y="0"/>
            <a:ext cx="3025061" cy="162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3480035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24500" y="2867025"/>
            <a:ext cx="36195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39752" y="1268760"/>
            <a:ext cx="3713989" cy="405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51920" y="4365104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Укроп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284984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Чистотел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6093296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Мать-и-мачеха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962</TotalTime>
  <Words>203</Words>
  <Application>Microsoft Office PowerPoint</Application>
  <PresentationFormat>Экран (4:3)</PresentationFormat>
  <Paragraphs>54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Дарёна</cp:lastModifiedBy>
  <cp:revision>110</cp:revision>
  <dcterms:created xsi:type="dcterms:W3CDTF">2012-01-15T13:21:41Z</dcterms:created>
  <dcterms:modified xsi:type="dcterms:W3CDTF">2012-06-24T06:23:42Z</dcterms:modified>
</cp:coreProperties>
</file>