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6" r:id="rId2"/>
    <p:sldId id="302" r:id="rId3"/>
    <p:sldId id="270" r:id="rId4"/>
    <p:sldId id="282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305" r:id="rId19"/>
    <p:sldId id="283" r:id="rId20"/>
    <p:sldId id="284" r:id="rId21"/>
    <p:sldId id="285" r:id="rId22"/>
    <p:sldId id="301" r:id="rId23"/>
    <p:sldId id="287" r:id="rId24"/>
    <p:sldId id="272" r:id="rId25"/>
    <p:sldId id="290" r:id="rId26"/>
    <p:sldId id="291" r:id="rId27"/>
    <p:sldId id="289" r:id="rId28"/>
    <p:sldId id="292" r:id="rId29"/>
    <p:sldId id="296" r:id="rId30"/>
    <p:sldId id="299" r:id="rId31"/>
    <p:sldId id="295" r:id="rId32"/>
    <p:sldId id="300" r:id="rId33"/>
    <p:sldId id="294" r:id="rId34"/>
    <p:sldId id="293" r:id="rId35"/>
    <p:sldId id="297" r:id="rId36"/>
    <p:sldId id="298" r:id="rId37"/>
    <p:sldId id="304" r:id="rId38"/>
    <p:sldId id="273" r:id="rId39"/>
    <p:sldId id="274" r:id="rId40"/>
    <p:sldId id="275" r:id="rId41"/>
    <p:sldId id="276" r:id="rId42"/>
    <p:sldId id="278" r:id="rId43"/>
    <p:sldId id="277" r:id="rId44"/>
    <p:sldId id="279" r:id="rId45"/>
    <p:sldId id="280" r:id="rId46"/>
    <p:sldId id="288" r:id="rId47"/>
    <p:sldId id="281" r:id="rId48"/>
    <p:sldId id="30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CC"/>
    <a:srgbClr val="0000FF"/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5" autoAdjust="0"/>
    <p:restoredTop sz="94660"/>
  </p:normalViewPr>
  <p:slideViewPr>
    <p:cSldViewPr>
      <p:cViewPr>
        <p:scale>
          <a:sx n="60" d="100"/>
          <a:sy n="60" d="100"/>
        </p:scale>
        <p:origin x="-93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3AD52A-AE38-4132-B250-DC068B443DB7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628A3-F157-46CB-B5AE-0B6F87257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49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628A3-F157-46CB-B5AE-0B6F8725776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A4F13-DA0F-42DB-9014-2E825D2597CD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00B0F0">
                <a:alpha val="47000"/>
              </a:srgbClr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14.06.2012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chermoz.narod.ru/Photoalbum3.htm" TargetMode="External"/><Relationship Id="rId13" Type="http://schemas.openxmlformats.org/officeDocument/2006/relationships/hyperlink" Target="http://blogs.mail.ru/mail/pogudina.e/2613F472FB3CFB3.html" TargetMode="External"/><Relationship Id="rId18" Type="http://schemas.openxmlformats.org/officeDocument/2006/relationships/hyperlink" Target="http://www.moskva-put.net/index/0-66" TargetMode="External"/><Relationship Id="rId26" Type="http://schemas.openxmlformats.org/officeDocument/2006/relationships/hyperlink" Target="http://video.oprb.ru/node/1514" TargetMode="External"/><Relationship Id="rId3" Type="http://schemas.openxmlformats.org/officeDocument/2006/relationships/hyperlink" Target="http://img1.liveinternet.ru/images/attach/c/2/70/23/70023024_49a25eda5dd20.jpg" TargetMode="External"/><Relationship Id="rId21" Type="http://schemas.openxmlformats.org/officeDocument/2006/relationships/hyperlink" Target="http://www.rusadventures.ru/eng/maps_e.aspx?regionID=&amp;maps_currentPage=28" TargetMode="External"/><Relationship Id="rId7" Type="http://schemas.openxmlformats.org/officeDocument/2006/relationships/hyperlink" Target="http://www.zagranitsa.info/article.php?new=454&amp;idart=45490" TargetMode="External"/><Relationship Id="rId12" Type="http://schemas.openxmlformats.org/officeDocument/2006/relationships/hyperlink" Target="http://www.liveinternet.ru/users/3530587/profile/" TargetMode="External"/><Relationship Id="rId17" Type="http://schemas.openxmlformats.org/officeDocument/2006/relationships/hyperlink" Target="http://www.love.gorodovoy.spb.ru/ninely56/?&amp;afolder=diary&amp;post_id=5482" TargetMode="External"/><Relationship Id="rId25" Type="http://schemas.openxmlformats.org/officeDocument/2006/relationships/hyperlink" Target="http://pda.alternathistory.org.ua/node?page=142" TargetMode="External"/><Relationship Id="rId2" Type="http://schemas.openxmlformats.org/officeDocument/2006/relationships/hyperlink" Target="http://www.dvinainform.ru/archive/2011/03/15/293.html" TargetMode="External"/><Relationship Id="rId16" Type="http://schemas.openxmlformats.org/officeDocument/2006/relationships/hyperlink" Target="http://khajr-timur.ya.ru/posts.xml?tb=580" TargetMode="External"/><Relationship Id="rId20" Type="http://schemas.openxmlformats.org/officeDocument/2006/relationships/hyperlink" Target="http://azerbaijan.orexca.com/rus/caspian_sea.s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intbalance.info/?p=117" TargetMode="External"/><Relationship Id="rId11" Type="http://schemas.openxmlformats.org/officeDocument/2006/relationships/hyperlink" Target="http://forum.exler.ru/index.php?s=&amp;act=Print&amp;client=printer&amp;f=104&amp;t=20486&amp;st=1800" TargetMode="External"/><Relationship Id="rId24" Type="http://schemas.openxmlformats.org/officeDocument/2006/relationships/hyperlink" Target="http://ria.ru/photolents/20080327/102263828_11.html" TargetMode="External"/><Relationship Id="rId5" Type="http://schemas.openxmlformats.org/officeDocument/2006/relationships/hyperlink" Target="http://china.worlds.ru/photos/jpeg/jzg030.jpg" TargetMode="External"/><Relationship Id="rId15" Type="http://schemas.openxmlformats.org/officeDocument/2006/relationships/hyperlink" Target="http://ru.wikipedia.org/wiki/%D0%94%D1%80%D0%B5%D0%B7%D0%BD%D0%B0" TargetMode="External"/><Relationship Id="rId23" Type="http://schemas.openxmlformats.org/officeDocument/2006/relationships/hyperlink" Target="http://svyato.info/astrakhanskaja-oblast/ikrjaninski" TargetMode="External"/><Relationship Id="rId28" Type="http://schemas.openxmlformats.org/officeDocument/2006/relationships/hyperlink" Target="http://images.yandex.ru/" TargetMode="External"/><Relationship Id="rId10" Type="http://schemas.openxmlformats.org/officeDocument/2006/relationships/hyperlink" Target="http://oldteam.ru/forum/lofiversion/index.php/t10168-1000.html" TargetMode="External"/><Relationship Id="rId19" Type="http://schemas.openxmlformats.org/officeDocument/2006/relationships/hyperlink" Target="http://allrecords.ru/index.php?id=2&amp;page=2&amp;s=1" TargetMode="External"/><Relationship Id="rId4" Type="http://schemas.openxmlformats.org/officeDocument/2006/relationships/hyperlink" Target="http://blog.imhonet.ru/author/valexid/post/5123264/" TargetMode="External"/><Relationship Id="rId9" Type="http://schemas.openxmlformats.org/officeDocument/2006/relationships/hyperlink" Target="http://www.yaplakal.com/forum2/st/0/topic240972.html" TargetMode="External"/><Relationship Id="rId14" Type="http://schemas.openxmlformats.org/officeDocument/2006/relationships/hyperlink" Target="http://khlib.wordpress.com/" TargetMode="External"/><Relationship Id="rId22" Type="http://schemas.openxmlformats.org/officeDocument/2006/relationships/hyperlink" Target="http://natpress.net/index.php?cstart=85&amp;do=cat&amp;category=russian" TargetMode="External"/><Relationship Id="rId27" Type="http://schemas.openxmlformats.org/officeDocument/2006/relationships/hyperlink" Target="http://www.finnougoria.ru/news/index.php?ELEMENT_ID=6068&amp;PAGEN_1=42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786050" y="4143380"/>
            <a:ext cx="3571900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:\0a2ac10d1982ae21c16a5eb29b679514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14346" y="0"/>
            <a:ext cx="957266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77059" y="6398195"/>
            <a:ext cx="8643998" cy="27699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Автор: Шишкина Л.Н., учитель географии и биологии МКУОШИ «</a:t>
            </a:r>
            <a:r>
              <a:rPr lang="ru-RU" sz="12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Панаевская</a:t>
            </a:r>
            <a:r>
              <a:rPr lang="ru-RU" sz="1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ШИС(П)ОО»</a:t>
            </a:r>
            <a:endParaRPr lang="ru-RU" sz="1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71536" y="2786058"/>
            <a:ext cx="102870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 - гражданин России!</a:t>
            </a:r>
            <a:endParaRPr lang="ru-RU" sz="7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14612" y="4143380"/>
            <a:ext cx="3500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6 Класс</a:t>
            </a:r>
            <a:endParaRPr lang="ru-RU" sz="4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28662" y="1857364"/>
            <a:ext cx="7286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Классный час из цикла</a:t>
            </a:r>
            <a:endParaRPr lang="ru-RU" sz="4800" b="1" cap="all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29212" y="1"/>
            <a:ext cx="9373212" cy="7029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0166" y="6357958"/>
            <a:ext cx="1847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1643042" y="5934670"/>
            <a:ext cx="614366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И ромашковый бугор.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89688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28728" y="5429264"/>
            <a:ext cx="657229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А другим, наверно, вспомнится</a:t>
            </a:r>
          </a:p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Свой родной московский двор.</a:t>
            </a:r>
            <a:endParaRPr lang="ru-RU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85784" y="0"/>
            <a:ext cx="10297742" cy="68642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28728" y="5857892"/>
            <a:ext cx="635798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В лужах первые кораблики,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309875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71670" y="5929330"/>
            <a:ext cx="578647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Где недавно был каток,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5582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28" y="5500702"/>
            <a:ext cx="642942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И большой соседней фабрики</a:t>
            </a:r>
          </a:p>
          <a:p>
            <a:pPr algn="ctr"/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   Громкий радостный гудок. </a:t>
            </a:r>
            <a:endParaRPr lang="ru-RU" sz="36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85784" y="0"/>
            <a:ext cx="10288336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57290" y="214290"/>
            <a:ext cx="651825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Или степь от маков красная,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14346" y="0"/>
            <a:ext cx="10256274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00298" y="5857892"/>
            <a:ext cx="464347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Золотая целина,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kavkaz-uzel.ru/system/attachments/0002/5748/10-1.JPG?132091438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pribaikal.ru/fileadmin/Images/Unions/FolkMasters/Russian-Costume/russian-native-costume-000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71852"/>
            <a:ext cx="4857752" cy="328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4" name="Picture 2" descr="C:\Users\люда\Desktop\рисунки\фото Ямал\Рисунок20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4858633" cy="36433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43042" y="-14290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5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0"/>
            <a:ext cx="7643866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75000"/>
                  </a:schemeClr>
                </a:solidFill>
              </a:rPr>
              <a:t>Родина бывает разная…</a:t>
            </a:r>
            <a:endParaRPr lang="ru-RU" sz="4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R0065698-w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86940" cy="68579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flipH="1">
            <a:off x="571472" y="5500702"/>
            <a:ext cx="8143928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75000"/>
                  </a:schemeClr>
                </a:solidFill>
              </a:rPr>
              <a:t>Но у всех она одна!</a:t>
            </a:r>
            <a:endParaRPr lang="ru-RU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0367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 </a:t>
            </a:r>
            <a:r>
              <a:rPr lang="ru-RU" sz="3600" b="1" cap="all" spc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Панаевск</a:t>
            </a:r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Ямало-Ненецкий АО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H:\фото Ямал\Посёлки\Панаевск\DSCN266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1428736"/>
            <a:ext cx="3929090" cy="2500330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3075" name="Picture 3" descr="H:\фото Ямал\Посёлки\Панаевск\Виды поселка\Захваченный кадр 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90" y="3518242"/>
            <a:ext cx="3786214" cy="2839834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1026" name="Picture 2" descr="H:\фото Ямал\Посёлки\Панаевск\Виды поселка\марс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4304116"/>
            <a:ext cx="2714612" cy="2035959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1028" name="Picture 4" descr="H:\фото Ямал\Посёлки\Панаевск\Виды поселка\2.04.07-3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0694" y="1428736"/>
            <a:ext cx="2571736" cy="1678460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1000108"/>
            <a:ext cx="8036752" cy="45243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u="sng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ЗАГАДКА:</a:t>
            </a:r>
            <a:r>
              <a:rPr lang="ru-RU" sz="72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72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72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краше солнца,</a:t>
            </a:r>
          </a:p>
          <a:p>
            <a:pPr algn="ctr"/>
            <a:r>
              <a:rPr lang="ru-RU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Дороже золота?</a:t>
            </a:r>
            <a:endParaRPr lang="ru-RU" sz="7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00034" y="428604"/>
            <a:ext cx="80367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 Муром</a:t>
            </a:r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Владимирская область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люда\Desktop\Муром\Муром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596" y="1285860"/>
            <a:ext cx="3234928" cy="2143140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2051" name="Picture 3" descr="C:\Users\люда\Desktop\Муром\Икона Петра и Февронии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500826" y="1500174"/>
            <a:ext cx="2262193" cy="4378438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2052" name="Picture 4" descr="C:\Users\люда\Desktop\Муром\Свято-Троицкий монастырь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488" y="4000504"/>
            <a:ext cx="3302000" cy="2476500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  <p:pic>
        <p:nvPicPr>
          <p:cNvPr id="2053" name="Picture 5" descr="C:\Users\люда\Desktop\Муром\Герб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071934" y="1214422"/>
            <a:ext cx="1928826" cy="2504969"/>
          </a:xfrm>
          <a:prstGeom prst="rect">
            <a:avLst/>
          </a:prstGeom>
          <a:noFill/>
        </p:spPr>
      </p:pic>
      <p:pic>
        <p:nvPicPr>
          <p:cNvPr id="2055" name="Picture 7" descr="C:\Users\люда\Desktop\Муром\P804001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28596" y="3643314"/>
            <a:ext cx="2084954" cy="2838444"/>
          </a:xfrm>
          <a:prstGeom prst="rect">
            <a:avLst/>
          </a:prstGeom>
          <a:noFill/>
          <a:ln w="57150">
            <a:solidFill>
              <a:srgbClr val="9900CC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0367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 Поныри, Курская область</a:t>
            </a:r>
            <a:endParaRPr lang="ru-RU" sz="40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500174"/>
            <a:ext cx="7468040" cy="4945106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428604"/>
            <a:ext cx="514353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Г. курган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4" y="1357298"/>
            <a:ext cx="4141644" cy="3095625"/>
          </a:xfrm>
          <a:prstGeom prst="rect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57884" y="4786322"/>
            <a:ext cx="2365370" cy="1774027"/>
          </a:xfrm>
          <a:prstGeom prst="rect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1357298"/>
            <a:ext cx="3313112" cy="2485026"/>
          </a:xfrm>
          <a:prstGeom prst="rect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786050" y="3214686"/>
            <a:ext cx="2492374" cy="3322606"/>
          </a:xfrm>
          <a:prstGeom prst="rect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71472" y="4214818"/>
            <a:ext cx="1665313" cy="2330810"/>
          </a:xfrm>
          <a:prstGeom prst="rect">
            <a:avLst/>
          </a:prstGeom>
          <a:noFill/>
          <a:ln w="57150">
            <a:solidFill>
              <a:srgbClr val="9900CC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803675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С. Бердюжье, тюмен</a:t>
            </a:r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ская область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1571612"/>
            <a:ext cx="3482603" cy="4643470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43372" y="2357430"/>
            <a:ext cx="4673869" cy="2928958"/>
          </a:xfrm>
          <a:prstGeom prst="rect">
            <a:avLst/>
          </a:prstGeom>
          <a:noFill/>
          <a:ln w="57150">
            <a:solidFill>
              <a:srgbClr val="9900CC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Я\Рабочий стол\патриот\родина\25747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43042" y="285728"/>
            <a:ext cx="5572164" cy="14465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all" spc="0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РОССИЯ</a:t>
            </a:r>
            <a:endParaRPr lang="ru-RU" sz="88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0034" y="1357298"/>
            <a:ext cx="80367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Самая большая по площади </a:t>
            </a:r>
          </a:p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страна  мира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428604"/>
            <a:ext cx="80367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Самая, самое…</a:t>
            </a:r>
            <a:endParaRPr lang="ru-RU" sz="40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 r="967"/>
          <a:stretch>
            <a:fillRect/>
          </a:stretch>
        </p:blipFill>
        <p:spPr bwMode="auto">
          <a:xfrm>
            <a:off x="0" y="0"/>
            <a:ext cx="9144000" cy="5500702"/>
          </a:xfrm>
          <a:prstGeom prst="rect">
            <a:avLst/>
          </a:prstGeom>
          <a:solidFill>
            <a:srgbClr val="FFFFFF"/>
          </a:solidFill>
          <a:ln w="57150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43042" y="5643578"/>
            <a:ext cx="52864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РОССИЯ</a:t>
            </a:r>
            <a:endParaRPr lang="ru-RU" sz="54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367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Страна, имеющая самое большое количество стран-соседей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 r="1665"/>
          <a:stretch>
            <a:fillRect/>
          </a:stretch>
        </p:blipFill>
        <p:spPr bwMode="auto">
          <a:xfrm>
            <a:off x="0" y="0"/>
            <a:ext cx="9144000" cy="6000768"/>
          </a:xfrm>
          <a:prstGeom prst="rect">
            <a:avLst/>
          </a:prstGeom>
          <a:solidFill>
            <a:srgbClr val="FFFFFF"/>
          </a:solidFill>
          <a:ln w="76200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5934670"/>
            <a:ext cx="52864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РОССИЯ</a:t>
            </a:r>
            <a:endParaRPr lang="ru-RU" sz="54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214290"/>
            <a:ext cx="80367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Страна, омываемая самым большим количеством морей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587240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643042" y="5934670"/>
            <a:ext cx="528641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РОССИЯ</a:t>
            </a:r>
            <a:endParaRPr lang="ru-RU" sz="54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3675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Самое большое озеро на земле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 t="9182" b="12129"/>
          <a:stretch>
            <a:fillRect/>
          </a:stretch>
        </p:blipFill>
        <p:spPr bwMode="auto">
          <a:xfrm>
            <a:off x="1214414" y="0"/>
            <a:ext cx="6845665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5934670"/>
            <a:ext cx="528641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Каспийское море-озеро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3675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Самое глубокое озеро на земле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7956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43042" y="5934670"/>
            <a:ext cx="5286412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Озеро Байкал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11965" y="214290"/>
            <a:ext cx="7224735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24500" cmpd="dbl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9900CC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Родина, тебе дарю …</a:t>
            </a:r>
            <a:endParaRPr lang="ru-RU" sz="6000" b="1" cap="none" spc="0" dirty="0">
              <a:ln w="24500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9900CC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0655" y="1537732"/>
            <a:ext cx="3509164" cy="2335805"/>
          </a:xfrm>
          <a:prstGeom prst="rect">
            <a:avLst/>
          </a:prstGeom>
          <a:noFill/>
          <a:ln w="76200">
            <a:solidFill>
              <a:srgbClr val="99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7955" y="4303162"/>
            <a:ext cx="3047865" cy="2298949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78" y="1537732"/>
            <a:ext cx="3435238" cy="2575983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390" y="2691356"/>
            <a:ext cx="2547884" cy="2844718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811965" y="4509225"/>
            <a:ext cx="2525665" cy="2092886"/>
          </a:xfrm>
          <a:prstGeom prst="rect">
            <a:avLst/>
          </a:prstGeom>
          <a:noFill/>
          <a:ln w="76200">
            <a:solidFill>
              <a:srgbClr val="9900CC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34" y="214290"/>
            <a:ext cx="80367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Самая большая река, не имеющая стока в мировой океан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/>
          <a:srcRect t="5944" b="4888"/>
          <a:stretch>
            <a:fillRect/>
          </a:stretch>
        </p:blipFill>
        <p:spPr bwMode="auto">
          <a:xfrm>
            <a:off x="714347" y="0"/>
            <a:ext cx="76809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85786" y="6000768"/>
            <a:ext cx="750095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Река волга</a:t>
            </a:r>
            <a:endParaRPr lang="ru-RU" sz="40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034" y="214290"/>
            <a:ext cx="8286808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Самое крупное </a:t>
            </a:r>
            <a:r>
              <a:rPr lang="ru-RU" sz="2800" b="1" cap="all" dirty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 объемам накопленной воды водохранилище </a:t>
            </a:r>
            <a:r>
              <a:rPr lang="ru-RU" sz="2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земле</a:t>
            </a:r>
            <a:endParaRPr lang="ru-RU" sz="28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35" y="-5756"/>
            <a:ext cx="9144000" cy="5929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85786" y="6000768"/>
            <a:ext cx="750095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Братское водохранилище на ангаре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64399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Самое холодное обитаемое место в мире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0"/>
            <a:ext cx="6357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85786" y="6000768"/>
            <a:ext cx="750095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Оймякон в Сибири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214290"/>
            <a:ext cx="803675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Самая обширная низменность в мире, лежащая ниже уровня моря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 b="9278"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928662" y="6334780"/>
            <a:ext cx="750095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Прикаспийская низменность</a:t>
            </a:r>
            <a:endParaRPr lang="ru-RU" sz="28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35824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Самые большие башенные часы в мире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-47453"/>
            <a:ext cx="7929586" cy="69054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85786" y="6000768"/>
            <a:ext cx="750095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Здание МГУ</a:t>
            </a:r>
            <a:endParaRPr lang="ru-RU" sz="36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214290"/>
            <a:ext cx="857256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Самая протяженная магистраль в мире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/>
          <a:srcRect r="41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85786" y="5657671"/>
            <a:ext cx="7500958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Транссибирская железнодорожная магистраль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214290"/>
            <a:ext cx="864399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Одна из самых высоких статуй на земле</a:t>
            </a:r>
            <a:endParaRPr lang="ru-RU" sz="32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email"/>
          <a:srcRect t="3873" b="7035"/>
          <a:stretch>
            <a:fillRect/>
          </a:stretch>
        </p:blipFill>
        <p:spPr bwMode="auto">
          <a:xfrm>
            <a:off x="2357422" y="0"/>
            <a:ext cx="432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785786" y="6000768"/>
            <a:ext cx="7500958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38100" cmpd="sng">
                  <a:solidFill>
                    <a:sysClr val="windowText" lastClr="000000"/>
                  </a:solidFill>
                  <a:prstDash val="solid"/>
                </a:ln>
                <a:solidFill>
                  <a:srgbClr val="99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Статуя «родина-мать» в Волгограде</a:t>
            </a:r>
            <a:endParaRPr lang="ru-RU" sz="3200" b="1" cap="all" spc="0" dirty="0">
              <a:ln w="38100" cmpd="sng">
                <a:solidFill>
                  <a:sysClr val="windowText" lastClr="000000"/>
                </a:solidFill>
                <a:prstDash val="solid"/>
              </a:ln>
              <a:solidFill>
                <a:srgbClr val="9900CC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14290"/>
            <a:ext cx="7572428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Объясните выражение</a:t>
            </a:r>
            <a:endParaRPr lang="ru-RU" sz="4400" b="1" cap="all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1428736"/>
            <a:ext cx="8028544" cy="44627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endParaRPr lang="ru-RU" sz="4400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«В ком нет любви 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стране родной, 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Те сердцем нищие калеки»</a:t>
            </a:r>
            <a:endParaRPr lang="ru-RU" sz="3600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ru-RU" sz="3600" b="1" cap="all" spc="0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Тарас </a:t>
            </a:r>
            <a:r>
              <a:rPr lang="ru-RU" sz="3600" b="1" cap="all" spc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шевченко</a:t>
            </a:r>
            <a:endParaRPr lang="ru-RU" sz="3600" b="1" cap="all" spc="0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00034" y="1490215"/>
            <a:ext cx="8072494" cy="45819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Родимая сторона – мать, чужая – мачеха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3600" b="1" cap="all" dirty="0" smtClean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ru-RU" sz="3600" b="1" i="0" u="none" strike="noStrike" cap="all" normalizeH="0" baseline="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Человек</a:t>
            </a:r>
            <a:r>
              <a:rPr kumimoji="0" lang="ru-RU" sz="3600" b="1" i="0" u="none" strike="noStrike" cap="all" normalizeH="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без родины, что человек без песни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3600" b="1" i="0" u="none" strike="noStrike" cap="all" normalizeH="0" dirty="0" smtClean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3600" b="1" cap="all" baseline="0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Куда бы малина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pitchFamily="34" charset="0"/>
              </a:rPr>
              <a:t> ни заманила, а родное село назад привело</a:t>
            </a:r>
            <a:endParaRPr kumimoji="0" lang="ru-RU" sz="3600" b="1" i="0" u="none" strike="noStrike" normalizeH="0" baseline="0" dirty="0" smtClean="0">
              <a:ln w="3175" cmpd="dbl">
                <a:solidFill>
                  <a:schemeClr val="tx1"/>
                </a:solidFill>
                <a:prstDash val="solid"/>
                <a:miter lim="800000"/>
              </a:ln>
              <a:solidFill>
                <a:srgbClr val="0000FF"/>
              </a:solidFill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214290"/>
            <a:ext cx="8732069" cy="7694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Объясните значение пословиц</a:t>
            </a:r>
            <a:endParaRPr lang="ru-RU" sz="4400" b="1" cap="all" spc="0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Я\Рабочий стол\патриот\родина\1177267389_hight_statuya_00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29190" y="1428736"/>
            <a:ext cx="3810000" cy="506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Documents and Settings\Я\Рабочий стол\патриот\родина\эйфелева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571480"/>
            <a:ext cx="3884668" cy="5072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85786" y="5715016"/>
            <a:ext cx="289694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Франция</a:t>
            </a:r>
            <a:endParaRPr lang="ru-RU" sz="54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72198" y="285728"/>
            <a:ext cx="1592104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США</a:t>
            </a:r>
            <a:endParaRPr lang="ru-RU" sz="54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000108"/>
            <a:ext cx="8036752" cy="45550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Цель:</a:t>
            </a:r>
          </a:p>
          <a:p>
            <a:pPr algn="just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Высветлить в душевном мире </a:t>
            </a:r>
          </a:p>
          <a:p>
            <a:pPr algn="just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каждого искреннее, </a:t>
            </a:r>
          </a:p>
          <a:p>
            <a:pPr algn="just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гуманное отношение </a:t>
            </a:r>
          </a:p>
          <a:p>
            <a:pPr algn="just"/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 святому понятию </a:t>
            </a:r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«Родина»</a:t>
            </a:r>
          </a:p>
          <a:p>
            <a:pPr algn="ctr"/>
            <a:endParaRPr lang="ru-RU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C:\Documents and Settings\Маша\Мои документы\Делаю презентацию\Отобранные и уменьшенные фото\1-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500694" y="2071678"/>
            <a:ext cx="3000396" cy="4495911"/>
          </a:xfrm>
          <a:prstGeom prst="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214810" y="287677"/>
            <a:ext cx="428628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24500" cmpd="dbl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Россия</a:t>
            </a:r>
            <a:endParaRPr lang="ru-RU" sz="8000" b="1" dirty="0">
              <a:ln w="24500" cmpd="dbl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Picture 9" descr="лобное место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357158" y="4071942"/>
            <a:ext cx="3692530" cy="261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9" descr="677kpfk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49244" y="285728"/>
            <a:ext cx="2508244" cy="3295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Documents and Settings\Я\Рабочий стол\патриот\родина\foto_nov6.jpg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1785926"/>
            <a:ext cx="3269782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Флаг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7704" y="4005064"/>
            <a:ext cx="3214678" cy="2411009"/>
          </a:xfrm>
          <a:prstGeom prst="rect">
            <a:avLst/>
          </a:prstGeom>
          <a:noFill/>
          <a:ln>
            <a:solidFill>
              <a:srgbClr val="9900CC"/>
            </a:solidFill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411449" y="96254"/>
            <a:ext cx="3500430" cy="655679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400" b="1" i="0" dirty="0" smtClean="0">
                <a:effectLst/>
                <a:latin typeface="Times New Roman" pitchFamily="18" charset="0"/>
              </a:rPr>
              <a:t>1-й </a:t>
            </a:r>
            <a:r>
              <a:rPr lang="ru-RU" sz="1400" b="1" i="0" dirty="0">
                <a:effectLst/>
                <a:latin typeface="Times New Roman" pitchFamily="18" charset="0"/>
              </a:rPr>
              <a:t>куплет: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Россия - священная наша держава,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Россия - любимая наша страна.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Могучая воля, великая слава -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Твое достоянье на все времена!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b="1" i="0" dirty="0">
                <a:effectLst/>
                <a:latin typeface="Times New Roman" pitchFamily="18" charset="0"/>
              </a:rPr>
              <a:t>Припев: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Отечество наше свободное,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Братских народов союз вековой,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Предками данная мудрость народная!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страна! Мы гордимся тобой!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b="1" i="0" dirty="0">
                <a:effectLst/>
                <a:latin typeface="Times New Roman" pitchFamily="18" charset="0"/>
              </a:rPr>
              <a:t>2-й куплет: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От южных морей до полярного края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Раскинулись наши леса и поля.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Одна ты на свете! Одна ты такая -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Хранимая Богом родная земля!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b="1" i="0" dirty="0">
                <a:effectLst/>
                <a:latin typeface="Times New Roman" pitchFamily="18" charset="0"/>
              </a:rPr>
              <a:t>Припев: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Отечество наше свободное,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Братских народов союз вековой,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Предками данная мудрость народная!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страна! Мы гордимся тобой!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b="1" i="0" dirty="0">
                <a:effectLst/>
                <a:latin typeface="Times New Roman" pitchFamily="18" charset="0"/>
              </a:rPr>
              <a:t>3-й куплет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Широкий простор для мечты и для жизни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Грядущие нам открывают года.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Нам силу дает наша верность Отчизне.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Так было, так есть и так будет всегда!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b="1" i="0" dirty="0">
                <a:effectLst/>
                <a:latin typeface="Times New Roman" pitchFamily="18" charset="0"/>
              </a:rPr>
              <a:t>Припев:</a:t>
            </a:r>
            <a:r>
              <a:rPr lang="ru-RU" sz="1400" i="0" dirty="0">
                <a:effectLst/>
                <a:latin typeface="Times New Roman" pitchFamily="18" charset="0"/>
              </a:rPr>
              <a:t/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Отечество наше свободное,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Братских народов союз вековой,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Предками данная мудрость народная! </a:t>
            </a:r>
            <a:br>
              <a:rPr lang="ru-RU" sz="1400" i="0" dirty="0">
                <a:effectLst/>
                <a:latin typeface="Times New Roman" pitchFamily="18" charset="0"/>
              </a:rPr>
            </a:br>
            <a:r>
              <a:rPr lang="ru-RU" sz="1400" i="0" dirty="0">
                <a:effectLst/>
                <a:latin typeface="Times New Roman" pitchFamily="18" charset="0"/>
              </a:rPr>
              <a:t>Славься, страна! Мы гордимся тобой!</a:t>
            </a:r>
            <a:r>
              <a:rPr lang="ru-RU" sz="140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32656"/>
            <a:ext cx="3571900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Официальные</a:t>
            </a:r>
          </a:p>
          <a:p>
            <a:pPr algn="ct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Символы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России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Picture 7" descr="rusgerb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512" y="2231823"/>
            <a:ext cx="2795001" cy="33575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285728"/>
            <a:ext cx="5572164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Символы </a:t>
            </a:r>
            <a:r>
              <a:rPr lang="ru-RU" sz="4800" b="1" cap="all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Янао</a:t>
            </a:r>
            <a:endParaRPr lang="ru-RU" sz="48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 descr="C:\Documents and Settings\Я\Мои документы\гуля\флешка\флешка гули\гуля\КУРСЫ от ПТИ\внеклассная работа\Геральдика\173_flagbig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4" y="2264666"/>
            <a:ext cx="4334433" cy="28788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Documents and Settings\Я\Мои документы\гуля\флешка\флешка гули\гуля\КУРСЫ от ПТИ\внеклассная работа\Геральдика\174_gerbb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596" y="1357298"/>
            <a:ext cx="3714776" cy="5180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9058" y="214290"/>
            <a:ext cx="4857784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0" dirty="0" err="1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НеОфициальные</a:t>
            </a:r>
            <a:endParaRPr lang="ru-RU" sz="3600" b="1" cap="all" spc="0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Символы</a:t>
            </a:r>
          </a:p>
          <a:p>
            <a:pPr algn="ctr"/>
            <a:r>
              <a:rPr lang="ru-RU" sz="36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России и ЯНАО</a:t>
            </a:r>
            <a:endParaRPr lang="ru-RU" sz="36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6" name="Picture 2" descr="C:\Documents and Settings\Я\Рабочий стол\патриот\родина\ac7767dda6a9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429132"/>
            <a:ext cx="3448284" cy="1939660"/>
          </a:xfrm>
          <a:prstGeom prst="rect">
            <a:avLst/>
          </a:prstGeom>
          <a:noFill/>
        </p:spPr>
      </p:pic>
      <p:pic>
        <p:nvPicPr>
          <p:cNvPr id="6147" name="Picture 3" descr="C:\Documents and Settings\Я\Рабочий стол\природные зоны земли\картинки\белый медведь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000760" y="4426864"/>
            <a:ext cx="2765293" cy="2073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 descr="Березки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58" y="642918"/>
            <a:ext cx="2809895" cy="210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Documents and Settings\Я\Рабочий стол\патриот\родина\46996365_1249125044_18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71670" y="2216822"/>
            <a:ext cx="2848168" cy="214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Медведь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6786578" y="2143116"/>
            <a:ext cx="2160587" cy="172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Documents and Settings\Я\Рабочий стол\патриот\родина\4B743C9D644BC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143372" y="3643314"/>
            <a:ext cx="2809895" cy="2107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Я\Рабочий стол\патриот\родина\1264837587_1228258506_portrait-of-peter-i-jrx-185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86512" y="3429000"/>
            <a:ext cx="2294479" cy="3000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 descr="C:\Documents and Settings\Я\Рабочий стол\патриот\родина\1101-0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428992" y="3429000"/>
            <a:ext cx="2428892" cy="298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843981" y="431539"/>
            <a:ext cx="4839979" cy="224676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Назовите представленных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Исторических деятелей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 расскажите о том, 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они сделали</a:t>
            </a:r>
          </a:p>
          <a:p>
            <a:pPr algn="ctr"/>
            <a:r>
              <a:rPr lang="ru-RU" sz="28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для своей страны.</a:t>
            </a:r>
            <a:endParaRPr lang="ru-RU" sz="28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83" y="197843"/>
            <a:ext cx="2618570" cy="3033431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683" y="3625077"/>
            <a:ext cx="2299311" cy="2597695"/>
          </a:xfrm>
          <a:prstGeom prst="rect">
            <a:avLst/>
          </a:prstGeom>
          <a:noFill/>
          <a:ln w="76200">
            <a:solidFill>
              <a:srgbClr val="9900CC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571480"/>
            <a:ext cx="7985969" cy="541686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«Не спрашивай, 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твоя Родина 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может сделать для тебя, -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спроси, что ты сможешь </a:t>
            </a:r>
          </a:p>
          <a:p>
            <a:r>
              <a:rPr lang="ru-RU" sz="44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сделать для своей Родины»</a:t>
            </a:r>
          </a:p>
          <a:p>
            <a:pPr algn="r"/>
            <a:endParaRPr lang="ru-RU" sz="3600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r"/>
            <a:r>
              <a:rPr lang="ru-RU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Джон Кеннеди</a:t>
            </a:r>
          </a:p>
          <a:p>
            <a:pPr algn="ctr"/>
            <a:endParaRPr lang="ru-RU" sz="5400" b="1" cap="all" spc="0" dirty="0">
              <a:ln w="9000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928670"/>
            <a:ext cx="7572428" cy="48013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СИНКВЕЙН</a:t>
            </a:r>
          </a:p>
          <a:p>
            <a:pPr algn="ctr"/>
            <a:r>
              <a:rPr lang="ru-RU" sz="6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«Родина»</a:t>
            </a:r>
          </a:p>
          <a:p>
            <a:pPr>
              <a:buFont typeface="Arial" pitchFamily="34" charset="0"/>
              <a:buChar char="•"/>
            </a:pP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 существительное</a:t>
            </a:r>
          </a:p>
          <a:p>
            <a:pPr>
              <a:buFont typeface="Arial" pitchFamily="34" charset="0"/>
              <a:buChar char="•"/>
            </a:pP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 прилагательных</a:t>
            </a:r>
          </a:p>
          <a:p>
            <a:pPr>
              <a:buFont typeface="Arial" pitchFamily="34" charset="0"/>
              <a:buChar char="•"/>
            </a:pP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3 глагола</a:t>
            </a:r>
          </a:p>
          <a:p>
            <a:pPr>
              <a:buFont typeface="Arial" pitchFamily="34" charset="0"/>
              <a:buChar char="•"/>
            </a:pP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Фраза</a:t>
            </a:r>
          </a:p>
          <a:p>
            <a:pPr>
              <a:buFont typeface="Arial" pitchFamily="34" charset="0"/>
              <a:buChar char="•"/>
            </a:pPr>
            <a:r>
              <a:rPr lang="ru-RU" sz="4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Ключевое слово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428605"/>
            <a:ext cx="5286412" cy="6186309"/>
          </a:xfrm>
          <a:prstGeom prst="rect">
            <a:avLst/>
          </a:prstGeom>
          <a:ln w="3175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Родимая страна</a:t>
            </a:r>
          </a:p>
          <a:p>
            <a:endParaRPr lang="ru-RU" sz="32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</a:endParaRP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На широком просторе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Предрассветной порой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Встали алые зори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Над родимой страной.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С каждым годом все краше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Дорогие края…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Лучше родины нашей</a:t>
            </a:r>
          </a:p>
          <a:p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</a:rPr>
              <a:t>Нет на свете, друзья!</a:t>
            </a:r>
          </a:p>
          <a:p>
            <a:pPr algn="r"/>
            <a:endParaRPr lang="ru-RU" sz="32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  <a:p>
            <a:pPr algn="r"/>
            <a:r>
              <a:rPr lang="ru-RU" sz="3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А. Прокофьев</a:t>
            </a:r>
            <a:endParaRPr lang="ru-RU" sz="3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567" y="1052736"/>
            <a:ext cx="3041793" cy="2033937"/>
          </a:xfrm>
          <a:prstGeom prst="rect">
            <a:avLst/>
          </a:prstGeom>
          <a:solidFill>
            <a:srgbClr val="FFFFFF"/>
          </a:solidFill>
          <a:ln w="76200">
            <a:solidFill>
              <a:srgbClr val="9900CC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9923" y="3645023"/>
            <a:ext cx="2996437" cy="2248617"/>
          </a:xfrm>
          <a:prstGeom prst="rect">
            <a:avLst/>
          </a:prstGeom>
          <a:noFill/>
          <a:ln w="76200">
            <a:solidFill>
              <a:srgbClr val="9900CC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542884"/>
            <a:ext cx="7599218" cy="58169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Информационные ресурсы</a:t>
            </a:r>
          </a:p>
          <a:p>
            <a:pPr algn="just"/>
            <a:r>
              <a:rPr lang="ru-RU" sz="2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Литература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FF"/>
                </a:solidFill>
              </a:rPr>
              <a:t>Агеева И.Д. Веселая география на уроках и праздниках: Методическое пособие / И.Д. Агеева. – М.: ТЦ Сфера, 2004. – 240 с.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FF"/>
                </a:solidFill>
              </a:rPr>
              <a:t>Мудрые </a:t>
            </a:r>
            <a:r>
              <a:rPr lang="ru-RU" sz="1000" dirty="0">
                <a:solidFill>
                  <a:srgbClr val="0000FF"/>
                </a:solidFill>
              </a:rPr>
              <a:t>мысли. – СПБ.: Ленинградское издательство, 2008. – 320 </a:t>
            </a:r>
            <a:r>
              <a:rPr lang="ru-RU" sz="1000" dirty="0" smtClean="0">
                <a:solidFill>
                  <a:srgbClr val="0000FF"/>
                </a:solidFill>
              </a:rPr>
              <a:t>с.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1000" dirty="0" smtClean="0">
                <a:solidFill>
                  <a:srgbClr val="0000FF"/>
                </a:solidFill>
              </a:rPr>
              <a:t>Пословицы</a:t>
            </a:r>
            <a:r>
              <a:rPr lang="ru-RU" sz="1000" dirty="0">
                <a:solidFill>
                  <a:srgbClr val="0000FF"/>
                </a:solidFill>
              </a:rPr>
              <a:t>. Поговорки. Загадки / Сост. А. Н. Мартынова, В.В. Митрофанова. – М.: Современник, 1986. – 215 с</a:t>
            </a:r>
            <a:r>
              <a:rPr lang="ru-RU" sz="1000" dirty="0" smtClean="0">
                <a:solidFill>
                  <a:srgbClr val="0000FF"/>
                </a:solidFill>
              </a:rPr>
              <a:t>.</a:t>
            </a:r>
            <a:endParaRPr lang="ru-RU" sz="1000" b="1" cap="all" dirty="0" smtClean="0">
              <a:ln w="9000" cmpd="sng">
                <a:solidFill>
                  <a:sysClr val="windowText" lastClr="000000"/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just"/>
            <a:r>
              <a:rPr lang="ru-RU" sz="20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Иллюстрации</a:t>
            </a:r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"/>
              </a:rPr>
              <a:t>http://www.dvinainform.ru/archive/2011/03/15/293.html 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3"/>
              </a:rPr>
              <a:t>http://</a:t>
            </a:r>
            <a:r>
              <a:rPr lang="ru-RU" sz="1000" u="sng" dirty="0" smtClean="0">
                <a:hlinkClick r:id="rId3"/>
              </a:rPr>
              <a:t>img1.liveinternet.ru/images/attach/c/2/70/23/70023024_49a25eda5dd20.jpg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4"/>
              </a:rPr>
              <a:t>http://blog.imhonet.ru/author/valexid/post/5123264/</a:t>
            </a:r>
            <a:endParaRPr lang="ru-RU" sz="1000" dirty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5"/>
              </a:rPr>
              <a:t>http://</a:t>
            </a:r>
            <a:r>
              <a:rPr lang="ru-RU" sz="1000" u="sng" dirty="0" smtClean="0">
                <a:hlinkClick r:id="rId5"/>
              </a:rPr>
              <a:t>china.worlds.ru/photos/jpeg/jzg030.jpg</a:t>
            </a:r>
            <a:endParaRPr lang="ru-RU" sz="1000" u="sng" dirty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6"/>
              </a:rPr>
              <a:t>http</a:t>
            </a:r>
            <a:r>
              <a:rPr lang="ru-RU" sz="1000" u="sng" dirty="0">
                <a:hlinkClick r:id="rId6"/>
              </a:rPr>
              <a:t>://pointbalance.info/?</a:t>
            </a:r>
            <a:r>
              <a:rPr lang="ru-RU" sz="1000" u="sng" dirty="0" smtClean="0">
                <a:hlinkClick r:id="rId6"/>
              </a:rPr>
              <a:t>p=117</a:t>
            </a:r>
            <a:r>
              <a:rPr lang="ru-RU" sz="1000" dirty="0"/>
              <a:t> 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7"/>
              </a:rPr>
              <a:t>http</a:t>
            </a:r>
            <a:r>
              <a:rPr lang="ru-RU" sz="1000" u="sng" dirty="0">
                <a:hlinkClick r:id="rId7"/>
              </a:rPr>
              <a:t>://</a:t>
            </a:r>
            <a:r>
              <a:rPr lang="ru-RU" sz="1000" u="sng" dirty="0" smtClean="0">
                <a:hlinkClick r:id="rId7"/>
              </a:rPr>
              <a:t>www.zagranitsa.info/article.php?new=454&amp;idart=45490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8"/>
              </a:rPr>
              <a:t>http://chermoz.narod.ru/Photoalbum3.htm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9"/>
              </a:rPr>
              <a:t>http://www.yaplakal.com/forum2/st/0/topic240972.html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0"/>
              </a:rPr>
              <a:t>http://oldteam.ru/forum/lofiversion/index.php/t10168-1000.html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1"/>
              </a:rPr>
              <a:t>http://forum.exler.ru/index.php?s=&amp;act=Print&amp;client=printer&amp;f=104&amp;t=20486&amp;st=1800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2"/>
              </a:rPr>
              <a:t>http://www.liveinternet.ru/users/3530587/profile/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3"/>
              </a:rPr>
              <a:t>http://blogs.mail.ru/mail/pogudina.e/2613F472FB3CFB3.html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4"/>
              </a:rPr>
              <a:t>http://khlib.wordpress.com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5"/>
              </a:rPr>
              <a:t>http://ru.wikipedia.org/wiki/%D0%94%D1%80%D0%B5%D0%B7%D0%BD%D0%B0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6"/>
              </a:rPr>
              <a:t>http://khajr-timur.ya.ru/posts.xml?tb=580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7"/>
              </a:rPr>
              <a:t>http://www.love.gorodovoy.spb.ru/ninely56/?&amp;afolder=diary&amp;post_id=5482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8"/>
              </a:rPr>
              <a:t>http://www.moskva-put.net/index/0-66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19"/>
              </a:rPr>
              <a:t>http://allrecords.ru/index.php?id=2&amp;page=2&amp;s=1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0"/>
              </a:rPr>
              <a:t>http://azerbaijan.orexca.com/rus/caspian_sea.shtml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1"/>
              </a:rPr>
              <a:t>http://www.rusadventures.ru/eng/maps_e.aspx?regionID=&amp;maps_currentPage=28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2"/>
              </a:rPr>
              <a:t>http://natpress.net/index.php?cstart=85&amp;do=cat&amp;category=russian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dirty="0" smtClean="0">
                <a:hlinkClick r:id="rId23"/>
              </a:rPr>
              <a:t>http://svyato.info/astrakhanskaja-oblast/ikrjaninski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24"/>
              </a:rPr>
              <a:t>http://</a:t>
            </a:r>
            <a:r>
              <a:rPr lang="ru-RU" sz="1000" u="sng" dirty="0" smtClean="0">
                <a:hlinkClick r:id="rId24"/>
              </a:rPr>
              <a:t>ria.ru/photolents/20080327/102263828_11.html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25"/>
              </a:rPr>
              <a:t>http://</a:t>
            </a:r>
            <a:r>
              <a:rPr lang="ru-RU" sz="1000" u="sng" dirty="0" smtClean="0">
                <a:hlinkClick r:id="rId25"/>
              </a:rPr>
              <a:t>pda.alternathistory.org.ua/node?page=142</a:t>
            </a:r>
            <a:endParaRPr lang="ru-RU" sz="1000" dirty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6"/>
              </a:rPr>
              <a:t>http</a:t>
            </a:r>
            <a:r>
              <a:rPr lang="ru-RU" sz="1000" u="sng" dirty="0">
                <a:hlinkClick r:id="rId26"/>
              </a:rPr>
              <a:t>://</a:t>
            </a:r>
            <a:r>
              <a:rPr lang="ru-RU" sz="1000" u="sng" dirty="0" smtClean="0">
                <a:hlinkClick r:id="rId26"/>
              </a:rPr>
              <a:t>video.oprb.ru/node/1514</a:t>
            </a:r>
            <a:endParaRPr lang="ru-RU" sz="1000" u="sng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>
                <a:hlinkClick r:id="rId27"/>
              </a:rPr>
              <a:t>http://</a:t>
            </a:r>
            <a:r>
              <a:rPr lang="ru-RU" sz="1000" u="sng" dirty="0" smtClean="0">
                <a:hlinkClick r:id="rId27"/>
              </a:rPr>
              <a:t>www.finnougoria.ru/news/index.php?ELEMENT_ID=6068&amp;PAGEN_1=421</a:t>
            </a:r>
            <a:endParaRPr lang="ru-RU" sz="1000" dirty="0" smtClean="0"/>
          </a:p>
          <a:p>
            <a:pPr algn="just">
              <a:buFont typeface="Arial" pitchFamily="34" charset="0"/>
              <a:buChar char="•"/>
            </a:pPr>
            <a:r>
              <a:rPr lang="ru-RU" sz="1000" u="sng" dirty="0" smtClean="0">
                <a:hlinkClick r:id="rId28"/>
              </a:rPr>
              <a:t>http://images.yandex.ru/</a:t>
            </a:r>
            <a:endParaRPr lang="ru-RU" sz="1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Кирилл\Рабочий стол\Рабочий стол\МАМА\родина\0_1c0a5_fde8ca3e_XL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382282" cy="6876000"/>
          </a:xfrm>
          <a:prstGeom prst="rect">
            <a:avLst/>
          </a:prstGeom>
          <a:noFill/>
        </p:spPr>
      </p:pic>
      <p:pic>
        <p:nvPicPr>
          <p:cNvPr id="9220" name="Picture 4" descr="C:\Documents and Settings\Кирилл\Рабочий стол\Рабочий стол\МАМА\анимация\solna24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467475" y="0"/>
            <a:ext cx="2676525" cy="277177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928794" y="2500307"/>
            <a:ext cx="678661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Если скажут слово «Родина»,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      Сразу в памяти встаёт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9221" name="Picture 5" descr="C:\Documents and Settings\Кирилл\Рабочий стол\Рабочий стол\МАМА\анимация\234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28860" y="285728"/>
            <a:ext cx="1462347" cy="136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45076"/>
            <a:ext cx="9329894" cy="700307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00298" y="5842337"/>
            <a:ext cx="442915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Старый дом,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28729" y="5857892"/>
            <a:ext cx="578647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7030A0"/>
                </a:solidFill>
              </a:rPr>
              <a:t>В саду смородина,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0_3a9e4_c7abf632_XL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85852" y="5929330"/>
            <a:ext cx="657229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Толстый тополь у ворот.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 l="2231" t="1411" r="2024" b="998"/>
          <a:stretch>
            <a:fillRect/>
          </a:stretch>
        </p:blipFill>
        <p:spPr bwMode="auto">
          <a:xfrm>
            <a:off x="-444535" y="-37485"/>
            <a:ext cx="9588535" cy="73668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71539" y="6000768"/>
            <a:ext cx="678660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</a:rPr>
              <a:t>У реки берёза - скромница</a:t>
            </a:r>
            <a:endParaRPr lang="ru-RU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538</Words>
  <Application>Microsoft Office PowerPoint</Application>
  <PresentationFormat>Экран (4:3)</PresentationFormat>
  <Paragraphs>163</Paragraphs>
  <Slides>48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revaz</cp:lastModifiedBy>
  <cp:revision>93</cp:revision>
  <dcterms:modified xsi:type="dcterms:W3CDTF">2012-06-13T21:43:17Z</dcterms:modified>
</cp:coreProperties>
</file>