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9" d="100"/>
          <a:sy n="89" d="100"/>
        </p:scale>
        <p:origin x="-102" y="-462"/>
      </p:cViewPr>
      <p:guideLst>
        <p:guide orient="horz" pos="2160"/>
        <p:guide pos="2880"/>
        <p:guide pos="144"/>
        <p:guide pos="561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6315667-F323-4832-ABCC-AD63E70AB1F3}" type="datetimeFigureOut">
              <a:rPr lang="en-US"/>
              <a:pPr>
                <a:defRPr/>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9A82B2-1461-4CF6-B4C8-1D60E0F82B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7A8106-8032-4442-B6B9-6F7685D66FBB}" type="slidenum">
              <a:rPr lang="en-US"/>
              <a:pPr fontAlgn="base">
                <a:spcBef>
                  <a:spcPct val="0"/>
                </a:spcBef>
                <a:spcAft>
                  <a:spcPct val="0"/>
                </a:spcAft>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6350" y="-6350"/>
            <a:ext cx="9156700" cy="6870700"/>
          </a:xfrm>
          <a:prstGeom prst="rect">
            <a:avLst/>
          </a:prstGeom>
          <a:noFill/>
        </p:spPr>
      </p:pic>
      <p:pic>
        <p:nvPicPr>
          <p:cNvPr id="5" name="Рисунок 8" descr="aa960211fdae.jpg"/>
          <p:cNvPicPr>
            <a:picLocks noChangeAspect="1"/>
          </p:cNvPicPr>
          <p:nvPr userDrawn="1"/>
        </p:nvPicPr>
        <p:blipFill>
          <a:blip r:embed="rId3"/>
          <a:srcRect/>
          <a:stretch>
            <a:fillRect/>
          </a:stretch>
        </p:blipFill>
        <p:spPr bwMode="auto">
          <a:xfrm>
            <a:off x="395288" y="2205038"/>
            <a:ext cx="2376487" cy="4192587"/>
          </a:xfrm>
          <a:prstGeom prst="rect">
            <a:avLst/>
          </a:prstGeom>
          <a:noFill/>
          <a:ln w="9525">
            <a:noFill/>
            <a:miter lim="800000"/>
            <a:headEnd/>
            <a:tailEnd/>
          </a:ln>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ru-RU" smtClean="0"/>
              <a:t>Образец заголовка</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6" name="Date Placeholder 3"/>
          <p:cNvSpPr>
            <a:spLocks noGrp="1"/>
          </p:cNvSpPr>
          <p:nvPr>
            <p:ph type="dt" sz="half" idx="10"/>
          </p:nvPr>
        </p:nvSpPr>
        <p:spPr/>
        <p:txBody>
          <a:bodyPr/>
          <a:lstStyle>
            <a:lvl1pPr>
              <a:defRPr/>
            </a:lvl1pPr>
          </a:lstStyle>
          <a:p>
            <a:pPr>
              <a:defRPr/>
            </a:pPr>
            <a:fld id="{3B735656-4BE4-46E1-B411-823CB310C43C}" type="datetimeFigureOut">
              <a:rPr lang="en-US"/>
              <a:pPr>
                <a:defRPr/>
              </a:pPr>
              <a:t>4/25/2012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EDA9748-7C66-4CB9-9657-86E23A5307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EC42B71-12E2-4F89-A853-78E355035AAD}"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C5E77-6FD5-479D-8FBB-6C75894814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nvPr>
        </p:nvPicPr>
        <p:blipFill>
          <a:blip r:embed="rId3"/>
          <a:srcRect t="4839" b="8064"/>
          <a:stretch>
            <a:fillRect/>
          </a:stretch>
        </p:blipFill>
        <p:spPr bwMode="auto">
          <a:xfrm>
            <a:off x="0" y="5486400"/>
            <a:ext cx="2362200" cy="1371600"/>
          </a:xfrm>
          <a:prstGeom prst="rect">
            <a:avLst/>
          </a:prstGeom>
          <a:noFill/>
          <a:ln w="9525">
            <a:noFill/>
            <a:miter lim="800000"/>
            <a:headEnd/>
            <a:tailEnd/>
          </a:ln>
        </p:spPr>
      </p:pic>
      <p:pic>
        <p:nvPicPr>
          <p:cNvPr id="5" name="Picture 7"/>
          <p:cNvPicPr>
            <a:picLocks noChangeAspect="1"/>
          </p:cNvPicPr>
          <p:nvPr userDrawn="1"/>
        </p:nvPicPr>
        <p:blipFill>
          <a:blip r:embed="rId4"/>
          <a:srcRect t="75294"/>
          <a:stretch>
            <a:fillRect/>
          </a:stretch>
        </p:blipFill>
        <p:spPr bwMode="auto">
          <a:xfrm>
            <a:off x="0" y="5164138"/>
            <a:ext cx="9144000" cy="1693862"/>
          </a:xfrm>
          <a:prstGeom prst="rect">
            <a:avLst/>
          </a:prstGeom>
          <a:noFill/>
          <a:ln w="9525">
            <a:noFill/>
            <a:miter lim="800000"/>
            <a:headEnd/>
            <a:tailEnd/>
          </a:ln>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0"/>
          </p:nvPr>
        </p:nvSpPr>
        <p:spPr/>
        <p:txBody>
          <a:bodyPr/>
          <a:lstStyle>
            <a:lvl1pPr>
              <a:defRPr/>
            </a:lvl1pPr>
          </a:lstStyle>
          <a:p>
            <a:pPr>
              <a:defRPr/>
            </a:pPr>
            <a:fld id="{AD5B7AF5-26D3-4513-A4F8-B0C6C3F56893}" type="datetimeFigureOut">
              <a:rPr lang="en-US"/>
              <a:pPr>
                <a:defRPr/>
              </a:pPr>
              <a:t>4/25/2012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4EE011E-765E-464B-BEFF-CD08B694E4FB}"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cTn>
                <p:tgtEl>
                  <p:spTgt spid="4"/>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2EB85F3-B7B3-4271-BFD5-7868640AA698}"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6C0B69-B50A-4A44-AD82-E0B1EC8EE8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A25B529-F876-4C05-BC65-63095D624A34}"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A9253E-2C4C-4BF8-ADD6-AF794DF6FD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BD21E7D-C66D-4304-8562-87379A812A46}" type="datetimeFigureOut">
              <a:rPr lang="en-US"/>
              <a:pPr>
                <a:defRPr/>
              </a:pPr>
              <a:t>4/25/2012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2CEB8F-4180-41A7-822D-2ED9EDD9AC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D20D6D72-EEDE-4E6A-85F3-D818C24FCD63}" type="datetimeFigureOut">
              <a:rPr lang="en-US"/>
              <a:pPr>
                <a:defRPr/>
              </a:pPr>
              <a:t>4/25/2012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D71D02-3ED4-4674-96E7-D5CD8313DE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4A7A76C-8708-4FB8-873B-FA7CD53E1DFB}" type="datetimeFigureOut">
              <a:rPr lang="en-US"/>
              <a:pPr>
                <a:defRPr/>
              </a:pPr>
              <a:t>4/25/2012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D17EE0-7E97-4EB4-BAB2-130929137A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A422F3-38EF-4651-8B76-40E848A44CF9}" type="datetimeFigureOut">
              <a:rPr lang="en-US"/>
              <a:pPr>
                <a:defRPr/>
              </a:pPr>
              <a:t>4/25/2012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9A3F9A-063D-43E0-8760-1D26141F2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userDrawn="1">
            <a:videoFile r:link="rId1"/>
          </p:nvPr>
        </p:nvPicPr>
        <p:blipFill>
          <a:blip r:embed="rId3"/>
          <a:srcRect t="4839" b="8064"/>
          <a:stretch>
            <a:fillRect/>
          </a:stretch>
        </p:blipFill>
        <p:spPr bwMode="auto">
          <a:xfrm>
            <a:off x="0" y="5486400"/>
            <a:ext cx="2362200" cy="1371600"/>
          </a:xfrm>
          <a:prstGeom prst="rect">
            <a:avLst/>
          </a:prstGeom>
          <a:noFill/>
          <a:ln w="9525">
            <a:noFill/>
            <a:miter lim="800000"/>
            <a:headEnd/>
            <a:tailEnd/>
          </a:ln>
        </p:spPr>
      </p:pic>
      <p:pic>
        <p:nvPicPr>
          <p:cNvPr id="6" name="Picture 8"/>
          <p:cNvPicPr>
            <a:picLocks noChangeAspect="1"/>
          </p:cNvPicPr>
          <p:nvPr userDrawn="1"/>
        </p:nvPicPr>
        <p:blipFill>
          <a:blip r:embed="rId4"/>
          <a:srcRect t="75294"/>
          <a:stretch>
            <a:fillRect/>
          </a:stretch>
        </p:blipFill>
        <p:spPr bwMode="auto">
          <a:xfrm>
            <a:off x="0" y="5164138"/>
            <a:ext cx="9144000" cy="1693862"/>
          </a:xfrm>
          <a:prstGeom prst="rect">
            <a:avLst/>
          </a:prstGeom>
          <a:noFill/>
          <a:ln w="9525">
            <a:noFill/>
            <a:miter lim="800000"/>
            <a:headEnd/>
            <a:tailEnd/>
          </a:ln>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052A826D-B579-4B62-A5C8-4CD47AE214D2}" type="datetimeFigureOut">
              <a:rPr lang="en-US"/>
              <a:pPr>
                <a:defRPr/>
              </a:pPr>
              <a:t>4/25/2012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054D8B7-6D1A-440D-81B5-3FF45B4D7B2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BC6B5B3-6EB8-430F-B93C-8A7751D6BBD6}" type="datetimeFigureOut">
              <a:rPr lang="en-US"/>
              <a:pPr>
                <a:defRPr/>
              </a:pPr>
              <a:t>4/25/2012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9CFC4B-A18D-4D17-908A-0A764DFF58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13"/>
          <a:srcRect/>
          <a:stretch>
            <a:fillRect/>
          </a:stretch>
        </p:blipFill>
        <p:spPr bwMode="auto">
          <a:xfrm>
            <a:off x="-6350" y="-6350"/>
            <a:ext cx="9156700" cy="6870700"/>
          </a:xfrm>
          <a:prstGeom prst="rect">
            <a:avLst/>
          </a:prstGeom>
          <a:noFill/>
        </p:spPr>
      </p:pic>
      <p:sp>
        <p:nvSpPr>
          <p:cNvPr id="2" name="Title Placeholder 1"/>
          <p:cNvSpPr>
            <a:spLocks noGrp="1"/>
          </p:cNvSpPr>
          <p:nvPr>
            <p:ph type="title"/>
          </p:nvPr>
        </p:nvSpPr>
        <p:spPr>
          <a:xfrm>
            <a:off x="228600" y="53975"/>
            <a:ext cx="8686800" cy="1057275"/>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1028" name="Text Placeholder 2"/>
          <p:cNvSpPr>
            <a:spLocks noGrp="1"/>
          </p:cNvSpPr>
          <p:nvPr>
            <p:ph type="body" idx="1"/>
          </p:nvPr>
        </p:nvSpPr>
        <p:spPr bwMode="auto">
          <a:xfrm>
            <a:off x="1295400" y="1676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D46EA9-1408-4F41-9028-231376A0A8D2}" type="datetimeFigureOut">
              <a:rPr lang="en-US"/>
              <a:pPr>
                <a:defRPr/>
              </a:pPr>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F269AAD-CCD0-406D-9287-3C5056DA1940}" type="slidenum">
              <a:rPr lang="en-US"/>
              <a:pPr>
                <a:defRPr/>
              </a:pPr>
              <a:t>‹#›</a:t>
            </a:fld>
            <a:endParaRPr lang="en-US"/>
          </a:p>
        </p:txBody>
      </p:sp>
      <p:pic>
        <p:nvPicPr>
          <p:cNvPr id="1032" name="Рисунок 8" descr="aa960211fdae.jpg"/>
          <p:cNvPicPr>
            <a:picLocks noChangeAspect="1"/>
          </p:cNvPicPr>
          <p:nvPr userDrawn="1"/>
        </p:nvPicPr>
        <p:blipFill>
          <a:blip r:embed="rId14"/>
          <a:srcRect/>
          <a:stretch>
            <a:fillRect/>
          </a:stretch>
        </p:blipFill>
        <p:spPr bwMode="auto">
          <a:xfrm>
            <a:off x="115888" y="5095875"/>
            <a:ext cx="987425" cy="1744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61" r:id="rId8"/>
    <p:sldLayoutId id="2147483653" r:id="rId9"/>
    <p:sldLayoutId id="2147483652" r:id="rId10"/>
    <p:sldLayoutId id="2147483662" r:id="rId11"/>
  </p:sldLayoutIdLst>
  <p:timing>
    <p:tnLst>
      <p:par>
        <p:cTn id="1" dur="indefinite" restart="never" nodeType="tmRoot"/>
      </p:par>
    </p:tnLst>
  </p:timing>
  <p:txStyles>
    <p:titleStyle>
      <a:lvl1pPr algn="l" rtl="0" fontAlgn="base">
        <a:spcBef>
          <a:spcPct val="0"/>
        </a:spcBef>
        <a:spcAft>
          <a:spcPct val="0"/>
        </a:spcAft>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l" rtl="0" fontAlgn="base">
        <a:spcBef>
          <a:spcPct val="0"/>
        </a:spcBef>
        <a:spcAft>
          <a:spcPct val="0"/>
        </a:spcAft>
        <a:defRPr sz="4400" b="1">
          <a:solidFill>
            <a:schemeClr val="bg1"/>
          </a:solidFill>
          <a:latin typeface="Calibri" pitchFamily="34" charset="0"/>
        </a:defRPr>
      </a:lvl2pPr>
      <a:lvl3pPr algn="l" rtl="0" fontAlgn="base">
        <a:spcBef>
          <a:spcPct val="0"/>
        </a:spcBef>
        <a:spcAft>
          <a:spcPct val="0"/>
        </a:spcAft>
        <a:defRPr sz="4400" b="1">
          <a:solidFill>
            <a:schemeClr val="bg1"/>
          </a:solidFill>
          <a:latin typeface="Calibri" pitchFamily="34" charset="0"/>
        </a:defRPr>
      </a:lvl3pPr>
      <a:lvl4pPr algn="l" rtl="0" fontAlgn="base">
        <a:spcBef>
          <a:spcPct val="0"/>
        </a:spcBef>
        <a:spcAft>
          <a:spcPct val="0"/>
        </a:spcAft>
        <a:defRPr sz="4400" b="1">
          <a:solidFill>
            <a:schemeClr val="bg1"/>
          </a:solidFill>
          <a:latin typeface="Calibri" pitchFamily="34" charset="0"/>
        </a:defRPr>
      </a:lvl4pPr>
      <a:lvl5pPr algn="l" rtl="0" fontAlgn="base">
        <a:spcBef>
          <a:spcPct val="0"/>
        </a:spcBef>
        <a:spcAft>
          <a:spcPct val="0"/>
        </a:spcAft>
        <a:defRPr sz="4400" b="1">
          <a:solidFill>
            <a:schemeClr val="bg1"/>
          </a:solidFill>
          <a:latin typeface="Calibri" pitchFamily="34" charset="0"/>
        </a:defRPr>
      </a:lvl5pPr>
      <a:lvl6pPr marL="457200" algn="l" rtl="0" fontAlgn="base">
        <a:spcBef>
          <a:spcPct val="0"/>
        </a:spcBef>
        <a:spcAft>
          <a:spcPct val="0"/>
        </a:spcAft>
        <a:defRPr sz="4400" b="1">
          <a:solidFill>
            <a:schemeClr val="bg1"/>
          </a:solidFill>
          <a:latin typeface="Calibri" pitchFamily="34" charset="0"/>
        </a:defRPr>
      </a:lvl6pPr>
      <a:lvl7pPr marL="914400" algn="l" rtl="0" fontAlgn="base">
        <a:spcBef>
          <a:spcPct val="0"/>
        </a:spcBef>
        <a:spcAft>
          <a:spcPct val="0"/>
        </a:spcAft>
        <a:defRPr sz="4400" b="1">
          <a:solidFill>
            <a:schemeClr val="bg1"/>
          </a:solidFill>
          <a:latin typeface="Calibri" pitchFamily="34" charset="0"/>
        </a:defRPr>
      </a:lvl7pPr>
      <a:lvl8pPr marL="1371600" algn="l" rtl="0" fontAlgn="base">
        <a:spcBef>
          <a:spcPct val="0"/>
        </a:spcBef>
        <a:spcAft>
          <a:spcPct val="0"/>
        </a:spcAft>
        <a:defRPr sz="4400" b="1">
          <a:solidFill>
            <a:schemeClr val="bg1"/>
          </a:solidFill>
          <a:latin typeface="Calibri" pitchFamily="34" charset="0"/>
        </a:defRPr>
      </a:lvl8pPr>
      <a:lvl9pPr marL="1828800" algn="l" rtl="0" fontAlgn="base">
        <a:spcBef>
          <a:spcPct val="0"/>
        </a:spcBef>
        <a:spcAft>
          <a:spcPct val="0"/>
        </a:spcAft>
        <a:defRPr sz="4400" b="1">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hyperlink" Target="../&#1042;&#1080;&#1076;&#1077;&#1086;&#1082;&#1083;&#1080;&#1087;.avi" TargetMode="Externa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 Id="rId14" Type="http://schemas.openxmlformats.org/officeDocument/2006/relationships/slide" Target="slide23.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214313" y="500063"/>
            <a:ext cx="8715375" cy="1108075"/>
          </a:xfrm>
          <a:prstGeom prst="rect">
            <a:avLst/>
          </a:prstGeom>
        </p:spPr>
        <p:txBody>
          <a:bodyPr anchor="ctr">
            <a:normAutofit/>
          </a:bodyPr>
          <a:lstStyle/>
          <a:p>
            <a:pPr algn="ctr" fontAlgn="auto">
              <a:spcAft>
                <a:spcPts val="0"/>
              </a:spcAft>
              <a:defRPr/>
            </a:pPr>
            <a:r>
              <a:rPr lang="tt-RU" sz="5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rPr>
              <a:t>Нәрсә? Кайда? Кайчан?</a:t>
            </a:r>
            <a:endParaRPr lang="ru-RU" sz="5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endParaRPr>
          </a:p>
        </p:txBody>
      </p:sp>
      <p:pic>
        <p:nvPicPr>
          <p:cNvPr id="5" name="Заголовок 3"/>
          <p:cNvPicPr>
            <a:picLocks noChangeArrowheads="1"/>
          </p:cNvPicPr>
          <p:nvPr/>
        </p:nvPicPr>
        <p:blipFill>
          <a:blip r:embed="rId3"/>
          <a:srcRect/>
          <a:stretch>
            <a:fillRect/>
          </a:stretch>
        </p:blipFill>
        <p:spPr bwMode="auto">
          <a:xfrm>
            <a:off x="2170113" y="3925888"/>
            <a:ext cx="7145337" cy="19446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Documents and Settings\student74\Рабочий стол\фото ЧТО, ГДЕ, КОГДА\DSC_0027.JPG"/>
          <p:cNvPicPr>
            <a:picLocks noChangeAspect="1" noChangeArrowheads="1"/>
          </p:cNvPicPr>
          <p:nvPr/>
        </p:nvPicPr>
        <p:blipFill>
          <a:blip r:embed="rId2"/>
          <a:srcRect/>
          <a:stretch>
            <a:fillRect/>
          </a:stretch>
        </p:blipFill>
        <p:spPr bwMode="auto">
          <a:xfrm>
            <a:off x="250825" y="1557338"/>
            <a:ext cx="3355975" cy="3240087"/>
          </a:xfrm>
          <a:prstGeom prst="rect">
            <a:avLst/>
          </a:prstGeom>
          <a:noFill/>
          <a:ln w="9525">
            <a:noFill/>
            <a:miter lim="800000"/>
            <a:headEnd/>
            <a:tailEnd/>
          </a:ln>
        </p:spPr>
      </p:pic>
      <p:sp>
        <p:nvSpPr>
          <p:cNvPr id="24578" name="Текст 2"/>
          <p:cNvSpPr>
            <a:spLocks noGrp="1"/>
          </p:cNvSpPr>
          <p:nvPr>
            <p:ph type="body" idx="1"/>
          </p:nvPr>
        </p:nvSpPr>
        <p:spPr>
          <a:xfrm>
            <a:off x="3455988" y="2205038"/>
            <a:ext cx="5795962" cy="2155825"/>
          </a:xfrm>
        </p:spPr>
        <p:txBody>
          <a:bodyPr/>
          <a:lstStyle/>
          <a:p>
            <a:pPr algn="ctr"/>
            <a:r>
              <a:rPr lang="tt-RU" sz="6600" b="1" smtClean="0">
                <a:solidFill>
                  <a:schemeClr val="tx1"/>
                </a:solidFill>
              </a:rPr>
              <a:t>Гильманшина Аида</a:t>
            </a:r>
            <a:endParaRPr lang="ru-RU" sz="6600" b="1" smtClean="0">
              <a:solidFill>
                <a:schemeClr val="tx1"/>
              </a:solidFill>
            </a:endParaRPr>
          </a:p>
        </p:txBody>
      </p:sp>
      <p:sp>
        <p:nvSpPr>
          <p:cNvPr id="5" name="Заголовок 1"/>
          <p:cNvSpPr txBox="1">
            <a:spLocks/>
          </p:cNvSpPr>
          <p:nvPr/>
        </p:nvSpPr>
        <p:spPr>
          <a:xfrm>
            <a:off x="3563938" y="188913"/>
            <a:ext cx="2087562" cy="822325"/>
          </a:xfrm>
          <a:prstGeom prst="rect">
            <a:avLst/>
          </a:prstGeom>
        </p:spPr>
        <p:txBody>
          <a:bodyPr>
            <a:normAutofit fontScale="92500"/>
          </a:bodyPr>
          <a:lstStyle/>
          <a:p>
            <a:pPr fontAlgn="auto">
              <a:spcAft>
                <a:spcPts val="0"/>
              </a:spcAft>
              <a:defRPr/>
            </a:pPr>
            <a:r>
              <a:rPr lang="tt-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белекле</a:t>
            </a:r>
            <a:endParaRPr lang="ru-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6" name="Заголовок 1"/>
          <p:cNvSpPr txBox="1">
            <a:spLocks/>
          </p:cNvSpPr>
          <p:nvPr/>
        </p:nvSpPr>
        <p:spPr>
          <a:xfrm>
            <a:off x="3563938" y="5661025"/>
            <a:ext cx="2087562" cy="822325"/>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Знаток</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356100" y="2997200"/>
            <a:ext cx="4392613" cy="714375"/>
          </a:xfrm>
        </p:spPr>
        <p:txBody>
          <a:bodyPr>
            <a:normAutofit fontScale="90000"/>
          </a:bodyPr>
          <a:lstStyle/>
          <a:p>
            <a:pPr fontAlgn="auto">
              <a:spcAft>
                <a:spcPts val="0"/>
              </a:spcAft>
              <a:defRPr/>
            </a:pPr>
            <a:r>
              <a:rPr lang="ru-RU" dirty="0" smtClean="0"/>
              <a:t> М.В. Ломоносов</a:t>
            </a:r>
            <a:endParaRPr lang="ru-RU" dirty="0"/>
          </a:p>
        </p:txBody>
      </p:sp>
      <p:pic>
        <p:nvPicPr>
          <p:cNvPr id="25602" name="Picture 2" descr="Картинка 11 из 2688"/>
          <p:cNvPicPr>
            <a:picLocks noChangeAspect="1" noChangeArrowheads="1"/>
          </p:cNvPicPr>
          <p:nvPr/>
        </p:nvPicPr>
        <p:blipFill>
          <a:blip r:embed="rId2"/>
          <a:srcRect/>
          <a:stretch>
            <a:fillRect/>
          </a:stretch>
        </p:blipFill>
        <p:spPr bwMode="auto">
          <a:xfrm>
            <a:off x="971550" y="1557338"/>
            <a:ext cx="2722563" cy="3455987"/>
          </a:xfrm>
          <a:prstGeom prst="rect">
            <a:avLst/>
          </a:prstGeom>
          <a:noFill/>
          <a:ln w="9525">
            <a:noFill/>
            <a:miter lim="800000"/>
            <a:headEnd/>
            <a:tailEnd/>
          </a:ln>
        </p:spPr>
      </p:pic>
      <p:sp>
        <p:nvSpPr>
          <p:cNvPr id="5" name="Заголовок 3"/>
          <p:cNvSpPr txBox="1">
            <a:spLocks/>
          </p:cNvSpPr>
          <p:nvPr/>
        </p:nvSpPr>
        <p:spPr>
          <a:xfrm>
            <a:off x="246063" y="0"/>
            <a:ext cx="8715375" cy="1108075"/>
          </a:xfrm>
          <a:prstGeom prst="rect">
            <a:avLst/>
          </a:prstGeom>
        </p:spPr>
        <p:txBody>
          <a:bodyPr anchor="ctr">
            <a:normAutofit/>
          </a:bodyPr>
          <a:lstStyle/>
          <a:p>
            <a:pPr algn="ctr" fontAlgn="auto">
              <a:spcAft>
                <a:spcPts val="0"/>
              </a:spcAft>
              <a:defRPr/>
            </a:pPr>
            <a:r>
              <a:rPr lang="tt-RU" sz="32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rPr>
              <a:t>Посвящается 300-летию со дня рождения великого ученого</a:t>
            </a:r>
            <a:endParaRPr lang="ru-RU" sz="32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endParaRPr>
          </a:p>
        </p:txBody>
      </p:sp>
      <p:sp>
        <p:nvSpPr>
          <p:cNvPr id="6" name="Заголовок 3"/>
          <p:cNvSpPr txBox="1">
            <a:spLocks/>
          </p:cNvSpPr>
          <p:nvPr/>
        </p:nvSpPr>
        <p:spPr>
          <a:xfrm>
            <a:off x="862013" y="5500688"/>
            <a:ext cx="8099425" cy="1108075"/>
          </a:xfrm>
          <a:prstGeom prst="rect">
            <a:avLst/>
          </a:prstGeom>
        </p:spPr>
        <p:txBody>
          <a:bodyPr anchor="ctr">
            <a:normAutofit/>
          </a:bodyPr>
          <a:lstStyle/>
          <a:p>
            <a:pPr algn="ctr" fontAlgn="auto">
              <a:spcAft>
                <a:spcPts val="0"/>
              </a:spcAft>
              <a:defRPr/>
            </a:pPr>
            <a:r>
              <a:rPr lang="tt-RU" sz="3200" b="1" dirty="0">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rPr>
              <a:t>Бөек галимнең тууына 300 ел тулуга багышлана</a:t>
            </a:r>
            <a:endParaRPr lang="ru-RU" sz="3200" b="1" dirty="0">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Рисунок 120" descr="1249570012_not_8.gif">
            <a:hlinkClick r:id="rId2" action="ppaction://hlinkfile"/>
          </p:cNvPr>
          <p:cNvPicPr>
            <a:picLocks noChangeAspect="1"/>
          </p:cNvPicPr>
          <p:nvPr/>
        </p:nvPicPr>
        <p:blipFill>
          <a:blip r:embed="rId3"/>
          <a:srcRect/>
          <a:stretch>
            <a:fillRect/>
          </a:stretch>
        </p:blipFill>
        <p:spPr bwMode="auto">
          <a:xfrm rot="4252483">
            <a:off x="3411537" y="2044701"/>
            <a:ext cx="1387475" cy="755650"/>
          </a:xfrm>
          <a:prstGeom prst="rect">
            <a:avLst/>
          </a:prstGeom>
          <a:noFill/>
          <a:ln w="9525">
            <a:noFill/>
            <a:miter lim="800000"/>
            <a:headEnd/>
            <a:tailEnd/>
          </a:ln>
        </p:spPr>
      </p:pic>
      <p:sp>
        <p:nvSpPr>
          <p:cNvPr id="5" name="Овал 4"/>
          <p:cNvSpPr/>
          <p:nvPr/>
        </p:nvSpPr>
        <p:spPr>
          <a:xfrm>
            <a:off x="1187450" y="1700213"/>
            <a:ext cx="6553200" cy="3457575"/>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1" name="Прямая соединительная линия 10"/>
          <p:cNvCxnSpPr/>
          <p:nvPr/>
        </p:nvCxnSpPr>
        <p:spPr>
          <a:xfrm flipH="1" flipV="1">
            <a:off x="3095625" y="1855788"/>
            <a:ext cx="2762250" cy="314483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5" idx="6"/>
            <a:endCxn id="5" idx="2"/>
          </p:cNvCxnSpPr>
          <p:nvPr/>
        </p:nvCxnSpPr>
        <p:spPr>
          <a:xfrm flipH="1">
            <a:off x="1187450" y="3429000"/>
            <a:ext cx="655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3116263" y="1852613"/>
            <a:ext cx="2693987" cy="315595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flipV="1">
            <a:off x="1744663" y="2460625"/>
            <a:ext cx="5446712" cy="192563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stCxn id="5" idx="4"/>
            <a:endCxn id="5" idx="0"/>
          </p:cNvCxnSpPr>
          <p:nvPr/>
        </p:nvCxnSpPr>
        <p:spPr>
          <a:xfrm flipV="1">
            <a:off x="4464050" y="1700213"/>
            <a:ext cx="0" cy="34575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Прямоугольник 78">
            <a:hlinkClick r:id="rId4" action="ppaction://hlinksldjump"/>
          </p:cNvPr>
          <p:cNvSpPr>
            <a:spLocks noChangeArrowheads="1"/>
          </p:cNvSpPr>
          <p:nvPr/>
        </p:nvSpPr>
        <p:spPr bwMode="auto">
          <a:xfrm rot="-4453970">
            <a:off x="4141787" y="2198688"/>
            <a:ext cx="1427163" cy="369888"/>
          </a:xfrm>
          <a:prstGeom prst="rect">
            <a:avLst/>
          </a:prstGeom>
          <a:noFill/>
          <a:ln w="9525">
            <a:noFill/>
            <a:miter lim="800000"/>
            <a:headEnd/>
            <a:tailEnd/>
          </a:ln>
        </p:spPr>
        <p:txBody>
          <a:bodyPr wrap="none">
            <a:spAutoFit/>
          </a:bodyPr>
          <a:lstStyle/>
          <a:p>
            <a:r>
              <a:rPr lang="ru-RU" b="1">
                <a:latin typeface="Calibri" pitchFamily="34" charset="0"/>
              </a:rPr>
              <a:t>Сектор  № 1 </a:t>
            </a:r>
          </a:p>
        </p:txBody>
      </p:sp>
      <p:sp>
        <p:nvSpPr>
          <p:cNvPr id="80" name="Прямоугольник 79">
            <a:hlinkClick r:id="rId5" action="ppaction://hlinksldjump"/>
          </p:cNvPr>
          <p:cNvSpPr>
            <a:spLocks noChangeArrowheads="1"/>
          </p:cNvSpPr>
          <p:nvPr/>
        </p:nvSpPr>
        <p:spPr bwMode="auto">
          <a:xfrm rot="-2131793">
            <a:off x="4957763" y="2459038"/>
            <a:ext cx="1427162" cy="368300"/>
          </a:xfrm>
          <a:prstGeom prst="rect">
            <a:avLst/>
          </a:prstGeom>
          <a:noFill/>
          <a:ln w="9525">
            <a:noFill/>
            <a:miter lim="800000"/>
            <a:headEnd/>
            <a:tailEnd/>
          </a:ln>
        </p:spPr>
        <p:txBody>
          <a:bodyPr wrap="none">
            <a:spAutoFit/>
          </a:bodyPr>
          <a:lstStyle/>
          <a:p>
            <a:r>
              <a:rPr lang="ru-RU" b="1">
                <a:latin typeface="Calibri" pitchFamily="34" charset="0"/>
              </a:rPr>
              <a:t>Сектор  № 2 </a:t>
            </a:r>
          </a:p>
        </p:txBody>
      </p:sp>
      <p:sp>
        <p:nvSpPr>
          <p:cNvPr id="81" name="Прямоугольник 80">
            <a:hlinkClick r:id="rId6" action="ppaction://hlinksldjump"/>
          </p:cNvPr>
          <p:cNvSpPr>
            <a:spLocks noChangeArrowheads="1"/>
          </p:cNvSpPr>
          <p:nvPr/>
        </p:nvSpPr>
        <p:spPr bwMode="auto">
          <a:xfrm rot="-720799">
            <a:off x="5922963" y="2884488"/>
            <a:ext cx="1427162" cy="369887"/>
          </a:xfrm>
          <a:prstGeom prst="rect">
            <a:avLst/>
          </a:prstGeom>
          <a:noFill/>
          <a:ln w="9525">
            <a:noFill/>
            <a:miter lim="800000"/>
            <a:headEnd/>
            <a:tailEnd/>
          </a:ln>
        </p:spPr>
        <p:txBody>
          <a:bodyPr wrap="none">
            <a:spAutoFit/>
          </a:bodyPr>
          <a:lstStyle/>
          <a:p>
            <a:r>
              <a:rPr lang="ru-RU" b="1">
                <a:latin typeface="Calibri" pitchFamily="34" charset="0"/>
              </a:rPr>
              <a:t>Сектор  № 3 </a:t>
            </a:r>
          </a:p>
        </p:txBody>
      </p:sp>
      <p:sp>
        <p:nvSpPr>
          <p:cNvPr id="82" name="Прямоугольник 81">
            <a:hlinkClick r:id="rId7" action="ppaction://hlinksldjump"/>
          </p:cNvPr>
          <p:cNvSpPr>
            <a:spLocks noChangeArrowheads="1"/>
          </p:cNvSpPr>
          <p:nvPr/>
        </p:nvSpPr>
        <p:spPr bwMode="auto">
          <a:xfrm rot="399720">
            <a:off x="5943600" y="3627438"/>
            <a:ext cx="1428750" cy="368300"/>
          </a:xfrm>
          <a:prstGeom prst="rect">
            <a:avLst/>
          </a:prstGeom>
          <a:noFill/>
          <a:ln w="9525">
            <a:noFill/>
            <a:miter lim="800000"/>
            <a:headEnd/>
            <a:tailEnd/>
          </a:ln>
        </p:spPr>
        <p:txBody>
          <a:bodyPr wrap="none">
            <a:spAutoFit/>
          </a:bodyPr>
          <a:lstStyle/>
          <a:p>
            <a:r>
              <a:rPr lang="ru-RU" b="1">
                <a:latin typeface="Calibri" pitchFamily="34" charset="0"/>
              </a:rPr>
              <a:t>Сектор  № 4 </a:t>
            </a:r>
          </a:p>
        </p:txBody>
      </p:sp>
      <p:sp>
        <p:nvSpPr>
          <p:cNvPr id="83" name="Прямоугольник 82">
            <a:hlinkClick r:id="rId8" action="ppaction://hlinksldjump"/>
          </p:cNvPr>
          <p:cNvSpPr>
            <a:spLocks noChangeArrowheads="1"/>
          </p:cNvSpPr>
          <p:nvPr/>
        </p:nvSpPr>
        <p:spPr bwMode="auto">
          <a:xfrm rot="2085252">
            <a:off x="5175250" y="4171950"/>
            <a:ext cx="1428750" cy="369888"/>
          </a:xfrm>
          <a:prstGeom prst="rect">
            <a:avLst/>
          </a:prstGeom>
          <a:noFill/>
          <a:ln w="9525">
            <a:noFill/>
            <a:miter lim="800000"/>
            <a:headEnd/>
            <a:tailEnd/>
          </a:ln>
        </p:spPr>
        <p:txBody>
          <a:bodyPr wrap="none">
            <a:spAutoFit/>
          </a:bodyPr>
          <a:lstStyle/>
          <a:p>
            <a:r>
              <a:rPr lang="ru-RU" b="1">
                <a:latin typeface="Calibri" pitchFamily="34" charset="0"/>
              </a:rPr>
              <a:t>Сектор  № 5 </a:t>
            </a:r>
          </a:p>
        </p:txBody>
      </p:sp>
      <p:sp>
        <p:nvSpPr>
          <p:cNvPr id="84" name="Прямоугольник 83">
            <a:hlinkClick r:id="rId9" action="ppaction://hlinksldjump"/>
          </p:cNvPr>
          <p:cNvSpPr>
            <a:spLocks noChangeArrowheads="1"/>
          </p:cNvSpPr>
          <p:nvPr/>
        </p:nvSpPr>
        <p:spPr bwMode="auto">
          <a:xfrm rot="4971041">
            <a:off x="4086226" y="4302125"/>
            <a:ext cx="1427162" cy="369887"/>
          </a:xfrm>
          <a:prstGeom prst="rect">
            <a:avLst/>
          </a:prstGeom>
          <a:noFill/>
          <a:ln w="9525">
            <a:noFill/>
            <a:miter lim="800000"/>
            <a:headEnd/>
            <a:tailEnd/>
          </a:ln>
        </p:spPr>
        <p:txBody>
          <a:bodyPr wrap="none">
            <a:spAutoFit/>
          </a:bodyPr>
          <a:lstStyle/>
          <a:p>
            <a:r>
              <a:rPr lang="ru-RU" b="1">
                <a:latin typeface="Calibri" pitchFamily="34" charset="0"/>
              </a:rPr>
              <a:t>Сектор  № 6 </a:t>
            </a:r>
          </a:p>
        </p:txBody>
      </p:sp>
      <p:sp>
        <p:nvSpPr>
          <p:cNvPr id="85" name="Прямоугольник 84">
            <a:hlinkClick r:id="rId10" action="ppaction://hlinksldjump"/>
          </p:cNvPr>
          <p:cNvSpPr>
            <a:spLocks noChangeArrowheads="1"/>
          </p:cNvSpPr>
          <p:nvPr/>
        </p:nvSpPr>
        <p:spPr bwMode="auto">
          <a:xfrm rot="-3912438">
            <a:off x="3323431" y="4314032"/>
            <a:ext cx="1427163" cy="368300"/>
          </a:xfrm>
          <a:prstGeom prst="rect">
            <a:avLst/>
          </a:prstGeom>
          <a:noFill/>
          <a:ln w="9525">
            <a:noFill/>
            <a:miter lim="800000"/>
            <a:headEnd/>
            <a:tailEnd/>
          </a:ln>
        </p:spPr>
        <p:txBody>
          <a:bodyPr wrap="none">
            <a:spAutoFit/>
          </a:bodyPr>
          <a:lstStyle/>
          <a:p>
            <a:r>
              <a:rPr lang="ru-RU" b="1">
                <a:latin typeface="Calibri" pitchFamily="34" charset="0"/>
              </a:rPr>
              <a:t>Сектор  № 7 </a:t>
            </a:r>
          </a:p>
        </p:txBody>
      </p:sp>
      <p:sp>
        <p:nvSpPr>
          <p:cNvPr id="86" name="Прямоугольник 85">
            <a:hlinkClick r:id="rId11" action="ppaction://hlinksldjump"/>
          </p:cNvPr>
          <p:cNvSpPr>
            <a:spLocks noChangeArrowheads="1"/>
          </p:cNvSpPr>
          <p:nvPr/>
        </p:nvSpPr>
        <p:spPr bwMode="auto">
          <a:xfrm rot="-2302036">
            <a:off x="2451100" y="4186238"/>
            <a:ext cx="1427163" cy="368300"/>
          </a:xfrm>
          <a:prstGeom prst="rect">
            <a:avLst/>
          </a:prstGeom>
          <a:noFill/>
          <a:ln w="9525">
            <a:noFill/>
            <a:miter lim="800000"/>
            <a:headEnd/>
            <a:tailEnd/>
          </a:ln>
        </p:spPr>
        <p:txBody>
          <a:bodyPr wrap="none">
            <a:spAutoFit/>
          </a:bodyPr>
          <a:lstStyle/>
          <a:p>
            <a:r>
              <a:rPr lang="ru-RU" b="1">
                <a:latin typeface="Calibri" pitchFamily="34" charset="0"/>
              </a:rPr>
              <a:t>Сектор  № 8 </a:t>
            </a:r>
          </a:p>
        </p:txBody>
      </p:sp>
      <p:sp>
        <p:nvSpPr>
          <p:cNvPr id="87" name="Прямоугольник 86">
            <a:hlinkClick r:id="rId12" action="ppaction://hlinksldjump"/>
          </p:cNvPr>
          <p:cNvSpPr>
            <a:spLocks noChangeArrowheads="1"/>
          </p:cNvSpPr>
          <p:nvPr/>
        </p:nvSpPr>
        <p:spPr bwMode="auto">
          <a:xfrm rot="-800519">
            <a:off x="1595438" y="3668713"/>
            <a:ext cx="1427162" cy="368300"/>
          </a:xfrm>
          <a:prstGeom prst="rect">
            <a:avLst/>
          </a:prstGeom>
          <a:noFill/>
          <a:ln w="9525">
            <a:noFill/>
            <a:miter lim="800000"/>
            <a:headEnd/>
            <a:tailEnd/>
          </a:ln>
        </p:spPr>
        <p:txBody>
          <a:bodyPr wrap="none">
            <a:spAutoFit/>
          </a:bodyPr>
          <a:lstStyle/>
          <a:p>
            <a:r>
              <a:rPr lang="ru-RU" b="1">
                <a:latin typeface="Calibri" pitchFamily="34" charset="0"/>
              </a:rPr>
              <a:t>Сектор  № 9 </a:t>
            </a:r>
          </a:p>
        </p:txBody>
      </p:sp>
      <p:sp>
        <p:nvSpPr>
          <p:cNvPr id="88" name="Прямоугольник 87">
            <a:hlinkClick r:id="rId13" action="ppaction://hlinksldjump"/>
          </p:cNvPr>
          <p:cNvSpPr>
            <a:spLocks noChangeArrowheads="1"/>
          </p:cNvSpPr>
          <p:nvPr/>
        </p:nvSpPr>
        <p:spPr bwMode="auto">
          <a:xfrm rot="756184">
            <a:off x="1493838" y="2876550"/>
            <a:ext cx="1544637" cy="369888"/>
          </a:xfrm>
          <a:prstGeom prst="rect">
            <a:avLst/>
          </a:prstGeom>
          <a:noFill/>
          <a:ln w="9525">
            <a:noFill/>
            <a:miter lim="800000"/>
            <a:headEnd/>
            <a:tailEnd/>
          </a:ln>
        </p:spPr>
        <p:txBody>
          <a:bodyPr wrap="none">
            <a:spAutoFit/>
          </a:bodyPr>
          <a:lstStyle/>
          <a:p>
            <a:r>
              <a:rPr lang="ru-RU" b="1">
                <a:latin typeface="Calibri" pitchFamily="34" charset="0"/>
              </a:rPr>
              <a:t>Сектор  № 10 </a:t>
            </a:r>
          </a:p>
        </p:txBody>
      </p:sp>
      <p:sp>
        <p:nvSpPr>
          <p:cNvPr id="89" name="Прямоугольник 88">
            <a:hlinkClick r:id="rId14" action="ppaction://hlinksldjump"/>
          </p:cNvPr>
          <p:cNvSpPr>
            <a:spLocks noChangeArrowheads="1"/>
          </p:cNvSpPr>
          <p:nvPr/>
        </p:nvSpPr>
        <p:spPr bwMode="auto">
          <a:xfrm rot="1838068">
            <a:off x="2341563" y="2411413"/>
            <a:ext cx="1544637" cy="369887"/>
          </a:xfrm>
          <a:prstGeom prst="rect">
            <a:avLst/>
          </a:prstGeom>
          <a:noFill/>
          <a:ln w="9525">
            <a:noFill/>
            <a:miter lim="800000"/>
            <a:headEnd/>
            <a:tailEnd/>
          </a:ln>
        </p:spPr>
        <p:txBody>
          <a:bodyPr wrap="none">
            <a:spAutoFit/>
          </a:bodyPr>
          <a:lstStyle/>
          <a:p>
            <a:r>
              <a:rPr lang="ru-RU" b="1">
                <a:latin typeface="Calibri" pitchFamily="34" charset="0"/>
              </a:rPr>
              <a:t>Сектор  № 11 </a:t>
            </a:r>
          </a:p>
        </p:txBody>
      </p:sp>
      <p:cxnSp>
        <p:nvCxnSpPr>
          <p:cNvPr id="100" name="Прямая соединительная линия 99"/>
          <p:cNvCxnSpPr/>
          <p:nvPr/>
        </p:nvCxnSpPr>
        <p:spPr>
          <a:xfrm flipV="1">
            <a:off x="1804988" y="2428875"/>
            <a:ext cx="5321300" cy="200183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Заголовок 3"/>
          <p:cNvSpPr txBox="1">
            <a:spLocks/>
          </p:cNvSpPr>
          <p:nvPr/>
        </p:nvSpPr>
        <p:spPr>
          <a:xfrm>
            <a:off x="862013" y="5500688"/>
            <a:ext cx="8715375" cy="1108075"/>
          </a:xfrm>
          <a:prstGeom prst="rect">
            <a:avLst/>
          </a:prstGeom>
        </p:spPr>
        <p:txBody>
          <a:bodyPr anchor="ctr">
            <a:normAutofit/>
          </a:bodyPr>
          <a:lstStyle/>
          <a:p>
            <a:pPr algn="ctr" fontAlgn="auto">
              <a:spcAft>
                <a:spcPts val="0"/>
              </a:spcAft>
              <a:defRPr/>
            </a:pPr>
            <a:r>
              <a:rPr lang="tt-RU" sz="4400" b="1" dirty="0">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rPr>
              <a:t>Нәрсә? Кайда? Кайчан?</a:t>
            </a:r>
            <a:endParaRPr lang="ru-RU" sz="4400" b="1" dirty="0">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endParaRPr>
          </a:p>
        </p:txBody>
      </p:sp>
      <p:sp>
        <p:nvSpPr>
          <p:cNvPr id="23" name="Заголовок 3"/>
          <p:cNvSpPr txBox="1">
            <a:spLocks/>
          </p:cNvSpPr>
          <p:nvPr/>
        </p:nvSpPr>
        <p:spPr>
          <a:xfrm>
            <a:off x="246063" y="0"/>
            <a:ext cx="8715375" cy="1108075"/>
          </a:xfrm>
          <a:prstGeom prst="rect">
            <a:avLst/>
          </a:prstGeom>
        </p:spPr>
        <p:txBody>
          <a:bodyPr anchor="ctr">
            <a:normAutofit/>
          </a:bodyPr>
          <a:lstStyle/>
          <a:p>
            <a:pPr algn="ctr" fontAlgn="auto">
              <a:spcAft>
                <a:spcPts val="0"/>
              </a:spcAft>
              <a:defRPr/>
            </a:pPr>
            <a:r>
              <a:rPr lang="tt-RU" sz="4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rPr>
              <a:t>Что? Где? Когда?</a:t>
            </a:r>
            <a:endParaRPr lang="ru-RU" sz="4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ahoma" pitchFamily="34" charset="0"/>
              <a:ea typeface="+mj-ea"/>
              <a:cs typeface="Tahoma" pitchFamily="34" charset="0"/>
            </a:endParaRPr>
          </a:p>
        </p:txBody>
      </p:sp>
      <p:sp>
        <p:nvSpPr>
          <p:cNvPr id="27" name="Управляющая кнопка: в конец 26">
            <a:hlinkClick r:id="" action="ppaction://hlinkshowjump?jump=lastslide" highlightClick="1"/>
          </p:cNvPr>
          <p:cNvSpPr/>
          <p:nvPr/>
        </p:nvSpPr>
        <p:spPr>
          <a:xfrm>
            <a:off x="8623300" y="6470650"/>
            <a:ext cx="465138" cy="317500"/>
          </a:xfrm>
          <a:prstGeom prst="actionButtonEnd">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9"/>
                                        </p:tgtEl>
                                      </p:cBhvr>
                                    </p:animEffect>
                                    <p:set>
                                      <p:cBhvr>
                                        <p:cTn id="7"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 restart="whenNotActive" fill="hold" evtFilter="cancelBubble" nodeType="interactiveSeq">
                <p:stCondLst>
                  <p:cond evt="onClick" delay="0">
                    <p:tgtEl>
                      <p:spTgt spid="8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0"/>
                                        </p:tgtEl>
                                      </p:cBhvr>
                                    </p:animEffect>
                                    <p:set>
                                      <p:cBhvr>
                                        <p:cTn id="13"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4" restart="whenNotActive" fill="hold" evtFilter="cancelBubble" nodeType="interactiveSeq">
                <p:stCondLst>
                  <p:cond evt="onClick" delay="0">
                    <p:tgtEl>
                      <p:spTgt spid="8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1"/>
                                        </p:tgtEl>
                                      </p:cBhvr>
                                    </p:animEffect>
                                    <p:set>
                                      <p:cBhvr>
                                        <p:cTn id="19"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0" restart="whenNotActive" fill="hold" evtFilter="cancelBubble" nodeType="interactiveSeq">
                <p:stCondLst>
                  <p:cond evt="onClick" delay="0">
                    <p:tgtEl>
                      <p:spTgt spid="8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2"/>
                                        </p:tgtEl>
                                      </p:cBhvr>
                                    </p:animEffect>
                                    <p:set>
                                      <p:cBhvr>
                                        <p:cTn id="25"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6" restart="whenNotActive" fill="hold" evtFilter="cancelBubble" nodeType="interactiveSeq">
                <p:stCondLst>
                  <p:cond evt="onClick" delay="0">
                    <p:tgtEl>
                      <p:spTgt spid="8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32" restart="whenNotActive" fill="hold" evtFilter="cancelBubble" nodeType="interactiveSeq">
                <p:stCondLst>
                  <p:cond evt="onClick" delay="0">
                    <p:tgtEl>
                      <p:spTgt spid="8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4"/>
                                        </p:tgtEl>
                                      </p:cBhvr>
                                    </p:animEffect>
                                    <p:set>
                                      <p:cBhvr>
                                        <p:cTn id="3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38" restart="whenNotActive" fill="hold" evtFilter="cancelBubble" nodeType="interactiveSeq">
                <p:stCondLst>
                  <p:cond evt="onClick" delay="0">
                    <p:tgtEl>
                      <p:spTgt spid="8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5"/>
                                        </p:tgtEl>
                                      </p:cBhvr>
                                    </p:animEffect>
                                    <p:set>
                                      <p:cBhvr>
                                        <p:cTn id="4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44" restart="whenNotActive" fill="hold" evtFilter="cancelBubble" nodeType="interactiveSeq">
                <p:stCondLst>
                  <p:cond evt="onClick" delay="0">
                    <p:tgtEl>
                      <p:spTgt spid="8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6"/>
                                        </p:tgtEl>
                                      </p:cBhvr>
                                    </p:animEffect>
                                    <p:set>
                                      <p:cBhvr>
                                        <p:cTn id="4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50" restart="whenNotActive" fill="hold" evtFilter="cancelBubble" nodeType="interactiveSeq">
                <p:stCondLst>
                  <p:cond evt="onClick" delay="0">
                    <p:tgtEl>
                      <p:spTgt spid="8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7"/>
                                        </p:tgtEl>
                                      </p:cBhvr>
                                    </p:animEffect>
                                    <p:set>
                                      <p:cBhvr>
                                        <p:cTn id="55"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56" restart="whenNotActive" fill="hold" evtFilter="cancelBubble" nodeType="interactiveSeq">
                <p:stCondLst>
                  <p:cond evt="onClick" delay="0">
                    <p:tgtEl>
                      <p:spTgt spid="8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8"/>
                                        </p:tgtEl>
                                      </p:cBhvr>
                                    </p:animEffect>
                                    <p:set>
                                      <p:cBhvr>
                                        <p:cTn id="61"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62" restart="whenNotActive" fill="hold" evtFilter="cancelBubble" nodeType="interactiveSeq">
                <p:stCondLst>
                  <p:cond evt="onClick" delay="0">
                    <p:tgtEl>
                      <p:spTgt spid="8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8" restart="whenNotActive" fill="hold" evtFilter="cancelBubble" nodeType="interactiveSeq">
                <p:stCondLst>
                  <p:cond evt="onClick" delay="0">
                    <p:tgtEl>
                      <p:spTgt spid="1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21"/>
                                        </p:tgtEl>
                                      </p:cBhvr>
                                    </p:animEffect>
                                    <p:set>
                                      <p:cBhvr>
                                        <p:cTn id="73"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childTnLst>
        </p:cTn>
      </p:par>
    </p:tnLst>
    <p:bldLst>
      <p:bldP spid="79" grpId="0"/>
      <p:bldP spid="80" grpId="0"/>
      <p:bldP spid="81" grpId="0"/>
      <p:bldP spid="82" grpId="0"/>
      <p:bldP spid="83" grpId="0"/>
      <p:bldP spid="84" grpId="0"/>
      <p:bldP spid="85" grpId="0"/>
      <p:bldP spid="86" grpId="0"/>
      <p:bldP spid="87" grpId="0"/>
      <p:bldP spid="88"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263" y="100013"/>
            <a:ext cx="4819650" cy="754062"/>
          </a:xfrm>
        </p:spPr>
        <p:txBody>
          <a:bodyPr>
            <a:noAutofit/>
          </a:bodyPr>
          <a:lstStyle/>
          <a:p>
            <a:pPr fontAlgn="auto">
              <a:spcAft>
                <a:spcPts val="0"/>
              </a:spcAft>
              <a:defRPr/>
            </a:pPr>
            <a:r>
              <a:rPr lang="ru-RU" sz="6000" dirty="0" smtClean="0">
                <a:solidFill>
                  <a:schemeClr val="bg1"/>
                </a:solidFill>
              </a:rPr>
              <a:t>Сектор №1</a:t>
            </a:r>
            <a:endParaRPr lang="ru-RU" sz="6000" dirty="0">
              <a:solidFill>
                <a:schemeClr val="bg1"/>
              </a:solidFill>
            </a:endParaRPr>
          </a:p>
        </p:txBody>
      </p:sp>
      <p:sp>
        <p:nvSpPr>
          <p:cNvPr id="27650" name="Текст 2"/>
          <p:cNvSpPr>
            <a:spLocks noGrp="1"/>
          </p:cNvSpPr>
          <p:nvPr>
            <p:ph type="body" idx="1"/>
          </p:nvPr>
        </p:nvSpPr>
        <p:spPr>
          <a:xfrm>
            <a:off x="387350" y="3643313"/>
            <a:ext cx="8286750" cy="1233487"/>
          </a:xfrm>
        </p:spPr>
        <p:txBody>
          <a:bodyPr/>
          <a:lstStyle/>
          <a:p>
            <a:pPr algn="just"/>
            <a:r>
              <a:rPr lang="tt-RU" sz="2400" b="1" smtClean="0">
                <a:solidFill>
                  <a:schemeClr val="tx1"/>
                </a:solidFill>
                <a:latin typeface="Times New Roman" pitchFamily="18" charset="0"/>
                <a:cs typeface="Times New Roman" pitchFamily="18" charset="0"/>
              </a:rPr>
              <a:t>Түбәндәге рәттә нинди сүз артык: тизлек, вакыт, юл, мәйдан, метр, секунд,метр/секунд?</a:t>
            </a:r>
            <a:endParaRPr lang="ru-RU" sz="2400" b="1" smtClean="0">
              <a:solidFill>
                <a:schemeClr val="tx1"/>
              </a:solidFill>
              <a:latin typeface="Times New Roman" pitchFamily="18" charset="0"/>
              <a:cs typeface="Times New Roman" pitchFamily="18" charset="0"/>
            </a:endParaRPr>
          </a:p>
          <a:p>
            <a:pPr algn="just"/>
            <a:endParaRPr lang="ru-RU" b="1" smtClean="0">
              <a:solidFill>
                <a:schemeClr val="tx1"/>
              </a:solidFill>
              <a:latin typeface="Times New Roman" pitchFamily="18" charset="0"/>
              <a:cs typeface="Times New Roman" pitchFamily="18" charset="0"/>
            </a:endParaRPr>
          </a:p>
        </p:txBody>
      </p:sp>
      <p:sp>
        <p:nvSpPr>
          <p:cNvPr id="4" name="Текст 2"/>
          <p:cNvSpPr txBox="1">
            <a:spLocks/>
          </p:cNvSpPr>
          <p:nvPr/>
        </p:nvSpPr>
        <p:spPr>
          <a:xfrm>
            <a:off x="358775" y="2090738"/>
            <a:ext cx="8286750" cy="1081087"/>
          </a:xfrm>
          <a:prstGeom prst="rect">
            <a:avLst/>
          </a:prstGeom>
        </p:spPr>
        <p:txBody>
          <a:bodyPr lIns="45720" rIns="45720">
            <a:normAutofit lnSpcReduction="10000"/>
          </a:bodyPr>
          <a:lstStyle/>
          <a:p>
            <a:pPr algn="just" fontAlgn="auto">
              <a:spcBef>
                <a:spcPct val="20000"/>
              </a:spcBef>
              <a:spcAft>
                <a:spcPts val="0"/>
              </a:spcAft>
              <a:buClr>
                <a:schemeClr val="accent3"/>
              </a:buClr>
              <a:buSzPct val="95000"/>
              <a:buFont typeface="Wingdings 2"/>
              <a:buNone/>
              <a:defRPr/>
            </a:pPr>
            <a:r>
              <a:rPr lang="ru-RU" sz="2400" b="1" dirty="0">
                <a:latin typeface="Times New Roman" pitchFamily="18" charset="0"/>
                <a:cs typeface="Times New Roman" pitchFamily="18" charset="0"/>
              </a:rPr>
              <a:t>Уважаемые знатоки! Какое слово лишнее в следующем перечне: скорость, время, путь, площадь, метр, секунда, метр/секунда?</a:t>
            </a:r>
          </a:p>
          <a:p>
            <a:pPr algn="just" fontAlgn="auto">
              <a:spcBef>
                <a:spcPct val="20000"/>
              </a:spcBef>
              <a:spcAft>
                <a:spcPts val="0"/>
              </a:spcAft>
              <a:buClr>
                <a:schemeClr val="accent3"/>
              </a:buClr>
              <a:buSzPct val="95000"/>
              <a:buFont typeface="Wingdings 2"/>
              <a:buNone/>
              <a:defRPr/>
            </a:pPr>
            <a:endParaRPr lang="ru-RU" sz="2200" b="1" dirty="0">
              <a:latin typeface="Times New Roman" pitchFamily="18" charset="0"/>
              <a:cs typeface="Times New Roman" pitchFamily="18" charset="0"/>
            </a:endParaRPr>
          </a:p>
        </p:txBody>
      </p:sp>
      <p:sp>
        <p:nvSpPr>
          <p:cNvPr id="7" name="Заголовок 1"/>
          <p:cNvSpPr txBox="1">
            <a:spLocks/>
          </p:cNvSpPr>
          <p:nvPr/>
        </p:nvSpPr>
        <p:spPr>
          <a:xfrm>
            <a:off x="2565400" y="5641975"/>
            <a:ext cx="4819650" cy="7556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1-нче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8" name="Управляющая кнопка: возврат 7">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4" name="TextBox 8"/>
          <p:cNvSpPr txBox="1">
            <a:spLocks noChangeArrowheads="1"/>
          </p:cNvSpPr>
          <p:nvPr/>
        </p:nvSpPr>
        <p:spPr bwMode="auto">
          <a:xfrm>
            <a:off x="3403600" y="3095625"/>
            <a:ext cx="2730500" cy="460375"/>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2838" y="128588"/>
            <a:ext cx="4327525" cy="679450"/>
          </a:xfrm>
        </p:spPr>
        <p:txBody>
          <a:bodyPr>
            <a:noAutofit/>
          </a:bodyPr>
          <a:lstStyle/>
          <a:p>
            <a:pPr fontAlgn="auto">
              <a:spcAft>
                <a:spcPts val="0"/>
              </a:spcAft>
              <a:defRPr/>
            </a:pPr>
            <a:r>
              <a:rPr lang="ru-RU" sz="6000" dirty="0" smtClean="0">
                <a:solidFill>
                  <a:schemeClr val="bg1"/>
                </a:solidFill>
              </a:rPr>
              <a:t>Сектор №2</a:t>
            </a:r>
            <a:endParaRPr lang="ru-RU" sz="6000" dirty="0">
              <a:solidFill>
                <a:schemeClr val="bg1"/>
              </a:solidFill>
            </a:endParaRPr>
          </a:p>
        </p:txBody>
      </p:sp>
      <p:sp>
        <p:nvSpPr>
          <p:cNvPr id="3" name="Текст 2"/>
          <p:cNvSpPr>
            <a:spLocks noGrp="1"/>
          </p:cNvSpPr>
          <p:nvPr>
            <p:ph type="body" idx="1"/>
          </p:nvPr>
        </p:nvSpPr>
        <p:spPr>
          <a:xfrm>
            <a:off x="211138" y="1671638"/>
            <a:ext cx="8651875" cy="1509712"/>
          </a:xfrm>
        </p:spPr>
        <p:txBody>
          <a:bodyPr rtlCol="0">
            <a:normAutofit fontScale="92500"/>
          </a:bodyPr>
          <a:lstStyle/>
          <a:p>
            <a:pPr algn="just" fontAlgn="auto">
              <a:spcAft>
                <a:spcPts val="0"/>
              </a:spcAft>
              <a:buFont typeface="Arial" pitchFamily="34" charset="0"/>
              <a:buNone/>
              <a:defRPr/>
            </a:pPr>
            <a:r>
              <a:rPr lang="ru-RU" sz="2400" b="1" dirty="0" smtClean="0">
                <a:solidFill>
                  <a:schemeClr val="tx1"/>
                </a:solidFill>
                <a:latin typeface="Times New Roman" pitchFamily="18" charset="0"/>
                <a:cs typeface="Times New Roman" pitchFamily="18" charset="0"/>
              </a:rPr>
              <a:t>Внимание, черный ящик! Внутри черного ящика лежит предмет, название которого произошло от греческого слова, означающего в переводе «игральная кость». Используется этот предмет в играх маленькими детьми. Что лежит внутри черного ящика?</a:t>
            </a:r>
            <a:endParaRPr lang="ru-RU" dirty="0"/>
          </a:p>
        </p:txBody>
      </p:sp>
      <p:sp>
        <p:nvSpPr>
          <p:cNvPr id="4" name="Текст 2"/>
          <p:cNvSpPr txBox="1">
            <a:spLocks/>
          </p:cNvSpPr>
          <p:nvPr/>
        </p:nvSpPr>
        <p:spPr>
          <a:xfrm>
            <a:off x="266700" y="3592513"/>
            <a:ext cx="8596313" cy="1509712"/>
          </a:xfrm>
          <a:prstGeom prst="rect">
            <a:avLst/>
          </a:prstGeom>
        </p:spPr>
        <p:txBody>
          <a:bodyPr lIns="45720" rIns="45720">
            <a:normAutofit/>
          </a:bodyPr>
          <a:lstStyle/>
          <a:p>
            <a:pPr algn="just" fontAlgn="auto">
              <a:spcBef>
                <a:spcPts val="0"/>
              </a:spcBef>
              <a:spcAft>
                <a:spcPts val="0"/>
              </a:spcAft>
              <a:defRPr/>
            </a:pPr>
            <a:r>
              <a:rPr lang="tt-RU" sz="2200" b="1" dirty="0">
                <a:latin typeface="Times New Roman" pitchFamily="18" charset="0"/>
                <a:cs typeface="Times New Roman" pitchFamily="18" charset="0"/>
              </a:rPr>
              <a:t>Иг</a:t>
            </a:r>
            <a:r>
              <a:rPr lang="ru-RU" sz="2200" b="1" dirty="0" err="1">
                <a:latin typeface="Times New Roman" pitchFamily="18" charset="0"/>
                <a:cs typeface="Times New Roman" pitchFamily="18" charset="0"/>
              </a:rPr>
              <a:t>ъ</a:t>
            </a:r>
            <a:r>
              <a:rPr lang="tt-RU" sz="2200" b="1" dirty="0">
                <a:latin typeface="Times New Roman" pitchFamily="18" charset="0"/>
                <a:cs typeface="Times New Roman" pitchFamily="18" charset="0"/>
              </a:rPr>
              <a:t>тибар, кара тартма!</a:t>
            </a:r>
            <a:endParaRPr lang="ru-RU" sz="2200" b="1" dirty="0">
              <a:latin typeface="Times New Roman" pitchFamily="18" charset="0"/>
              <a:cs typeface="Times New Roman" pitchFamily="18" charset="0"/>
            </a:endParaRPr>
          </a:p>
          <a:p>
            <a:pPr algn="just" fontAlgn="auto">
              <a:spcBef>
                <a:spcPts val="0"/>
              </a:spcBef>
              <a:spcAft>
                <a:spcPts val="0"/>
              </a:spcAft>
              <a:defRPr/>
            </a:pPr>
            <a:r>
              <a:rPr lang="tt-RU" sz="2200" b="1" dirty="0">
                <a:latin typeface="Times New Roman" pitchFamily="18" charset="0"/>
                <a:cs typeface="Times New Roman" pitchFamily="18" charset="0"/>
              </a:rPr>
              <a:t>Кара тартма эчендә бер предмет ята. Грекчадан тәрҗемә иткәндә ул “уйный торган сөяк” дип атала.Бу предметны бәләкәй балалар уйнаганда кулланалар. Кара тартма эчендә нәрсә ята?</a:t>
            </a:r>
            <a:endParaRPr lang="ru-RU" sz="22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2200" b="1" dirty="0">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2-нче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28678" name="TextBox 8"/>
          <p:cNvSpPr txBox="1">
            <a:spLocks noChangeArrowheads="1"/>
          </p:cNvSpPr>
          <p:nvPr/>
        </p:nvSpPr>
        <p:spPr bwMode="auto">
          <a:xfrm>
            <a:off x="3403600" y="3221038"/>
            <a:ext cx="2730500" cy="461962"/>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1288" y="1631950"/>
            <a:ext cx="8904287" cy="1733550"/>
          </a:xfrm>
        </p:spPr>
        <p:txBody>
          <a:bodyPr rtlCol="0">
            <a:noAutofit/>
          </a:bodyPr>
          <a:lstStyle/>
          <a:p>
            <a:pPr algn="just" fontAlgn="auto">
              <a:spcBef>
                <a:spcPts val="0"/>
              </a:spcBef>
              <a:spcAft>
                <a:spcPts val="0"/>
              </a:spcAft>
              <a:buFont typeface="Arial" pitchFamily="34" charset="0"/>
              <a:buNone/>
              <a:defRPr/>
            </a:pPr>
            <a:r>
              <a:rPr lang="ru-RU" sz="2200" b="1" dirty="0" smtClean="0">
                <a:solidFill>
                  <a:schemeClr val="tx1"/>
                </a:solidFill>
                <a:latin typeface="Times New Roman" pitchFamily="18" charset="0"/>
                <a:cs typeface="Times New Roman" pitchFamily="18" charset="0"/>
              </a:rPr>
              <a:t>Уважаемые знатоки!</a:t>
            </a:r>
          </a:p>
          <a:p>
            <a:pPr algn="just" fontAlgn="auto">
              <a:spcBef>
                <a:spcPts val="0"/>
              </a:spcBef>
              <a:spcAft>
                <a:spcPts val="0"/>
              </a:spcAft>
              <a:buFont typeface="Arial" pitchFamily="34" charset="0"/>
              <a:buNone/>
              <a:defRPr/>
            </a:pPr>
            <a:r>
              <a:rPr lang="ru-RU" sz="2200" b="1" dirty="0" smtClean="0">
                <a:solidFill>
                  <a:schemeClr val="tx1"/>
                </a:solidFill>
                <a:latin typeface="Times New Roman" pitchFamily="18" charset="0"/>
                <a:cs typeface="Times New Roman" pitchFamily="18" charset="0"/>
              </a:rPr>
              <a:t>Двенадцатый месяц у нас называется «декабрь». Это слово происходит от греческого «дека» - десять.  Отсюда также слово «декалитр» – 10л, «декада» - 10 дней и т. п. Выходит, что месяц декабрь носит название «десятый»? Чем объяснить это несоответствие?</a:t>
            </a:r>
            <a:endParaRPr lang="ru-RU" sz="2200" dirty="0"/>
          </a:p>
        </p:txBody>
      </p:sp>
      <p:sp>
        <p:nvSpPr>
          <p:cNvPr id="4" name="Текст 2"/>
          <p:cNvSpPr txBox="1">
            <a:spLocks/>
          </p:cNvSpPr>
          <p:nvPr/>
        </p:nvSpPr>
        <p:spPr>
          <a:xfrm>
            <a:off x="196850" y="3421063"/>
            <a:ext cx="8820150" cy="1509712"/>
          </a:xfrm>
          <a:prstGeom prst="rect">
            <a:avLst/>
          </a:prstGeom>
        </p:spPr>
        <p:txBody>
          <a:bodyPr lIns="45720" rIns="45720"/>
          <a:lstStyle/>
          <a:p>
            <a:pPr algn="just" fontAlgn="auto">
              <a:spcBef>
                <a:spcPts val="0"/>
              </a:spcBef>
              <a:spcAft>
                <a:spcPts val="0"/>
              </a:spcAft>
              <a:defRPr/>
            </a:pPr>
            <a:r>
              <a:rPr lang="tt-RU" sz="2200" b="1" dirty="0">
                <a:latin typeface="Times New Roman" pitchFamily="18" charset="0"/>
                <a:cs typeface="Times New Roman" pitchFamily="18" charset="0"/>
              </a:rPr>
              <a:t>Хөрмәтле белеклеләр!</a:t>
            </a:r>
            <a:endParaRPr lang="ru-RU" sz="2200" b="1" dirty="0">
              <a:latin typeface="Times New Roman" pitchFamily="18" charset="0"/>
              <a:cs typeface="Times New Roman" pitchFamily="18" charset="0"/>
            </a:endParaRPr>
          </a:p>
          <a:p>
            <a:pPr algn="just" fontAlgn="auto">
              <a:spcBef>
                <a:spcPts val="0"/>
              </a:spcBef>
              <a:spcAft>
                <a:spcPts val="0"/>
              </a:spcAft>
              <a:defRPr/>
            </a:pPr>
            <a:r>
              <a:rPr lang="tt-RU" sz="2200" b="1" dirty="0">
                <a:latin typeface="Times New Roman" pitchFamily="18" charset="0"/>
                <a:cs typeface="Times New Roman" pitchFamily="18" charset="0"/>
              </a:rPr>
              <a:t>Бездә уникенче ай декабр</a:t>
            </a:r>
            <a:r>
              <a:rPr lang="ru-RU" sz="2200" b="1" dirty="0" err="1">
                <a:latin typeface="Times New Roman" pitchFamily="18" charset="0"/>
                <a:cs typeface="Times New Roman" pitchFamily="18" charset="0"/>
              </a:rPr>
              <a:t>ь</a:t>
            </a:r>
            <a:r>
              <a:rPr lang="tt-RU" sz="2200" b="1" dirty="0">
                <a:latin typeface="Times New Roman" pitchFamily="18" charset="0"/>
                <a:cs typeface="Times New Roman" pitchFamily="18" charset="0"/>
              </a:rPr>
              <a:t> дип атала. Чыгышы буенча грек сүзе “дека” – ун. Шушы сүздән “декалитр” – 10л, “декада” – 10көн һ.б. Димәк, декабрь ае унынчы дигән исемне йөртә. Бу </a:t>
            </a:r>
            <a:r>
              <a:rPr lang="tt-RU" sz="2200" b="1" dirty="0">
                <a:latin typeface="Times New Roman" pitchFamily="18" charset="0"/>
                <a:cs typeface="Times New Roman" pitchFamily="18" charset="0"/>
              </a:rPr>
              <a:t>аңлашылмаучылыкны </a:t>
            </a:r>
            <a:r>
              <a:rPr lang="tt-RU" sz="2200" b="1" dirty="0">
                <a:latin typeface="Times New Roman" pitchFamily="18" charset="0"/>
                <a:cs typeface="Times New Roman" pitchFamily="18" charset="0"/>
              </a:rPr>
              <a:t>ничек аңлатырга?</a:t>
            </a:r>
            <a:endParaRPr lang="ru-RU" sz="22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2200" b="1" dirty="0">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700" name="TextBox 7"/>
          <p:cNvSpPr txBox="1">
            <a:spLocks noChangeArrowheads="1"/>
          </p:cNvSpPr>
          <p:nvPr/>
        </p:nvSpPr>
        <p:spPr bwMode="auto">
          <a:xfrm>
            <a:off x="3376613" y="3136900"/>
            <a:ext cx="2728912" cy="461963"/>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10" name="Заголовок 1"/>
          <p:cNvSpPr>
            <a:spLocks noGrp="1"/>
          </p:cNvSpPr>
          <p:nvPr>
            <p:ph type="title"/>
          </p:nvPr>
        </p:nvSpPr>
        <p:spPr>
          <a:xfrm>
            <a:off x="2382838" y="128588"/>
            <a:ext cx="4327525" cy="679450"/>
          </a:xfrm>
        </p:spPr>
        <p:txBody>
          <a:bodyPr>
            <a:noAutofit/>
          </a:bodyPr>
          <a:lstStyle/>
          <a:p>
            <a:pPr fontAlgn="auto">
              <a:spcAft>
                <a:spcPts val="0"/>
              </a:spcAft>
              <a:defRPr/>
            </a:pPr>
            <a:r>
              <a:rPr lang="ru-RU" sz="6000" dirty="0" smtClean="0">
                <a:solidFill>
                  <a:schemeClr val="bg1"/>
                </a:solidFill>
              </a:rPr>
              <a:t>Сектор №3</a:t>
            </a:r>
            <a:endParaRPr lang="ru-RU" sz="6000" dirty="0">
              <a:solidFill>
                <a:schemeClr val="bg1"/>
              </a:solidFill>
            </a:endParaRPr>
          </a:p>
        </p:txBody>
      </p:sp>
      <p:sp>
        <p:nvSpPr>
          <p:cNvPr id="11"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3-нче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Текст 2"/>
          <p:cNvSpPr>
            <a:spLocks noGrp="1"/>
          </p:cNvSpPr>
          <p:nvPr>
            <p:ph type="body" idx="1"/>
          </p:nvPr>
        </p:nvSpPr>
        <p:spPr>
          <a:xfrm>
            <a:off x="147638" y="1266825"/>
            <a:ext cx="8869362" cy="2309813"/>
          </a:xfrm>
        </p:spPr>
        <p:txBody>
          <a:bodyPr/>
          <a:lstStyle/>
          <a:p>
            <a:r>
              <a:rPr lang="ru-RU" b="1" smtClean="0">
                <a:solidFill>
                  <a:schemeClr val="tx1"/>
                </a:solidFill>
                <a:latin typeface="Times New Roman" pitchFamily="18" charset="0"/>
                <a:cs typeface="Times New Roman" pitchFamily="18" charset="0"/>
              </a:rPr>
              <a:t>Внимание, черный ящик! </a:t>
            </a:r>
          </a:p>
          <a:p>
            <a:pPr algn="just"/>
            <a:r>
              <a:rPr lang="ru-RU" b="1" smtClean="0">
                <a:solidFill>
                  <a:schemeClr val="tx1"/>
                </a:solidFill>
                <a:latin typeface="Times New Roman" pitchFamily="18" charset="0"/>
                <a:cs typeface="Times New Roman" pitchFamily="18" charset="0"/>
              </a:rPr>
              <a:t>Внутри черного ящика лежит предмет, который был изобретен в Древней Греции. Умение пользоваться этим предметом считалось верхом совершенства, а уж умение решать задачи с его помощью – признаком большого ума. Этот предмет незаменим в архитектуре и строительстве. За многие сотни лет конструкция этого предмета не изменилась. Что лежит внутри черного ящика?</a:t>
            </a:r>
          </a:p>
        </p:txBody>
      </p:sp>
      <p:sp>
        <p:nvSpPr>
          <p:cNvPr id="4" name="Текст 2"/>
          <p:cNvSpPr txBox="1">
            <a:spLocks/>
          </p:cNvSpPr>
          <p:nvPr/>
        </p:nvSpPr>
        <p:spPr>
          <a:xfrm>
            <a:off x="225425" y="3608388"/>
            <a:ext cx="8721725" cy="1509712"/>
          </a:xfrm>
          <a:prstGeom prst="rect">
            <a:avLst/>
          </a:prstGeom>
        </p:spPr>
        <p:txBody>
          <a:bodyPr lIns="45720" rIns="45720"/>
          <a:lstStyle/>
          <a:p>
            <a:pPr fontAlgn="auto">
              <a:spcBef>
                <a:spcPts val="0"/>
              </a:spcBef>
              <a:spcAft>
                <a:spcPts val="0"/>
              </a:spcAft>
              <a:defRPr/>
            </a:pPr>
            <a:r>
              <a:rPr lang="tt-RU" sz="2000" b="1" dirty="0">
                <a:latin typeface="Times New Roman" pitchFamily="18" charset="0"/>
                <a:cs typeface="Times New Roman" pitchFamily="18" charset="0"/>
              </a:rPr>
              <a:t>Иг</a:t>
            </a:r>
            <a:r>
              <a:rPr lang="ru-RU" sz="2000" b="1" dirty="0" err="1">
                <a:latin typeface="Times New Roman" pitchFamily="18" charset="0"/>
                <a:cs typeface="Times New Roman" pitchFamily="18" charset="0"/>
              </a:rPr>
              <a:t>ъ</a:t>
            </a:r>
            <a:r>
              <a:rPr lang="tt-RU" sz="2000" b="1" dirty="0">
                <a:latin typeface="Times New Roman" pitchFamily="18" charset="0"/>
                <a:cs typeface="Times New Roman" pitchFamily="18" charset="0"/>
              </a:rPr>
              <a:t>тибар, кара </a:t>
            </a:r>
            <a:r>
              <a:rPr lang="tt-RU" sz="2000" b="1" dirty="0">
                <a:latin typeface="Times New Roman" pitchFamily="18" charset="0"/>
                <a:cs typeface="Times New Roman" pitchFamily="18" charset="0"/>
              </a:rPr>
              <a:t>тартма!</a:t>
            </a:r>
            <a:endParaRPr lang="ru-RU" sz="2000" b="1" dirty="0">
              <a:latin typeface="Times New Roman" pitchFamily="18" charset="0"/>
              <a:cs typeface="Times New Roman" pitchFamily="18" charset="0"/>
            </a:endParaRPr>
          </a:p>
          <a:p>
            <a:pPr algn="just" fontAlgn="auto">
              <a:spcBef>
                <a:spcPts val="0"/>
              </a:spcBef>
              <a:spcAft>
                <a:spcPts val="0"/>
              </a:spcAft>
              <a:defRPr/>
            </a:pPr>
            <a:r>
              <a:rPr lang="tt-RU" sz="2000" b="1" dirty="0">
                <a:latin typeface="Times New Roman" pitchFamily="18" charset="0"/>
                <a:cs typeface="Times New Roman" pitchFamily="18" charset="0"/>
              </a:rPr>
              <a:t>Кара тартма эчендә борынгы Грециядә уйлап табылган предмет ята. Бу предмет белән эш итү камиллекнең иң югары дәрәҗәсен, ә аның ярдәмендә мәсьәләләр чишә алу  югары акылга ия булуны аңлаткан. Ул архитектура һәм төзелештә алыштыргысыз. Йөзләрчә еллар дәвамында  </a:t>
            </a:r>
            <a:br>
              <a:rPr lang="tt-RU" sz="2000" b="1" dirty="0">
                <a:latin typeface="Times New Roman" pitchFamily="18" charset="0"/>
                <a:cs typeface="Times New Roman" pitchFamily="18" charset="0"/>
              </a:rPr>
            </a:br>
            <a:r>
              <a:rPr lang="tt-RU" sz="2000" b="1" dirty="0">
                <a:latin typeface="Times New Roman" pitchFamily="18" charset="0"/>
                <a:cs typeface="Times New Roman" pitchFamily="18" charset="0"/>
              </a:rPr>
              <a:t>             аның конструкциясе үзгәрмәгән. Кара тартма эчендә нәрсә ята?</a:t>
            </a:r>
            <a:endParaRPr lang="ru-RU" sz="2000" b="1" dirty="0">
              <a:latin typeface="Times New Roman" pitchFamily="18" charset="0"/>
              <a:cs typeface="Times New Roman" pitchFamily="18" charset="0"/>
            </a:endParaRPr>
          </a:p>
          <a:p>
            <a:pPr fontAlgn="auto">
              <a:spcBef>
                <a:spcPct val="20000"/>
              </a:spcBef>
              <a:spcAft>
                <a:spcPts val="0"/>
              </a:spcAft>
              <a:buClr>
                <a:schemeClr val="accent3"/>
              </a:buClr>
              <a:buSzPct val="95000"/>
              <a:buFont typeface="Wingdings 2"/>
              <a:buNone/>
              <a:defRPr/>
            </a:pPr>
            <a:endParaRPr lang="ru-RU" sz="2000" b="1" dirty="0">
              <a:latin typeface="Times New Roman" pitchFamily="18" charset="0"/>
              <a:cs typeface="Times New Roman" pitchFamily="18" charset="0"/>
            </a:endParaRPr>
          </a:p>
        </p:txBody>
      </p:sp>
      <p:sp>
        <p:nvSpPr>
          <p:cNvPr id="6" name="Управляющая кнопка: возврат 5">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724" name="TextBox 6"/>
          <p:cNvSpPr txBox="1">
            <a:spLocks noChangeArrowheads="1"/>
          </p:cNvSpPr>
          <p:nvPr/>
        </p:nvSpPr>
        <p:spPr bwMode="auto">
          <a:xfrm>
            <a:off x="3235325" y="3376613"/>
            <a:ext cx="2728913" cy="461962"/>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8"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№4</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9"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4-нче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Текст 2"/>
          <p:cNvSpPr>
            <a:spLocks noGrp="1"/>
          </p:cNvSpPr>
          <p:nvPr>
            <p:ph type="body" idx="1"/>
          </p:nvPr>
        </p:nvSpPr>
        <p:spPr>
          <a:xfrm>
            <a:off x="168275" y="1843088"/>
            <a:ext cx="8651875" cy="1071562"/>
          </a:xfrm>
        </p:spPr>
        <p:txBody>
          <a:bodyPr/>
          <a:lstStyle/>
          <a:p>
            <a:pPr algn="just"/>
            <a:r>
              <a:rPr lang="ru-RU" sz="2200" b="1" smtClean="0">
                <a:solidFill>
                  <a:schemeClr val="tx1"/>
                </a:solidFill>
                <a:latin typeface="Times New Roman" pitchFamily="18" charset="0"/>
                <a:cs typeface="Times New Roman" pitchFamily="18" charset="0"/>
              </a:rPr>
              <a:t>Науку об измерении расстояний, площадей, объемов, свойств различных геометрических фигур греки назвали геометрией. Что означает в переводе с греческого слово «геометрия»?</a:t>
            </a:r>
          </a:p>
        </p:txBody>
      </p:sp>
      <p:sp>
        <p:nvSpPr>
          <p:cNvPr id="4" name="Текст 2"/>
          <p:cNvSpPr txBox="1">
            <a:spLocks/>
          </p:cNvSpPr>
          <p:nvPr/>
        </p:nvSpPr>
        <p:spPr>
          <a:xfrm>
            <a:off x="266700" y="3740150"/>
            <a:ext cx="8464550" cy="1071563"/>
          </a:xfrm>
          <a:prstGeom prst="rect">
            <a:avLst/>
          </a:prstGeom>
        </p:spPr>
        <p:txBody>
          <a:bodyPr lIns="45720" rIns="45720"/>
          <a:lstStyle/>
          <a:p>
            <a:pPr algn="just" fontAlgn="auto">
              <a:spcBef>
                <a:spcPts val="0"/>
              </a:spcBef>
              <a:spcAft>
                <a:spcPts val="0"/>
              </a:spcAft>
              <a:defRPr/>
            </a:pPr>
            <a:r>
              <a:rPr lang="tt-RU" sz="2200" b="1" dirty="0">
                <a:latin typeface="Times New Roman" pitchFamily="18" charset="0"/>
                <a:cs typeface="Times New Roman" pitchFamily="18" charset="0"/>
              </a:rPr>
              <a:t>Фигураларның озынлыгын, мәйданын, күләмен һәм башка төрле үзлекләрен үлчи торган фәнне борынгы греклар геометрия дип атаганнар. Грекчадан тәрҗемә иткәндә геометрия нәрсәне аңлата?</a:t>
            </a:r>
            <a:endParaRPr lang="ru-RU" sz="22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2200" b="1" dirty="0">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748" name="TextBox 7"/>
          <p:cNvSpPr txBox="1">
            <a:spLocks noChangeArrowheads="1"/>
          </p:cNvSpPr>
          <p:nvPr/>
        </p:nvSpPr>
        <p:spPr bwMode="auto">
          <a:xfrm>
            <a:off x="3403600" y="3095625"/>
            <a:ext cx="2730500" cy="460375"/>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9"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№5</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0"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5-нче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Текст 2"/>
          <p:cNvSpPr>
            <a:spLocks noGrp="1"/>
          </p:cNvSpPr>
          <p:nvPr>
            <p:ph type="body" idx="1"/>
          </p:nvPr>
        </p:nvSpPr>
        <p:spPr>
          <a:xfrm>
            <a:off x="196850" y="1554163"/>
            <a:ext cx="8680450" cy="2071687"/>
          </a:xfrm>
        </p:spPr>
        <p:txBody>
          <a:bodyPr/>
          <a:lstStyle/>
          <a:p>
            <a:pPr algn="just"/>
            <a:r>
              <a:rPr lang="ru-RU" sz="1600" b="1" smtClean="0">
                <a:solidFill>
                  <a:schemeClr val="tx1"/>
                </a:solidFill>
                <a:latin typeface="Times New Roman" pitchFamily="18" charset="0"/>
                <a:cs typeface="Times New Roman" pitchFamily="18" charset="0"/>
              </a:rPr>
              <a:t>Супер-блиц. </a:t>
            </a:r>
          </a:p>
          <a:p>
            <a:pPr algn="just"/>
            <a:r>
              <a:rPr lang="ru-RU" sz="1600" b="1" smtClean="0">
                <a:solidFill>
                  <a:schemeClr val="tx1"/>
                </a:solidFill>
                <a:latin typeface="Times New Roman" pitchFamily="18" charset="0"/>
                <a:cs typeface="Times New Roman" pitchFamily="18" charset="0"/>
              </a:rPr>
              <a:t>Уважаемые знатоки! Слушайте внимательно условия игры: за игральным столом остается только один игрок. В течение одной минуты он, не раздумывая, отвечает на три вопроса. Принимайте решение.</a:t>
            </a:r>
          </a:p>
          <a:p>
            <a:pPr algn="just"/>
            <a:r>
              <a:rPr lang="ru-RU" sz="1600" b="1" smtClean="0">
                <a:solidFill>
                  <a:schemeClr val="tx1"/>
                </a:solidFill>
                <a:latin typeface="Times New Roman" pitchFamily="18" charset="0"/>
                <a:cs typeface="Times New Roman" pitchFamily="18" charset="0"/>
              </a:rPr>
              <a:t>   1. Петух, стоя на одной ноге, весит 5 кг. Сколько он будет весить, если встанет на обе?</a:t>
            </a:r>
          </a:p>
          <a:p>
            <a:pPr algn="just"/>
            <a:r>
              <a:rPr lang="ru-RU" sz="1600" b="1" smtClean="0">
                <a:solidFill>
                  <a:schemeClr val="tx1"/>
                </a:solidFill>
                <a:latin typeface="Times New Roman" pitchFamily="18" charset="0"/>
                <a:cs typeface="Times New Roman" pitchFamily="18" charset="0"/>
              </a:rPr>
              <a:t>   2. Сколько лет в одном веке?</a:t>
            </a:r>
          </a:p>
          <a:p>
            <a:pPr algn="just"/>
            <a:r>
              <a:rPr lang="ru-RU" sz="1600" b="1" smtClean="0">
                <a:solidFill>
                  <a:schemeClr val="tx1"/>
                </a:solidFill>
                <a:latin typeface="Times New Roman" pitchFamily="18" charset="0"/>
                <a:cs typeface="Times New Roman" pitchFamily="18" charset="0"/>
              </a:rPr>
              <a:t>   3. Экипаж, запряженный тройкой лошадей, проехал за один час 15 км. С какой скоростью ехала каждая лошадь?</a:t>
            </a:r>
          </a:p>
        </p:txBody>
      </p:sp>
      <p:sp>
        <p:nvSpPr>
          <p:cNvPr id="4" name="Текст 2"/>
          <p:cNvSpPr txBox="1">
            <a:spLocks/>
          </p:cNvSpPr>
          <p:nvPr/>
        </p:nvSpPr>
        <p:spPr>
          <a:xfrm>
            <a:off x="277813" y="3657600"/>
            <a:ext cx="8669337" cy="2320925"/>
          </a:xfrm>
          <a:prstGeom prst="rect">
            <a:avLst/>
          </a:prstGeom>
        </p:spPr>
        <p:txBody>
          <a:bodyPr lIns="45720" rIns="45720"/>
          <a:lstStyle/>
          <a:p>
            <a:pPr algn="just" fontAlgn="auto">
              <a:spcBef>
                <a:spcPts val="0"/>
              </a:spcBef>
              <a:spcAft>
                <a:spcPts val="0"/>
              </a:spcAft>
              <a:defRPr/>
            </a:pPr>
            <a:r>
              <a:rPr lang="tt-RU" sz="1600" b="1" dirty="0">
                <a:latin typeface="Times New Roman" pitchFamily="18" charset="0"/>
                <a:cs typeface="Times New Roman" pitchFamily="18" charset="0"/>
              </a:rPr>
              <a:t>Супер-бли</a:t>
            </a:r>
            <a:r>
              <a:rPr lang="ru-RU" sz="1600" b="1" dirty="0" err="1">
                <a:latin typeface="Times New Roman" pitchFamily="18" charset="0"/>
                <a:cs typeface="Times New Roman" pitchFamily="18" charset="0"/>
              </a:rPr>
              <a:t>ц</a:t>
            </a:r>
            <a:r>
              <a:rPr lang="ru-RU" sz="1600" b="1" dirty="0">
                <a:latin typeface="Times New Roman" pitchFamily="18" charset="0"/>
                <a:cs typeface="Times New Roman" pitchFamily="18" charset="0"/>
              </a:rPr>
              <a:t>.</a:t>
            </a:r>
          </a:p>
          <a:p>
            <a:pPr algn="just" fontAlgn="auto">
              <a:spcBef>
                <a:spcPts val="0"/>
              </a:spcBef>
              <a:spcAft>
                <a:spcPts val="0"/>
              </a:spcAft>
              <a:defRPr/>
            </a:pPr>
            <a:r>
              <a:rPr lang="tt-RU" sz="1600" b="1" dirty="0">
                <a:latin typeface="Times New Roman" pitchFamily="18" charset="0"/>
                <a:cs typeface="Times New Roman" pitchFamily="18" charset="0"/>
              </a:rPr>
              <a:t>Игътибар белән уен шартларын тыңлагыз.</a:t>
            </a:r>
            <a:endParaRPr lang="ru-RU" sz="1600" b="1" dirty="0">
              <a:latin typeface="Times New Roman" pitchFamily="18" charset="0"/>
              <a:cs typeface="Times New Roman" pitchFamily="18" charset="0"/>
            </a:endParaRPr>
          </a:p>
          <a:p>
            <a:pPr algn="just" fontAlgn="auto">
              <a:spcBef>
                <a:spcPts val="0"/>
              </a:spcBef>
              <a:spcAft>
                <a:spcPts val="0"/>
              </a:spcAft>
              <a:defRPr/>
            </a:pPr>
            <a:r>
              <a:rPr lang="tt-RU" sz="1600" b="1" dirty="0">
                <a:latin typeface="Times New Roman" pitchFamily="18" charset="0"/>
                <a:cs typeface="Times New Roman" pitchFamily="18" charset="0"/>
              </a:rPr>
              <a:t>Уен өстәле артында бары тик бер генә уенчы кала, һәм ул бер минут эчендә өч сорауга, уйлап тормыйча, җавап бирергә тиеш.</a:t>
            </a:r>
          </a:p>
          <a:p>
            <a:pPr algn="just" fontAlgn="auto">
              <a:spcBef>
                <a:spcPts val="0"/>
              </a:spcBef>
              <a:spcAft>
                <a:spcPts val="0"/>
              </a:spcAft>
              <a:defRPr/>
            </a:pPr>
            <a:r>
              <a:rPr lang="tt-RU" sz="1600" b="1" dirty="0">
                <a:latin typeface="Times New Roman" pitchFamily="18" charset="0"/>
                <a:cs typeface="Times New Roman" pitchFamily="18" charset="0"/>
              </a:rPr>
              <a:t>   1. Бер гасырда ничә ел?</a:t>
            </a:r>
          </a:p>
          <a:p>
            <a:pPr algn="just" fontAlgn="auto">
              <a:spcBef>
                <a:spcPts val="0"/>
              </a:spcBef>
              <a:spcAft>
                <a:spcPts val="0"/>
              </a:spcAft>
              <a:defRPr/>
            </a:pPr>
            <a:r>
              <a:rPr lang="tt-RU" sz="1600" b="1" dirty="0">
                <a:latin typeface="Times New Roman" pitchFamily="18" charset="0"/>
                <a:cs typeface="Times New Roman" pitchFamily="18" charset="0"/>
              </a:rPr>
              <a:t>   2. Әтәч, бер аягы белән генә басып торган килеш, 5 кг авырлыкта. Әгәр дә ике аягы белән </a:t>
            </a:r>
            <a:br>
              <a:rPr lang="tt-RU" sz="1600" b="1" dirty="0">
                <a:latin typeface="Times New Roman" pitchFamily="18" charset="0"/>
                <a:cs typeface="Times New Roman" pitchFamily="18" charset="0"/>
              </a:rPr>
            </a:br>
            <a:r>
              <a:rPr lang="tt-RU" sz="1600" b="1" dirty="0">
                <a:latin typeface="Times New Roman" pitchFamily="18" charset="0"/>
                <a:cs typeface="Times New Roman" pitchFamily="18" charset="0"/>
              </a:rPr>
              <a:t>             дә басса, аның авырлыгы күпме булыр? </a:t>
            </a:r>
          </a:p>
          <a:p>
            <a:pPr algn="just" fontAlgn="auto">
              <a:spcBef>
                <a:spcPts val="0"/>
              </a:spcBef>
              <a:spcAft>
                <a:spcPts val="0"/>
              </a:spcAft>
              <a:defRPr/>
            </a:pPr>
            <a:r>
              <a:rPr lang="tt-RU" sz="1600" b="1" dirty="0">
                <a:latin typeface="Times New Roman" pitchFamily="18" charset="0"/>
                <a:cs typeface="Times New Roman" pitchFamily="18" charset="0"/>
              </a:rPr>
              <a:t>            3. Өч ат җигелгән экипа</a:t>
            </a:r>
            <a:r>
              <a:rPr lang="ru-RU" sz="1600" b="1" dirty="0">
                <a:latin typeface="Times New Roman" pitchFamily="18" charset="0"/>
                <a:cs typeface="Times New Roman" pitchFamily="18" charset="0"/>
              </a:rPr>
              <a:t>ж </a:t>
            </a:r>
            <a:r>
              <a:rPr lang="tt-RU" sz="1600" b="1" dirty="0">
                <a:latin typeface="Times New Roman" pitchFamily="18" charset="0"/>
                <a:cs typeface="Times New Roman" pitchFamily="18" charset="0"/>
              </a:rPr>
              <a:t>1 сәгат</a:t>
            </a:r>
            <a:r>
              <a:rPr lang="ru-RU" sz="1600" b="1" dirty="0" err="1">
                <a:latin typeface="Times New Roman" pitchFamily="18" charset="0"/>
                <a:cs typeface="Times New Roman" pitchFamily="18" charset="0"/>
              </a:rPr>
              <a:t>ь</a:t>
            </a:r>
            <a:r>
              <a:rPr lang="tt-RU" sz="1600" b="1" dirty="0">
                <a:latin typeface="Times New Roman" pitchFamily="18" charset="0"/>
                <a:cs typeface="Times New Roman" pitchFamily="18" charset="0"/>
              </a:rPr>
              <a:t> эчендә 15 км юл үтә. Һәрбер ат ничә км тизлек </a:t>
            </a:r>
            <a:br>
              <a:rPr lang="tt-RU" sz="1600" b="1" dirty="0">
                <a:latin typeface="Times New Roman" pitchFamily="18" charset="0"/>
                <a:cs typeface="Times New Roman" pitchFamily="18" charset="0"/>
              </a:rPr>
            </a:br>
            <a:r>
              <a:rPr lang="tt-RU" sz="1600" b="1" dirty="0">
                <a:latin typeface="Times New Roman" pitchFamily="18" charset="0"/>
                <a:cs typeface="Times New Roman" pitchFamily="18" charset="0"/>
              </a:rPr>
              <a:t>                  белән барган?</a:t>
            </a:r>
            <a:endParaRPr lang="ru-RU" sz="1600" b="1" dirty="0">
              <a:latin typeface="Times New Roman" pitchFamily="18" charset="0"/>
              <a:cs typeface="Times New Roman" pitchFamily="18" charset="0"/>
            </a:endParaRPr>
          </a:p>
          <a:p>
            <a:pPr algn="just" fontAlgn="auto">
              <a:spcBef>
                <a:spcPts val="0"/>
              </a:spcBef>
              <a:spcAft>
                <a:spcPts val="0"/>
              </a:spcAft>
              <a:defRPr/>
            </a:pPr>
            <a:endParaRPr lang="ru-RU" sz="1600" b="1" dirty="0">
              <a:latin typeface="Times New Roman" pitchFamily="18" charset="0"/>
              <a:cs typeface="Times New Roman" pitchFamily="18" charset="0"/>
            </a:endParaRPr>
          </a:p>
          <a:p>
            <a:pPr algn="just" fontAlgn="auto">
              <a:spcBef>
                <a:spcPts val="0"/>
              </a:spcBef>
              <a:spcAft>
                <a:spcPts val="0"/>
              </a:spcAft>
              <a:defRPr/>
            </a:pPr>
            <a:endParaRPr lang="ru-RU" sz="16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16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1600" b="1" dirty="0">
              <a:latin typeface="Times New Roman" pitchFamily="18" charset="0"/>
              <a:cs typeface="Times New Roman" pitchFamily="18" charset="0"/>
            </a:endParaRPr>
          </a:p>
          <a:p>
            <a:pPr algn="just" fontAlgn="auto">
              <a:spcBef>
                <a:spcPct val="20000"/>
              </a:spcBef>
              <a:spcAft>
                <a:spcPts val="0"/>
              </a:spcAft>
              <a:buClr>
                <a:schemeClr val="accent3"/>
              </a:buClr>
              <a:buSzPct val="95000"/>
              <a:buFont typeface="Wingdings 2"/>
              <a:buNone/>
              <a:defRPr/>
            </a:pPr>
            <a:endParaRPr lang="ru-RU" sz="1600" b="1" dirty="0">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772" name="TextBox 7"/>
          <p:cNvSpPr txBox="1">
            <a:spLocks noChangeArrowheads="1"/>
          </p:cNvSpPr>
          <p:nvPr/>
        </p:nvSpPr>
        <p:spPr bwMode="auto">
          <a:xfrm>
            <a:off x="3417888" y="3417888"/>
            <a:ext cx="2728912" cy="461962"/>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9"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№6</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0" name="Заголовок 1"/>
          <p:cNvSpPr txBox="1">
            <a:spLocks/>
          </p:cNvSpPr>
          <p:nvPr/>
        </p:nvSpPr>
        <p:spPr>
          <a:xfrm>
            <a:off x="2312988" y="5727700"/>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6-нчы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Текст 2"/>
          <p:cNvSpPr>
            <a:spLocks noGrp="1"/>
          </p:cNvSpPr>
          <p:nvPr>
            <p:ph type="body" idx="1"/>
          </p:nvPr>
        </p:nvSpPr>
        <p:spPr>
          <a:xfrm>
            <a:off x="42863" y="1327150"/>
            <a:ext cx="8875712" cy="2071688"/>
          </a:xfrm>
        </p:spPr>
        <p:txBody>
          <a:bodyPr/>
          <a:lstStyle/>
          <a:p>
            <a:pPr algn="just"/>
            <a:r>
              <a:rPr lang="ru-RU" sz="1800" b="1" smtClean="0">
                <a:solidFill>
                  <a:schemeClr val="tx1"/>
                </a:solidFill>
                <a:latin typeface="Times New Roman" pitchFamily="18" charset="0"/>
                <a:cs typeface="Times New Roman" pitchFamily="18" charset="0"/>
              </a:rPr>
              <a:t>Внимание, черный ящик!</a:t>
            </a:r>
          </a:p>
          <a:p>
            <a:pPr algn="just"/>
            <a:r>
              <a:rPr lang="ru-RU" sz="1800" b="1" smtClean="0">
                <a:solidFill>
                  <a:schemeClr val="tx1"/>
                </a:solidFill>
                <a:latin typeface="Times New Roman" pitchFamily="18" charset="0"/>
                <a:cs typeface="Times New Roman" pitchFamily="18" charset="0"/>
              </a:rPr>
              <a:t>Уважаемые знатоки, внутри черного ящика лежит предмет бытовой техники. Он был изобретен Архимедом. По этому поводу римский архитектор 1 в. до н. э. Витрувий писал: «…образуются карманы, которые заполняются водой. Поскольку эти карманы при вращении «улитки» как бы бегут вверх, то захваченная ими вода поднимается, пока не выплеснется». Назовите этот предмет. Что находится внутри черного ящика?</a:t>
            </a:r>
          </a:p>
        </p:txBody>
      </p:sp>
      <p:sp>
        <p:nvSpPr>
          <p:cNvPr id="33794" name="Текст 2"/>
          <p:cNvSpPr txBox="1">
            <a:spLocks/>
          </p:cNvSpPr>
          <p:nvPr/>
        </p:nvSpPr>
        <p:spPr bwMode="auto">
          <a:xfrm>
            <a:off x="120650" y="3500438"/>
            <a:ext cx="8797925" cy="1357312"/>
          </a:xfrm>
          <a:prstGeom prst="rect">
            <a:avLst/>
          </a:prstGeom>
          <a:noFill/>
          <a:ln w="9525">
            <a:noFill/>
            <a:miter lim="800000"/>
            <a:headEnd/>
            <a:tailEnd/>
          </a:ln>
        </p:spPr>
        <p:txBody>
          <a:bodyPr lIns="45720" rIns="45720"/>
          <a:lstStyle/>
          <a:p>
            <a:pPr algn="just"/>
            <a:r>
              <a:rPr lang="tt-RU" b="1">
                <a:latin typeface="Times New Roman" pitchFamily="18" charset="0"/>
                <a:cs typeface="Times New Roman" pitchFamily="18" charset="0"/>
              </a:rPr>
              <a:t>Иг</a:t>
            </a:r>
            <a:r>
              <a:rPr lang="ru-RU" b="1">
                <a:latin typeface="Times New Roman" pitchFamily="18" charset="0"/>
                <a:cs typeface="Times New Roman" pitchFamily="18" charset="0"/>
              </a:rPr>
              <a:t>ъ</a:t>
            </a:r>
            <a:r>
              <a:rPr lang="tt-RU" b="1">
                <a:latin typeface="Times New Roman" pitchFamily="18" charset="0"/>
                <a:cs typeface="Times New Roman" pitchFamily="18" charset="0"/>
              </a:rPr>
              <a:t>тибар, кара тартма!</a:t>
            </a:r>
            <a:endParaRPr lang="ru-RU" b="1">
              <a:latin typeface="Times New Roman" pitchFamily="18" charset="0"/>
              <a:cs typeface="Times New Roman" pitchFamily="18" charset="0"/>
            </a:endParaRPr>
          </a:p>
          <a:p>
            <a:pPr algn="just"/>
            <a:r>
              <a:rPr lang="tt-RU" b="1">
                <a:latin typeface="Times New Roman" pitchFamily="18" charset="0"/>
                <a:cs typeface="Times New Roman" pitchFamily="18" charset="0"/>
              </a:rPr>
              <a:t>Кара тартма эчендә көнкүреш техникасының бер предметы ята. Ул Архимед тарафыннан уйлап табылган. Безнең эрага кадәр 1 гасырда яшәгән Рим архитекторы Витрувий болай дип язып калдырган: “...су белән тулган кесәләр барлыкка килә. “Әкәм-төкәм” әйләнгән вакытта  бу кесәләр өскә йөгерә, алар алган су да түгелгәнчегә кадәр өскә күтәрелә”. Бу нинди предмет һәм ул нинди </a:t>
            </a:r>
            <a:br>
              <a:rPr lang="tt-RU" b="1">
                <a:latin typeface="Times New Roman" pitchFamily="18" charset="0"/>
                <a:cs typeface="Times New Roman" pitchFamily="18" charset="0"/>
              </a:rPr>
            </a:br>
            <a:r>
              <a:rPr lang="tt-RU" b="1">
                <a:latin typeface="Times New Roman" pitchFamily="18" charset="0"/>
                <a:cs typeface="Times New Roman" pitchFamily="18" charset="0"/>
              </a:rPr>
              <a:t>               көнкүреш техникасында кулланыла?</a:t>
            </a:r>
            <a:endParaRPr lang="ru-RU" b="1">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796" name="TextBox 7"/>
          <p:cNvSpPr txBox="1">
            <a:spLocks noChangeArrowheads="1"/>
          </p:cNvSpPr>
          <p:nvPr/>
        </p:nvSpPr>
        <p:spPr bwMode="auto">
          <a:xfrm>
            <a:off x="3403600" y="3095625"/>
            <a:ext cx="2730500" cy="460375"/>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9"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№7</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0"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7-нче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538" y="260350"/>
            <a:ext cx="4751387" cy="750888"/>
          </a:xfrm>
        </p:spPr>
        <p:txBody>
          <a:bodyPr/>
          <a:lstStyle/>
          <a:p>
            <a:pPr fontAlgn="auto">
              <a:spcAft>
                <a:spcPts val="0"/>
              </a:spcAft>
              <a:defRPr/>
            </a:pPr>
            <a:r>
              <a:rPr lang="tt-RU" dirty="0" smtClean="0">
                <a:solidFill>
                  <a:schemeClr val="bg1"/>
                </a:solidFill>
              </a:rPr>
              <a:t>Клуб президенты</a:t>
            </a:r>
            <a:endParaRPr lang="ru-RU" dirty="0">
              <a:solidFill>
                <a:schemeClr val="bg1"/>
              </a:solidFill>
            </a:endParaRPr>
          </a:p>
        </p:txBody>
      </p:sp>
      <p:sp>
        <p:nvSpPr>
          <p:cNvPr id="16386" name="Текст 3"/>
          <p:cNvSpPr>
            <a:spLocks noGrp="1"/>
          </p:cNvSpPr>
          <p:nvPr>
            <p:ph type="body" idx="1"/>
          </p:nvPr>
        </p:nvSpPr>
        <p:spPr>
          <a:xfrm>
            <a:off x="4643438" y="2205038"/>
            <a:ext cx="3889375" cy="2155825"/>
          </a:xfrm>
        </p:spPr>
        <p:txBody>
          <a:bodyPr/>
          <a:lstStyle/>
          <a:p>
            <a:pPr algn="ctr"/>
            <a:r>
              <a:rPr lang="tt-RU" sz="6600" b="1" smtClean="0">
                <a:solidFill>
                  <a:schemeClr val="tx1"/>
                </a:solidFill>
              </a:rPr>
              <a:t>Измайлов Муса</a:t>
            </a:r>
            <a:endParaRPr lang="ru-RU" sz="6600" b="1" smtClean="0">
              <a:solidFill>
                <a:schemeClr val="tx1"/>
              </a:solidFill>
            </a:endParaRPr>
          </a:p>
        </p:txBody>
      </p:sp>
      <p:pic>
        <p:nvPicPr>
          <p:cNvPr id="16387" name="Picture 2" descr="C:\Documents and Settings\student74\Рабочий стол\P4280006.JPG"/>
          <p:cNvPicPr>
            <a:picLocks noChangeAspect="1" noChangeArrowheads="1"/>
          </p:cNvPicPr>
          <p:nvPr/>
        </p:nvPicPr>
        <p:blipFill>
          <a:blip r:embed="rId2"/>
          <a:srcRect/>
          <a:stretch>
            <a:fillRect/>
          </a:stretch>
        </p:blipFill>
        <p:spPr bwMode="auto">
          <a:xfrm>
            <a:off x="1187450" y="1484313"/>
            <a:ext cx="2647950" cy="3530600"/>
          </a:xfrm>
          <a:prstGeom prst="rect">
            <a:avLst/>
          </a:prstGeom>
          <a:noFill/>
          <a:ln w="9525">
            <a:noFill/>
            <a:miter lim="800000"/>
            <a:headEnd/>
            <a:tailEnd/>
          </a:ln>
        </p:spPr>
      </p:pic>
      <p:sp>
        <p:nvSpPr>
          <p:cNvPr id="5" name="Заголовок 1"/>
          <p:cNvSpPr txBox="1">
            <a:spLocks/>
          </p:cNvSpPr>
          <p:nvPr/>
        </p:nvSpPr>
        <p:spPr>
          <a:xfrm>
            <a:off x="2484438" y="5805488"/>
            <a:ext cx="4751387" cy="750887"/>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Президент Клуба </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6850" y="1533525"/>
            <a:ext cx="8750300" cy="1785938"/>
          </a:xfrm>
        </p:spPr>
        <p:txBody>
          <a:bodyPr rtlCol="0">
            <a:normAutofit lnSpcReduction="10000"/>
          </a:bodyPr>
          <a:lstStyle/>
          <a:p>
            <a:pPr algn="just" fontAlgn="auto">
              <a:spcAft>
                <a:spcPts val="0"/>
              </a:spcAft>
              <a:buFont typeface="Arial" pitchFamily="34" charset="0"/>
              <a:buNone/>
              <a:defRPr/>
            </a:pPr>
            <a:r>
              <a:rPr lang="ru-RU" sz="1800" b="1" dirty="0" smtClean="0">
                <a:solidFill>
                  <a:schemeClr val="tx1"/>
                </a:solidFill>
                <a:latin typeface="Times New Roman" pitchFamily="18" charset="0"/>
                <a:cs typeface="Times New Roman" pitchFamily="18" charset="0"/>
              </a:rPr>
              <a:t>Мысль выражать все числа знаками настолько проста, что именно из-за этой простоты сложно осознать, сколь она удивительна.  Цифры - условные знаки для обозначения чисел. По римской нумерации: М-1000, </a:t>
            </a:r>
            <a:r>
              <a:rPr lang="en-US" sz="1800" b="1" dirty="0" smtClean="0">
                <a:solidFill>
                  <a:schemeClr val="tx1"/>
                </a:solidFill>
                <a:latin typeface="Times New Roman" pitchFamily="18" charset="0"/>
                <a:cs typeface="Times New Roman" pitchFamily="18" charset="0"/>
              </a:rPr>
              <a:t>D </a:t>
            </a:r>
            <a:r>
              <a:rPr lang="ru-RU" sz="1800" b="1" dirty="0" smtClean="0">
                <a:solidFill>
                  <a:schemeClr val="tx1"/>
                </a:solidFill>
                <a:latin typeface="Times New Roman" pitchFamily="18" charset="0"/>
                <a:cs typeface="Times New Roman" pitchFamily="18" charset="0"/>
              </a:rPr>
              <a:t>– 500, </a:t>
            </a:r>
            <a:r>
              <a:rPr lang="en-US" sz="1800" b="1" dirty="0" smtClean="0">
                <a:solidFill>
                  <a:schemeClr val="tx1"/>
                </a:solidFill>
                <a:latin typeface="Times New Roman" pitchFamily="18" charset="0"/>
                <a:cs typeface="Times New Roman" pitchFamily="18" charset="0"/>
              </a:rPr>
              <a:t>C</a:t>
            </a:r>
            <a:r>
              <a:rPr lang="ru-RU" sz="1800" b="1" dirty="0" smtClean="0">
                <a:solidFill>
                  <a:schemeClr val="tx1"/>
                </a:solidFill>
                <a:latin typeface="Times New Roman" pitchFamily="18" charset="0"/>
                <a:cs typeface="Times New Roman" pitchFamily="18" charset="0"/>
              </a:rPr>
              <a:t> – 100, </a:t>
            </a:r>
            <a:r>
              <a:rPr lang="en-US" sz="1800" b="1" dirty="0" smtClean="0">
                <a:solidFill>
                  <a:schemeClr val="tx1"/>
                </a:solidFill>
                <a:latin typeface="Times New Roman" pitchFamily="18" charset="0"/>
                <a:cs typeface="Times New Roman" pitchFamily="18" charset="0"/>
              </a:rPr>
              <a:t>L</a:t>
            </a:r>
            <a:r>
              <a:rPr lang="ru-RU" sz="1800" b="1" dirty="0" smtClean="0">
                <a:solidFill>
                  <a:schemeClr val="tx1"/>
                </a:solidFill>
                <a:latin typeface="Times New Roman" pitchFamily="18" charset="0"/>
                <a:cs typeface="Times New Roman" pitchFamily="18" charset="0"/>
              </a:rPr>
              <a:t> – 50, </a:t>
            </a:r>
            <a:r>
              <a:rPr lang="en-US" sz="1800" b="1" dirty="0" smtClean="0">
                <a:solidFill>
                  <a:schemeClr val="tx1"/>
                </a:solidFill>
                <a:latin typeface="Times New Roman" pitchFamily="18" charset="0"/>
                <a:cs typeface="Times New Roman" pitchFamily="18" charset="0"/>
              </a:rPr>
              <a:t>X</a:t>
            </a:r>
            <a:r>
              <a:rPr lang="ru-RU" sz="1800" b="1" dirty="0" smtClean="0">
                <a:solidFill>
                  <a:schemeClr val="tx1"/>
                </a:solidFill>
                <a:latin typeface="Times New Roman" pitchFamily="18" charset="0"/>
                <a:cs typeface="Times New Roman" pitchFamily="18" charset="0"/>
              </a:rPr>
              <a:t> – 10, </a:t>
            </a:r>
            <a:r>
              <a:rPr lang="en-US" sz="1800" b="1" dirty="0" smtClean="0">
                <a:solidFill>
                  <a:schemeClr val="tx1"/>
                </a:solidFill>
                <a:latin typeface="Times New Roman" pitchFamily="18" charset="0"/>
                <a:cs typeface="Times New Roman" pitchFamily="18" charset="0"/>
              </a:rPr>
              <a:t>V</a:t>
            </a:r>
            <a:r>
              <a:rPr lang="ru-RU" sz="1800" b="1" dirty="0" smtClean="0">
                <a:solidFill>
                  <a:schemeClr val="tx1"/>
                </a:solidFill>
                <a:latin typeface="Times New Roman" pitchFamily="18" charset="0"/>
                <a:cs typeface="Times New Roman" pitchFamily="18" charset="0"/>
              </a:rPr>
              <a:t> – 5, </a:t>
            </a:r>
            <a:r>
              <a:rPr lang="en-US" sz="1800" b="1" dirty="0" smtClean="0">
                <a:solidFill>
                  <a:schemeClr val="tx1"/>
                </a:solidFill>
                <a:latin typeface="Times New Roman" pitchFamily="18" charset="0"/>
                <a:cs typeface="Times New Roman" pitchFamily="18" charset="0"/>
              </a:rPr>
              <a:t>I</a:t>
            </a:r>
            <a:r>
              <a:rPr lang="ru-RU" sz="1800" b="1" dirty="0" smtClean="0">
                <a:solidFill>
                  <a:schemeClr val="tx1"/>
                </a:solidFill>
                <a:latin typeface="Times New Roman" pitchFamily="18" charset="0"/>
                <a:cs typeface="Times New Roman" pitchFamily="18" charset="0"/>
              </a:rPr>
              <a:t> -1.</a:t>
            </a:r>
          </a:p>
          <a:p>
            <a:pPr algn="just" fontAlgn="auto">
              <a:spcAft>
                <a:spcPts val="0"/>
              </a:spcAft>
              <a:buFont typeface="Arial" pitchFamily="34" charset="0"/>
              <a:buNone/>
              <a:defRPr/>
            </a:pPr>
            <a:r>
              <a:rPr lang="ru-RU" sz="1800" b="1" dirty="0" smtClean="0">
                <a:solidFill>
                  <a:schemeClr val="tx1"/>
                </a:solidFill>
                <a:latin typeface="Times New Roman" pitchFamily="18" charset="0"/>
                <a:cs typeface="Times New Roman" pitchFamily="18" charset="0"/>
              </a:rPr>
              <a:t>Увидев на фронтоне старого особняка запись </a:t>
            </a:r>
            <a:r>
              <a:rPr lang="en-US" sz="1800" b="1" dirty="0" smtClean="0">
                <a:solidFill>
                  <a:schemeClr val="tx1"/>
                </a:solidFill>
                <a:latin typeface="Times New Roman" pitchFamily="18" charset="0"/>
                <a:cs typeface="Times New Roman" pitchFamily="18" charset="0"/>
              </a:rPr>
              <a:t>MDCCLXXXIX</a:t>
            </a:r>
            <a:r>
              <a:rPr lang="ru-RU" sz="1800" b="1" dirty="0" smtClean="0">
                <a:solidFill>
                  <a:schemeClr val="tx1"/>
                </a:solidFill>
                <a:latin typeface="Times New Roman" pitchFamily="18" charset="0"/>
                <a:cs typeface="Times New Roman" pitchFamily="18" charset="0"/>
              </a:rPr>
              <a:t> , скажите, уважаемые знатоки, через 1 минуту в каком году этот дом был построен?</a:t>
            </a:r>
            <a:endParaRPr lang="ru-RU" sz="1800" b="1" dirty="0">
              <a:solidFill>
                <a:schemeClr val="tx1"/>
              </a:solidFill>
              <a:latin typeface="Times New Roman" pitchFamily="18" charset="0"/>
              <a:cs typeface="Times New Roman" pitchFamily="18" charset="0"/>
            </a:endParaRPr>
          </a:p>
        </p:txBody>
      </p:sp>
      <p:sp>
        <p:nvSpPr>
          <p:cNvPr id="4" name="Текст 2"/>
          <p:cNvSpPr txBox="1">
            <a:spLocks/>
          </p:cNvSpPr>
          <p:nvPr/>
        </p:nvSpPr>
        <p:spPr>
          <a:xfrm>
            <a:off x="288925" y="3492500"/>
            <a:ext cx="8545513" cy="1509713"/>
          </a:xfrm>
          <a:prstGeom prst="rect">
            <a:avLst/>
          </a:prstGeom>
        </p:spPr>
        <p:txBody>
          <a:bodyPr lIns="45720" rIns="45720"/>
          <a:lstStyle/>
          <a:p>
            <a:pPr algn="just" fontAlgn="auto">
              <a:spcBef>
                <a:spcPct val="20000"/>
              </a:spcBef>
              <a:spcAft>
                <a:spcPts val="0"/>
              </a:spcAft>
              <a:buClr>
                <a:schemeClr val="accent3"/>
              </a:buClr>
              <a:buSzPct val="95000"/>
              <a:defRPr/>
            </a:pPr>
            <a:r>
              <a:rPr lang="tt-RU" b="1" dirty="0">
                <a:latin typeface="Times New Roman" pitchFamily="18" charset="0"/>
                <a:cs typeface="Times New Roman" pitchFamily="18" charset="0"/>
              </a:rPr>
              <a:t>Барлык саннарны билгеләр ярдәмендә белдерү фмкере шул дәрәҗәдә гади, хәтта шул гадилек аркасында аның ни дәрәҗәдә мавыктыргыч икәнен дә аңлау авыр.Цифрлар – саннар өчен шартлы билгеләр. Рим нумера</a:t>
            </a:r>
            <a:r>
              <a:rPr lang="ru-RU" b="1" dirty="0" err="1">
                <a:latin typeface="Times New Roman" pitchFamily="18" charset="0"/>
                <a:cs typeface="Times New Roman" pitchFamily="18" charset="0"/>
              </a:rPr>
              <a:t>ц</a:t>
            </a:r>
            <a:r>
              <a:rPr lang="tt-RU" b="1" dirty="0">
                <a:latin typeface="Times New Roman" pitchFamily="18" charset="0"/>
                <a:cs typeface="Times New Roman" pitchFamily="18" charset="0"/>
              </a:rPr>
              <a:t>иясе буенча:</a:t>
            </a:r>
            <a:r>
              <a:rPr lang="ru-RU" b="1" dirty="0">
                <a:latin typeface="Times New Roman" pitchFamily="18" charset="0"/>
                <a:cs typeface="Times New Roman" pitchFamily="18" charset="0"/>
              </a:rPr>
              <a:t> </a:t>
            </a:r>
            <a:br>
              <a:rPr lang="ru-RU" b="1" dirty="0">
                <a:latin typeface="Times New Roman" pitchFamily="18" charset="0"/>
                <a:cs typeface="Times New Roman" pitchFamily="18" charset="0"/>
              </a:rPr>
            </a:br>
            <a:r>
              <a:rPr lang="ru-RU" b="1" dirty="0">
                <a:latin typeface="Times New Roman" pitchFamily="18" charset="0"/>
                <a:cs typeface="Times New Roman" pitchFamily="18" charset="0"/>
              </a:rPr>
              <a:t>М-1000, </a:t>
            </a:r>
            <a:r>
              <a:rPr lang="en-US" b="1" dirty="0">
                <a:latin typeface="Times New Roman" pitchFamily="18" charset="0"/>
                <a:cs typeface="Times New Roman" pitchFamily="18" charset="0"/>
              </a:rPr>
              <a:t>D</a:t>
            </a:r>
            <a:r>
              <a:rPr lang="ru-RU" b="1" dirty="0">
                <a:latin typeface="Times New Roman" pitchFamily="18" charset="0"/>
                <a:cs typeface="Times New Roman" pitchFamily="18" charset="0"/>
              </a:rPr>
              <a:t> – 500, </a:t>
            </a:r>
            <a:r>
              <a:rPr lang="en-US" b="1" dirty="0">
                <a:latin typeface="Times New Roman" pitchFamily="18" charset="0"/>
                <a:cs typeface="Times New Roman" pitchFamily="18" charset="0"/>
              </a:rPr>
              <a:t>C</a:t>
            </a:r>
            <a:r>
              <a:rPr lang="ru-RU" b="1" dirty="0">
                <a:latin typeface="Times New Roman" pitchFamily="18" charset="0"/>
                <a:cs typeface="Times New Roman" pitchFamily="18" charset="0"/>
              </a:rPr>
              <a:t> – 100, </a:t>
            </a:r>
            <a:r>
              <a:rPr lang="en-US" b="1" dirty="0">
                <a:latin typeface="Times New Roman" pitchFamily="18" charset="0"/>
                <a:cs typeface="Times New Roman" pitchFamily="18" charset="0"/>
              </a:rPr>
              <a:t>L</a:t>
            </a:r>
            <a:r>
              <a:rPr lang="ru-RU" b="1" dirty="0">
                <a:latin typeface="Times New Roman" pitchFamily="18" charset="0"/>
                <a:cs typeface="Times New Roman" pitchFamily="18" charset="0"/>
              </a:rPr>
              <a:t> – 50, </a:t>
            </a:r>
            <a:r>
              <a:rPr lang="en-US" b="1" dirty="0">
                <a:latin typeface="Times New Roman" pitchFamily="18" charset="0"/>
                <a:cs typeface="Times New Roman" pitchFamily="18" charset="0"/>
              </a:rPr>
              <a:t>X</a:t>
            </a:r>
            <a:r>
              <a:rPr lang="ru-RU" b="1" dirty="0">
                <a:latin typeface="Times New Roman" pitchFamily="18" charset="0"/>
                <a:cs typeface="Times New Roman" pitchFamily="18" charset="0"/>
              </a:rPr>
              <a:t> – 10, </a:t>
            </a:r>
            <a:r>
              <a:rPr lang="en-US" b="1" dirty="0">
                <a:latin typeface="Times New Roman" pitchFamily="18" charset="0"/>
                <a:cs typeface="Times New Roman" pitchFamily="18" charset="0"/>
              </a:rPr>
              <a:t>V</a:t>
            </a:r>
            <a:r>
              <a:rPr lang="ru-RU" b="1" dirty="0">
                <a:latin typeface="Times New Roman" pitchFamily="18" charset="0"/>
                <a:cs typeface="Times New Roman" pitchFamily="18" charset="0"/>
              </a:rPr>
              <a:t> – 5, </a:t>
            </a:r>
            <a:r>
              <a:rPr lang="en-US" b="1" dirty="0">
                <a:latin typeface="Times New Roman" pitchFamily="18" charset="0"/>
                <a:cs typeface="Times New Roman" pitchFamily="18" charset="0"/>
              </a:rPr>
              <a:t>I</a:t>
            </a:r>
            <a:r>
              <a:rPr lang="ru-RU" b="1" dirty="0">
                <a:latin typeface="Times New Roman" pitchFamily="18" charset="0"/>
                <a:cs typeface="Times New Roman" pitchFamily="18" charset="0"/>
              </a:rPr>
              <a:t> -1.</a:t>
            </a:r>
            <a:r>
              <a:rPr lang="tt-RU" b="1" dirty="0">
                <a:latin typeface="Times New Roman" pitchFamily="18" charset="0"/>
                <a:cs typeface="Times New Roman" pitchFamily="18" charset="0"/>
              </a:rPr>
              <a:t> Иске йортның фронтонында  MDCCLXXXIX  дигән язу күреп, 1 минут эчендә бу йортның кайчан салынганын әйтегез.</a:t>
            </a:r>
            <a:endParaRPr lang="ru-RU" b="1" dirty="0">
              <a:latin typeface="Times New Roman" pitchFamily="18" charset="0"/>
              <a:cs typeface="Times New Roman" pitchFamily="18" charset="0"/>
            </a:endParaRPr>
          </a:p>
        </p:txBody>
      </p:sp>
      <p:sp>
        <p:nvSpPr>
          <p:cNvPr id="6" name="Управляющая кнопка: возврат 5">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4820" name="TextBox 6"/>
          <p:cNvSpPr txBox="1">
            <a:spLocks noChangeArrowheads="1"/>
          </p:cNvSpPr>
          <p:nvPr/>
        </p:nvSpPr>
        <p:spPr bwMode="auto">
          <a:xfrm>
            <a:off x="3403600" y="3221038"/>
            <a:ext cx="2730500" cy="461962"/>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8"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№8</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9"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8-нче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Текст 2"/>
          <p:cNvSpPr>
            <a:spLocks noGrp="1"/>
          </p:cNvSpPr>
          <p:nvPr>
            <p:ph type="body" idx="1"/>
          </p:nvPr>
        </p:nvSpPr>
        <p:spPr>
          <a:xfrm>
            <a:off x="190500" y="1425575"/>
            <a:ext cx="8756650" cy="1509713"/>
          </a:xfrm>
        </p:spPr>
        <p:txBody>
          <a:bodyPr/>
          <a:lstStyle/>
          <a:p>
            <a:pPr algn="just"/>
            <a:r>
              <a:rPr lang="ru-RU" sz="2200" b="1" smtClean="0">
                <a:solidFill>
                  <a:schemeClr val="tx1"/>
                </a:solidFill>
                <a:latin typeface="Times New Roman" pitchFamily="18" charset="0"/>
                <a:cs typeface="Times New Roman" pitchFamily="18" charset="0"/>
              </a:rPr>
              <a:t>Внимание, черный ящик! </a:t>
            </a:r>
          </a:p>
          <a:p>
            <a:pPr algn="just"/>
            <a:r>
              <a:rPr lang="ru-RU" sz="2200" b="1" smtClean="0">
                <a:solidFill>
                  <a:schemeClr val="tx1"/>
                </a:solidFill>
                <a:latin typeface="Times New Roman" pitchFamily="18" charset="0"/>
                <a:cs typeface="Times New Roman" pitchFamily="18" charset="0"/>
              </a:rPr>
              <a:t>Внутри черного ящика находятся часы. Разбейте циферблат часов с помощью отрезков  на три части таким образом, чтобы сумма чисел в каждой из этих частей была одной и той же.</a:t>
            </a:r>
          </a:p>
        </p:txBody>
      </p:sp>
      <p:sp>
        <p:nvSpPr>
          <p:cNvPr id="4" name="Текст 2"/>
          <p:cNvSpPr txBox="1">
            <a:spLocks/>
          </p:cNvSpPr>
          <p:nvPr/>
        </p:nvSpPr>
        <p:spPr>
          <a:xfrm>
            <a:off x="247650" y="3617913"/>
            <a:ext cx="8615363" cy="1509712"/>
          </a:xfrm>
          <a:prstGeom prst="rect">
            <a:avLst/>
          </a:prstGeom>
        </p:spPr>
        <p:txBody>
          <a:bodyPr lIns="45720" rIns="45720">
            <a:normAutofit/>
          </a:bodyPr>
          <a:lstStyle/>
          <a:p>
            <a:pPr algn="just" fontAlgn="auto">
              <a:spcBef>
                <a:spcPct val="20000"/>
              </a:spcBef>
              <a:spcAft>
                <a:spcPts val="0"/>
              </a:spcAft>
              <a:buClr>
                <a:schemeClr val="accent3"/>
              </a:buClr>
              <a:buSzPct val="95000"/>
              <a:defRPr/>
            </a:pPr>
            <a:r>
              <a:rPr lang="tt-RU" sz="2200" b="1" dirty="0">
                <a:latin typeface="Times New Roman" pitchFamily="18" charset="0"/>
                <a:cs typeface="Times New Roman" pitchFamily="18" charset="0"/>
              </a:rPr>
              <a:t>Кара тартма эчендә сәгат</a:t>
            </a:r>
            <a:r>
              <a:rPr lang="ru-RU" sz="2200" b="1" dirty="0" err="1">
                <a:latin typeface="Times New Roman" pitchFamily="18" charset="0"/>
                <a:cs typeface="Times New Roman" pitchFamily="18" charset="0"/>
              </a:rPr>
              <a:t>ь</a:t>
            </a:r>
            <a:r>
              <a:rPr lang="tt-RU" sz="2200" b="1" dirty="0">
                <a:latin typeface="Times New Roman" pitchFamily="18" charset="0"/>
                <a:cs typeface="Times New Roman" pitchFamily="18" charset="0"/>
              </a:rPr>
              <a:t>. Сәгатьнең циферблатын, һәр кисәктә саннар суммасы тигез булырлык итеп, кисемтәләр ярдәмендә өч тигез кисәккә бүлегез.</a:t>
            </a:r>
            <a:endParaRPr lang="ru-RU" sz="2200" b="1" dirty="0">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844" name="TextBox 7"/>
          <p:cNvSpPr txBox="1">
            <a:spLocks noChangeArrowheads="1"/>
          </p:cNvSpPr>
          <p:nvPr/>
        </p:nvSpPr>
        <p:spPr bwMode="auto">
          <a:xfrm>
            <a:off x="3403600" y="3095625"/>
            <a:ext cx="2730500" cy="460375"/>
          </a:xfrm>
          <a:prstGeom prst="rect">
            <a:avLst/>
          </a:prstGeom>
          <a:noFill/>
          <a:ln w="9525">
            <a:noFill/>
            <a:miter lim="800000"/>
            <a:headEnd/>
            <a:tailEnd/>
          </a:ln>
        </p:spPr>
        <p:txBody>
          <a:bodyPr>
            <a:spAutoFit/>
          </a:bodyPr>
          <a:lstStyle/>
          <a:p>
            <a:r>
              <a:rPr lang="ru-RU" sz="2400">
                <a:latin typeface="Calibri" pitchFamily="34" charset="0"/>
                <a:sym typeface="Wingdings 2" pitchFamily="18" charset="2"/>
              </a:rPr>
              <a:t>		</a:t>
            </a:r>
            <a:endParaRPr lang="ru-RU" sz="2400">
              <a:latin typeface="Calibri" pitchFamily="34" charset="0"/>
            </a:endParaRPr>
          </a:p>
        </p:txBody>
      </p:sp>
      <p:sp>
        <p:nvSpPr>
          <p:cNvPr id="9" name="Заголовок 1"/>
          <p:cNvSpPr txBox="1">
            <a:spLocks/>
          </p:cNvSpPr>
          <p:nvPr/>
        </p:nvSpPr>
        <p:spPr>
          <a:xfrm>
            <a:off x="2382838" y="128588"/>
            <a:ext cx="4327525"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№9</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0"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9-нчы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Текст 2"/>
          <p:cNvSpPr>
            <a:spLocks noGrp="1"/>
          </p:cNvSpPr>
          <p:nvPr>
            <p:ph type="body" idx="1"/>
          </p:nvPr>
        </p:nvSpPr>
        <p:spPr>
          <a:xfrm>
            <a:off x="174625" y="1195388"/>
            <a:ext cx="8431213" cy="1041400"/>
          </a:xfrm>
        </p:spPr>
        <p:txBody>
          <a:bodyPr/>
          <a:lstStyle/>
          <a:p>
            <a:r>
              <a:rPr lang="ru-RU" sz="2200" b="1" smtClean="0">
                <a:solidFill>
                  <a:schemeClr val="tx1"/>
                </a:solidFill>
                <a:latin typeface="Times New Roman" pitchFamily="18" charset="0"/>
                <a:cs typeface="Times New Roman" pitchFamily="18" charset="0"/>
              </a:rPr>
              <a:t>Внимание, черный ящик! </a:t>
            </a:r>
          </a:p>
          <a:p>
            <a:r>
              <a:rPr lang="ru-RU" sz="2200" b="1" smtClean="0">
                <a:solidFill>
                  <a:schemeClr val="tx1"/>
                </a:solidFill>
                <a:latin typeface="Times New Roman" pitchFamily="18" charset="0"/>
                <a:cs typeface="Times New Roman" pitchFamily="18" charset="0"/>
              </a:rPr>
              <a:t>Разделите данную фигуру на четыре равные фигуры.</a:t>
            </a:r>
          </a:p>
        </p:txBody>
      </p:sp>
      <p:pic>
        <p:nvPicPr>
          <p:cNvPr id="36866" name="Picture 2" descr="C:\Documents and Settings\student74\Рабочий стол\1111.JPG"/>
          <p:cNvPicPr>
            <a:picLocks noChangeAspect="1" noChangeArrowheads="1"/>
          </p:cNvPicPr>
          <p:nvPr/>
        </p:nvPicPr>
        <p:blipFill>
          <a:blip r:embed="rId2"/>
          <a:srcRect/>
          <a:stretch>
            <a:fillRect/>
          </a:stretch>
        </p:blipFill>
        <p:spPr bwMode="auto">
          <a:xfrm>
            <a:off x="2597150" y="2306638"/>
            <a:ext cx="3140075" cy="1939925"/>
          </a:xfrm>
          <a:prstGeom prst="rect">
            <a:avLst/>
          </a:prstGeom>
          <a:noFill/>
          <a:ln w="9525">
            <a:noFill/>
            <a:miter lim="800000"/>
            <a:headEnd/>
            <a:tailEnd/>
          </a:ln>
        </p:spPr>
      </p:pic>
      <p:sp>
        <p:nvSpPr>
          <p:cNvPr id="36867" name="Текст 2"/>
          <p:cNvSpPr txBox="1">
            <a:spLocks/>
          </p:cNvSpPr>
          <p:nvPr/>
        </p:nvSpPr>
        <p:spPr bwMode="auto">
          <a:xfrm>
            <a:off x="295275" y="4346575"/>
            <a:ext cx="8589963" cy="1000125"/>
          </a:xfrm>
          <a:prstGeom prst="rect">
            <a:avLst/>
          </a:prstGeom>
          <a:noFill/>
          <a:ln w="9525">
            <a:noFill/>
            <a:miter lim="800000"/>
            <a:headEnd/>
            <a:tailEnd/>
          </a:ln>
        </p:spPr>
        <p:txBody>
          <a:bodyPr lIns="45720" rIns="45720"/>
          <a:lstStyle/>
          <a:p>
            <a:r>
              <a:rPr lang="tt-RU" sz="2200" b="1">
                <a:latin typeface="Times New Roman" pitchFamily="18" charset="0"/>
                <a:cs typeface="Times New Roman" pitchFamily="18" charset="0"/>
              </a:rPr>
              <a:t>Иг</a:t>
            </a:r>
            <a:r>
              <a:rPr lang="ru-RU" sz="2200" b="1">
                <a:latin typeface="Times New Roman" pitchFamily="18" charset="0"/>
                <a:cs typeface="Times New Roman" pitchFamily="18" charset="0"/>
              </a:rPr>
              <a:t>ъ</a:t>
            </a:r>
            <a:r>
              <a:rPr lang="tt-RU" sz="2200" b="1">
                <a:latin typeface="Times New Roman" pitchFamily="18" charset="0"/>
                <a:cs typeface="Times New Roman" pitchFamily="18" charset="0"/>
              </a:rPr>
              <a:t>тибар, кара тартма!</a:t>
            </a:r>
            <a:endParaRPr lang="ru-RU" sz="2200" b="1">
              <a:latin typeface="Times New Roman" pitchFamily="18" charset="0"/>
              <a:cs typeface="Times New Roman" pitchFamily="18" charset="0"/>
            </a:endParaRPr>
          </a:p>
          <a:p>
            <a:r>
              <a:rPr lang="tt-RU" sz="2200" b="1">
                <a:latin typeface="Times New Roman" pitchFamily="18" charset="0"/>
                <a:cs typeface="Times New Roman" pitchFamily="18" charset="0"/>
              </a:rPr>
              <a:t>Бирелгән фигураны 4 тигез кисәккә бүлегез.</a:t>
            </a:r>
            <a:endParaRPr lang="ru-RU" sz="2200" b="1">
              <a:latin typeface="Times New Roman" pitchFamily="18" charset="0"/>
              <a:cs typeface="Times New Roman" pitchFamily="18" charset="0"/>
            </a:endParaRPr>
          </a:p>
        </p:txBody>
      </p:sp>
      <p:sp>
        <p:nvSpPr>
          <p:cNvPr id="8" name="Управляющая кнопка: возврат 7">
            <a:hlinkClick r:id="rId3"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Заголовок 1"/>
          <p:cNvSpPr txBox="1">
            <a:spLocks/>
          </p:cNvSpPr>
          <p:nvPr/>
        </p:nvSpPr>
        <p:spPr>
          <a:xfrm>
            <a:off x="2236788" y="128588"/>
            <a:ext cx="4641850"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№10</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2" name="Заголовок 1"/>
          <p:cNvSpPr txBox="1">
            <a:spLocks/>
          </p:cNvSpPr>
          <p:nvPr/>
        </p:nvSpPr>
        <p:spPr>
          <a:xfrm>
            <a:off x="2312988" y="5643563"/>
            <a:ext cx="5297487"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10-нчы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Текст 2"/>
          <p:cNvSpPr>
            <a:spLocks noGrp="1"/>
          </p:cNvSpPr>
          <p:nvPr>
            <p:ph type="body" idx="1"/>
          </p:nvPr>
        </p:nvSpPr>
        <p:spPr>
          <a:xfrm>
            <a:off x="168275" y="1562100"/>
            <a:ext cx="8848725" cy="2009775"/>
          </a:xfrm>
        </p:spPr>
        <p:txBody>
          <a:bodyPr/>
          <a:lstStyle/>
          <a:p>
            <a:pPr algn="just"/>
            <a:r>
              <a:rPr lang="ru-RU" sz="1400" b="1" smtClean="0">
                <a:solidFill>
                  <a:schemeClr val="tx1"/>
                </a:solidFill>
                <a:latin typeface="Times New Roman" pitchFamily="18" charset="0"/>
                <a:cs typeface="Times New Roman" pitchFamily="18" charset="0"/>
              </a:rPr>
              <a:t>Когда был маленький, он спрашивал о дивном небесном явлении взрослых, но ему или вовсе не давали ответа, или, говорили:</a:t>
            </a:r>
          </a:p>
          <a:p>
            <a:pPr algn="just"/>
            <a:r>
              <a:rPr lang="ru-RU" sz="1400" b="1" smtClean="0">
                <a:solidFill>
                  <a:schemeClr val="tx1"/>
                </a:solidFill>
                <a:latin typeface="Times New Roman" pitchFamily="18" charset="0"/>
                <a:cs typeface="Times New Roman" pitchFamily="18" charset="0"/>
              </a:rPr>
              <a:t>- Да кто ж его знает. То Бог сотворил.</a:t>
            </a:r>
          </a:p>
          <a:p>
            <a:pPr algn="just"/>
            <a:r>
              <a:rPr lang="ru-RU" sz="1400" b="1" smtClean="0">
                <a:solidFill>
                  <a:schemeClr val="tx1"/>
                </a:solidFill>
                <a:latin typeface="Times New Roman" pitchFamily="18" charset="0"/>
                <a:cs typeface="Times New Roman" pitchFamily="18" charset="0"/>
              </a:rPr>
              <a:t>И страсть как ему хотелось самому додуматься – допытаться, почему появляется во мраке поднебесья такая красота.</a:t>
            </a:r>
          </a:p>
          <a:p>
            <a:pPr algn="just"/>
            <a:r>
              <a:rPr lang="ru-RU" sz="1400" b="1" smtClean="0">
                <a:solidFill>
                  <a:schemeClr val="tx1"/>
                </a:solidFill>
                <a:latin typeface="Times New Roman" pitchFamily="18" charset="0"/>
                <a:cs typeface="Times New Roman" pitchFamily="18" charset="0"/>
              </a:rPr>
              <a:t>Он не только объяснил природу северного сияния, но и стал великим русским ученым. Ему были подвластны все науки: математика, физика, химия, география, история, металлургия, астрономия, геология и др. Он открыл первый в России университет. О каком великом русском ученом идет речь?</a:t>
            </a:r>
          </a:p>
        </p:txBody>
      </p:sp>
      <p:sp>
        <p:nvSpPr>
          <p:cNvPr id="37890" name="Текст 2"/>
          <p:cNvSpPr txBox="1">
            <a:spLocks/>
          </p:cNvSpPr>
          <p:nvPr/>
        </p:nvSpPr>
        <p:spPr bwMode="auto">
          <a:xfrm>
            <a:off x="211138" y="3721100"/>
            <a:ext cx="8721725" cy="1820863"/>
          </a:xfrm>
          <a:prstGeom prst="rect">
            <a:avLst/>
          </a:prstGeom>
          <a:noFill/>
          <a:ln w="9525">
            <a:noFill/>
            <a:miter lim="800000"/>
            <a:headEnd/>
            <a:tailEnd/>
          </a:ln>
        </p:spPr>
        <p:txBody>
          <a:bodyPr lIns="45720" rIns="45720"/>
          <a:lstStyle/>
          <a:p>
            <a:pPr algn="just"/>
            <a:r>
              <a:rPr lang="tt-RU" sz="1400" b="1">
                <a:latin typeface="Times New Roman" pitchFamily="18" charset="0"/>
                <a:cs typeface="Times New Roman" pitchFamily="18" charset="0"/>
              </a:rPr>
              <a:t>Бәләкәй чагында ул зурлардан күктәге искиткеч балкыш турында сорый, ләкин аңа я бөтенләй җавап бирмиләр, я болай дип әйтәләр:</a:t>
            </a:r>
            <a:endParaRPr lang="ru-RU" sz="1400" b="1">
              <a:latin typeface="Times New Roman" pitchFamily="18" charset="0"/>
              <a:cs typeface="Times New Roman" pitchFamily="18" charset="0"/>
            </a:endParaRPr>
          </a:p>
          <a:p>
            <a:pPr algn="just"/>
            <a:r>
              <a:rPr lang="tt-RU" sz="1400" b="1">
                <a:latin typeface="Times New Roman" pitchFamily="18" charset="0"/>
                <a:cs typeface="Times New Roman" pitchFamily="18" charset="0"/>
              </a:rPr>
              <a:t>-Ә кем белә.Аны Алла барлыкка китергән.</a:t>
            </a:r>
            <a:endParaRPr lang="ru-RU" sz="1400" b="1">
              <a:latin typeface="Times New Roman" pitchFamily="18" charset="0"/>
              <a:cs typeface="Times New Roman" pitchFamily="18" charset="0"/>
            </a:endParaRPr>
          </a:p>
          <a:p>
            <a:pPr algn="just"/>
            <a:r>
              <a:rPr lang="tt-RU" sz="1400" b="1">
                <a:latin typeface="Times New Roman" pitchFamily="18" charset="0"/>
                <a:cs typeface="Times New Roman" pitchFamily="18" charset="0"/>
              </a:rPr>
              <a:t>Күк асты караңгылыгында шундый матурлыкның ни өчен барлыкка килгәнен аның бик тә төшенәсе килә.</a:t>
            </a:r>
            <a:endParaRPr lang="ru-RU" sz="1400" b="1">
              <a:latin typeface="Times New Roman" pitchFamily="18" charset="0"/>
              <a:cs typeface="Times New Roman" pitchFamily="18" charset="0"/>
            </a:endParaRPr>
          </a:p>
          <a:p>
            <a:pPr algn="just"/>
            <a:r>
              <a:rPr lang="tt-RU" sz="1400" b="1">
                <a:latin typeface="Times New Roman" pitchFamily="18" charset="0"/>
                <a:cs typeface="Times New Roman" pitchFamily="18" charset="0"/>
              </a:rPr>
              <a:t>Ул төньяк балкышының табигатен аңлатып кына калмый, ә бөек рус галиме булып җитешә. Аңа бөтен </a:t>
            </a:r>
            <a:br>
              <a:rPr lang="tt-RU" sz="1400" b="1">
                <a:latin typeface="Times New Roman" pitchFamily="18" charset="0"/>
                <a:cs typeface="Times New Roman" pitchFamily="18" charset="0"/>
              </a:rPr>
            </a:br>
            <a:r>
              <a:rPr lang="tt-RU" sz="1400" b="1">
                <a:latin typeface="Times New Roman" pitchFamily="18" charset="0"/>
                <a:cs typeface="Times New Roman" pitchFamily="18" charset="0"/>
              </a:rPr>
              <a:t>             фәннәр дә буйсына: математика, физика, химия, география, тарих, астрономия, геология һ.б. Ул </a:t>
            </a:r>
            <a:br>
              <a:rPr lang="tt-RU" sz="1400" b="1">
                <a:latin typeface="Times New Roman" pitchFamily="18" charset="0"/>
                <a:cs typeface="Times New Roman" pitchFamily="18" charset="0"/>
              </a:rPr>
            </a:br>
            <a:r>
              <a:rPr lang="tt-RU" sz="1400" b="1">
                <a:latin typeface="Times New Roman" pitchFamily="18" charset="0"/>
                <a:cs typeface="Times New Roman" pitchFamily="18" charset="0"/>
              </a:rPr>
              <a:t>                  Россиядә  беренче университетны ача. Нинди бөек рус галиме турында сүз бара?</a:t>
            </a:r>
            <a:endParaRPr lang="ru-RU" sz="1400" b="1">
              <a:latin typeface="Times New Roman" pitchFamily="18" charset="0"/>
              <a:cs typeface="Times New Roman" pitchFamily="18" charset="0"/>
            </a:endParaRPr>
          </a:p>
        </p:txBody>
      </p:sp>
      <p:sp>
        <p:nvSpPr>
          <p:cNvPr id="7" name="Управляющая кнопка: возврат 6">
            <a:hlinkClick r:id="rId2" action="ppaction://hlinksldjump" highlightClick="1"/>
          </p:cNvPr>
          <p:cNvSpPr/>
          <p:nvPr/>
        </p:nvSpPr>
        <p:spPr>
          <a:xfrm>
            <a:off x="8426450" y="6189663"/>
            <a:ext cx="534988" cy="477837"/>
          </a:xfrm>
          <a:prstGeom prst="actionButtonRetur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7892" name="TextBox 7"/>
          <p:cNvSpPr txBox="1">
            <a:spLocks noChangeArrowheads="1"/>
          </p:cNvSpPr>
          <p:nvPr/>
        </p:nvSpPr>
        <p:spPr bwMode="auto">
          <a:xfrm>
            <a:off x="3263900" y="3460750"/>
            <a:ext cx="2546350" cy="400050"/>
          </a:xfrm>
          <a:prstGeom prst="rect">
            <a:avLst/>
          </a:prstGeom>
          <a:noFill/>
          <a:ln w="9525">
            <a:noFill/>
            <a:miter lim="800000"/>
            <a:headEnd/>
            <a:tailEnd/>
          </a:ln>
        </p:spPr>
        <p:txBody>
          <a:bodyPr>
            <a:spAutoFit/>
          </a:bodyPr>
          <a:lstStyle/>
          <a:p>
            <a:r>
              <a:rPr lang="ru-RU" sz="2000">
                <a:latin typeface="Calibri" pitchFamily="34" charset="0"/>
                <a:sym typeface="Wingdings 2" pitchFamily="18" charset="2"/>
              </a:rPr>
              <a:t>		</a:t>
            </a:r>
            <a:endParaRPr lang="ru-RU" sz="2000">
              <a:latin typeface="Calibri" pitchFamily="34" charset="0"/>
            </a:endParaRPr>
          </a:p>
        </p:txBody>
      </p:sp>
      <p:sp>
        <p:nvSpPr>
          <p:cNvPr id="9" name="Заголовок 1"/>
          <p:cNvSpPr txBox="1">
            <a:spLocks/>
          </p:cNvSpPr>
          <p:nvPr/>
        </p:nvSpPr>
        <p:spPr>
          <a:xfrm>
            <a:off x="2181225" y="128588"/>
            <a:ext cx="4908550" cy="679450"/>
          </a:xfrm>
          <a:prstGeom prst="rect">
            <a:avLst/>
          </a:prstGeom>
        </p:spPr>
        <p:txBody>
          <a:bodyPr/>
          <a:lstStyle/>
          <a:p>
            <a:pPr fontAlgn="auto">
              <a:spcAft>
                <a:spcPts val="0"/>
              </a:spcAft>
              <a:defRPr/>
            </a:pPr>
            <a:r>
              <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Сектор №11</a:t>
            </a:r>
            <a:endParaRPr lang="ru-RU" sz="6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10" name="Заголовок 1"/>
          <p:cNvSpPr txBox="1">
            <a:spLocks/>
          </p:cNvSpPr>
          <p:nvPr/>
        </p:nvSpPr>
        <p:spPr>
          <a:xfrm>
            <a:off x="2255838" y="5643563"/>
            <a:ext cx="5299075" cy="679450"/>
          </a:xfrm>
          <a:prstGeom prst="rect">
            <a:avLst/>
          </a:prstGeom>
        </p:spPr>
        <p:txBody>
          <a:bodyPr/>
          <a:lstStyle/>
          <a:p>
            <a:pPr fontAlgn="auto">
              <a:spcAft>
                <a:spcPts val="0"/>
              </a:spcAft>
              <a:defRPr/>
            </a:pP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11-</a:t>
            </a:r>
            <a:r>
              <a:rPr lang="ru-RU" sz="6000" b="1" cap="all" dirty="0" err="1">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нче</a:t>
            </a:r>
            <a:r>
              <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 Сектор</a:t>
            </a:r>
            <a:endParaRPr lang="ru-RU" sz="6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3" descr="6b4a785d2b0adec61245f2a032b.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4" name="WordArt 2"/>
          <p:cNvSpPr>
            <a:spLocks noChangeArrowheads="1" noChangeShapeType="1" noTextEdit="1"/>
          </p:cNvSpPr>
          <p:nvPr/>
        </p:nvSpPr>
        <p:spPr bwMode="auto">
          <a:xfrm>
            <a:off x="1428750" y="1857375"/>
            <a:ext cx="6318250" cy="3143250"/>
          </a:xfrm>
          <a:prstGeom prst="rect">
            <a:avLst/>
          </a:prstGeom>
        </p:spPr>
        <p:txBody>
          <a:bodyPr spcFirstLastPara="1" wrap="none" fromWordArt="1">
            <a:prstTxWarp prst="textArchUp">
              <a:avLst>
                <a:gd name="adj" fmla="val 10800004"/>
              </a:avLst>
            </a:prstTxWarp>
          </a:bodyPr>
          <a:lstStyle/>
          <a:p>
            <a:pPr algn="ctr"/>
            <a:r>
              <a:rPr lang="ru-RU" sz="4000" b="1" kern="10">
                <a:ln w="9525">
                  <a:solidFill>
                    <a:srgbClr val="000000"/>
                  </a:solidFill>
                  <a:round/>
                  <a:headEnd/>
                  <a:tailEnd/>
                </a:ln>
                <a:latin typeface="Meiryo UI"/>
              </a:rPr>
              <a:t>Киләсе очрашуларга </a:t>
            </a:r>
          </a:p>
          <a:p>
            <a:pPr algn="ctr"/>
            <a:endParaRPr lang="ru-RU" sz="4000" b="1" kern="10">
              <a:ln w="9525">
                <a:solidFill>
                  <a:srgbClr val="000000"/>
                </a:solidFill>
                <a:round/>
                <a:headEnd/>
                <a:tailEnd/>
              </a:ln>
              <a:latin typeface="Meiryo UI"/>
            </a:endParaRPr>
          </a:p>
          <a:p>
            <a:pPr algn="ctr"/>
            <a:r>
              <a:rPr lang="ru-RU" sz="4000" b="1" kern="10">
                <a:ln w="9525">
                  <a:solidFill>
                    <a:srgbClr val="000000"/>
                  </a:solidFill>
                  <a:round/>
                  <a:headEnd/>
                  <a:tailEnd/>
                </a:ln>
                <a:latin typeface="Meiryo UI"/>
              </a:rPr>
              <a:t>кадәр !!!</a:t>
            </a:r>
          </a:p>
        </p:txBody>
      </p:sp>
      <p:pic>
        <p:nvPicPr>
          <p:cNvPr id="5" name="Прямоугольник 4"/>
          <p:cNvPicPr>
            <a:picLocks noChangeArrowheads="1"/>
          </p:cNvPicPr>
          <p:nvPr/>
        </p:nvPicPr>
        <p:blipFill>
          <a:blip r:embed="rId3"/>
          <a:srcRect/>
          <a:stretch>
            <a:fillRect/>
          </a:stretch>
        </p:blipFill>
        <p:spPr bwMode="auto">
          <a:xfrm>
            <a:off x="1377950" y="2749550"/>
            <a:ext cx="6570663" cy="11461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538" y="333375"/>
            <a:ext cx="4657725" cy="790575"/>
          </a:xfrm>
        </p:spPr>
        <p:txBody>
          <a:bodyPr/>
          <a:lstStyle/>
          <a:p>
            <a:pPr fontAlgn="auto">
              <a:spcAft>
                <a:spcPts val="0"/>
              </a:spcAft>
              <a:defRPr/>
            </a:pPr>
            <a:r>
              <a:rPr lang="ru-RU" dirty="0" smtClean="0">
                <a:solidFill>
                  <a:schemeClr val="bg1"/>
                </a:solidFill>
              </a:rPr>
              <a:t>Клуб ассистенты</a:t>
            </a:r>
            <a:endParaRPr lang="ru-RU" dirty="0">
              <a:solidFill>
                <a:schemeClr val="bg1"/>
              </a:solidFill>
            </a:endParaRPr>
          </a:p>
        </p:txBody>
      </p:sp>
      <p:sp>
        <p:nvSpPr>
          <p:cNvPr id="17410" name="Текст 2"/>
          <p:cNvSpPr>
            <a:spLocks noGrp="1"/>
          </p:cNvSpPr>
          <p:nvPr>
            <p:ph type="body" idx="1"/>
          </p:nvPr>
        </p:nvSpPr>
        <p:spPr>
          <a:xfrm>
            <a:off x="4500563" y="2205038"/>
            <a:ext cx="3995737" cy="2011362"/>
          </a:xfrm>
        </p:spPr>
        <p:txBody>
          <a:bodyPr/>
          <a:lstStyle/>
          <a:p>
            <a:r>
              <a:rPr lang="ru-RU" sz="6600" b="1" smtClean="0">
                <a:solidFill>
                  <a:schemeClr val="tx1"/>
                </a:solidFill>
              </a:rPr>
              <a:t>Козырева Анастасия</a:t>
            </a:r>
          </a:p>
        </p:txBody>
      </p:sp>
      <p:pic>
        <p:nvPicPr>
          <p:cNvPr id="17411" name="Picture 2" descr="C:\Documents and Settings\student74\Рабочий стол\P4280008.JPG"/>
          <p:cNvPicPr>
            <a:picLocks noChangeAspect="1" noChangeArrowheads="1"/>
          </p:cNvPicPr>
          <p:nvPr/>
        </p:nvPicPr>
        <p:blipFill>
          <a:blip r:embed="rId2"/>
          <a:srcRect/>
          <a:stretch>
            <a:fillRect/>
          </a:stretch>
        </p:blipFill>
        <p:spPr bwMode="auto">
          <a:xfrm>
            <a:off x="1116013" y="1484313"/>
            <a:ext cx="2687637" cy="3586162"/>
          </a:xfrm>
          <a:prstGeom prst="rect">
            <a:avLst/>
          </a:prstGeom>
          <a:noFill/>
          <a:ln w="9525">
            <a:noFill/>
            <a:miter lim="800000"/>
            <a:headEnd/>
            <a:tailEnd/>
          </a:ln>
        </p:spPr>
      </p:pic>
      <p:sp>
        <p:nvSpPr>
          <p:cNvPr id="5" name="Заголовок 1"/>
          <p:cNvSpPr txBox="1">
            <a:spLocks/>
          </p:cNvSpPr>
          <p:nvPr/>
        </p:nvSpPr>
        <p:spPr>
          <a:xfrm>
            <a:off x="2627313" y="5661025"/>
            <a:ext cx="4659312" cy="790575"/>
          </a:xfrm>
          <a:prstGeom prst="rect">
            <a:avLst/>
          </a:prstGeom>
        </p:spPr>
        <p:txBody>
          <a:bodyPr>
            <a:normAutofit/>
          </a:bodyPr>
          <a:lstStyle/>
          <a:p>
            <a:pPr fontAlgn="auto">
              <a:spcAft>
                <a:spcPts val="0"/>
              </a:spcAft>
              <a:defRPr/>
            </a:pPr>
            <a:r>
              <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Ассистент Клуба </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5" descr="что-где-когда.jpg"/>
          <p:cNvPicPr>
            <a:picLocks noChangeAspect="1"/>
          </p:cNvPicPr>
          <p:nvPr/>
        </p:nvPicPr>
        <p:blipFill>
          <a:blip r:embed="rId2"/>
          <a:srcRect/>
          <a:stretch>
            <a:fillRect/>
          </a:stretch>
        </p:blipFill>
        <p:spPr bwMode="auto">
          <a:xfrm>
            <a:off x="0" y="0"/>
            <a:ext cx="9201150" cy="7072313"/>
          </a:xfrm>
          <a:prstGeom prst="rect">
            <a:avLst/>
          </a:prstGeom>
          <a:noFill/>
          <a:ln w="9525">
            <a:noFill/>
            <a:miter lim="800000"/>
            <a:headEnd/>
            <a:tailEnd/>
          </a:ln>
        </p:spPr>
      </p:pic>
      <p:sp>
        <p:nvSpPr>
          <p:cNvPr id="18434" name="WordArt 3"/>
          <p:cNvSpPr>
            <a:spLocks noChangeArrowheads="1" noChangeShapeType="1" noTextEdit="1"/>
          </p:cNvSpPr>
          <p:nvPr/>
        </p:nvSpPr>
        <p:spPr bwMode="auto">
          <a:xfrm>
            <a:off x="857250" y="2071688"/>
            <a:ext cx="7358063" cy="2928937"/>
          </a:xfrm>
          <a:prstGeom prst="rect">
            <a:avLst/>
          </a:prstGeom>
        </p:spPr>
        <p:txBody>
          <a:bodyPr spcFirstLastPara="1" wrap="none" fromWordArt="1">
            <a:prstTxWarp prst="textArchUp">
              <a:avLst>
                <a:gd name="adj" fmla="val 10800004"/>
              </a:avLst>
            </a:prstTxWarp>
          </a:bodyPr>
          <a:lstStyle/>
          <a:p>
            <a:pPr algn="ctr"/>
            <a:r>
              <a:rPr lang="ru-RU" sz="5400" b="1" kern="10">
                <a:ln w="9525">
                  <a:solidFill>
                    <a:srgbClr val="000000"/>
                  </a:solidFill>
                  <a:round/>
                  <a:headEnd/>
                  <a:tailEnd/>
                </a:ln>
                <a:solidFill>
                  <a:schemeClr val="bg1"/>
                </a:solidFill>
                <a:latin typeface="Meiryo UI"/>
              </a:rPr>
              <a:t>95 нче төркем </a:t>
            </a:r>
          </a:p>
          <a:p>
            <a:pPr algn="ctr"/>
            <a:r>
              <a:rPr lang="ru-RU" sz="5400" b="1" kern="10">
                <a:ln w="9525">
                  <a:solidFill>
                    <a:srgbClr val="000000"/>
                  </a:solidFill>
                  <a:round/>
                  <a:headEnd/>
                  <a:tailEnd/>
                </a:ln>
                <a:solidFill>
                  <a:schemeClr val="bg1"/>
                </a:solidFill>
                <a:latin typeface="Meiryo UI"/>
              </a:rPr>
              <a:t>Командасы катнаша</a:t>
            </a:r>
          </a:p>
          <a:p>
            <a:pPr algn="ctr"/>
            <a:endParaRPr lang="ru-RU" sz="5400" b="1" kern="10">
              <a:ln w="9525">
                <a:solidFill>
                  <a:srgbClr val="000000"/>
                </a:solidFill>
                <a:round/>
                <a:headEnd/>
                <a:tailEnd/>
              </a:ln>
              <a:solidFill>
                <a:schemeClr val="bg1"/>
              </a:solidFill>
              <a:latin typeface="Meiryo UI"/>
            </a:endParaRPr>
          </a:p>
        </p:txBody>
      </p:sp>
      <p:pic>
        <p:nvPicPr>
          <p:cNvPr id="10" name="Прямоугольник 9"/>
          <p:cNvPicPr>
            <a:picLocks noChangeArrowheads="1"/>
          </p:cNvPicPr>
          <p:nvPr/>
        </p:nvPicPr>
        <p:blipFill>
          <a:blip r:embed="rId3"/>
          <a:srcRect/>
          <a:stretch>
            <a:fillRect/>
          </a:stretch>
        </p:blipFill>
        <p:spPr bwMode="auto">
          <a:xfrm>
            <a:off x="457200" y="4316413"/>
            <a:ext cx="8162925" cy="13890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188913"/>
            <a:ext cx="5184775" cy="822325"/>
          </a:xfrm>
        </p:spPr>
        <p:txBody>
          <a:bodyPr/>
          <a:lstStyle/>
          <a:p>
            <a:pPr fontAlgn="auto">
              <a:spcAft>
                <a:spcPts val="0"/>
              </a:spcAft>
              <a:defRPr/>
            </a:pPr>
            <a:r>
              <a:rPr lang="tt-RU" dirty="0" smtClean="0">
                <a:solidFill>
                  <a:schemeClr val="bg1"/>
                </a:solidFill>
              </a:rPr>
              <a:t>Команда капитаны</a:t>
            </a:r>
            <a:endParaRPr lang="ru-RU" dirty="0">
              <a:solidFill>
                <a:schemeClr val="bg1"/>
              </a:solidFill>
            </a:endParaRPr>
          </a:p>
        </p:txBody>
      </p:sp>
      <p:sp>
        <p:nvSpPr>
          <p:cNvPr id="19458" name="Текст 2"/>
          <p:cNvSpPr>
            <a:spLocks noGrp="1"/>
          </p:cNvSpPr>
          <p:nvPr>
            <p:ph type="body" idx="1"/>
          </p:nvPr>
        </p:nvSpPr>
        <p:spPr>
          <a:xfrm>
            <a:off x="4140200" y="2205038"/>
            <a:ext cx="5003800" cy="2155825"/>
          </a:xfrm>
        </p:spPr>
        <p:txBody>
          <a:bodyPr/>
          <a:lstStyle/>
          <a:p>
            <a:pPr algn="ctr"/>
            <a:r>
              <a:rPr lang="tt-RU" sz="6600" b="1" smtClean="0">
                <a:solidFill>
                  <a:schemeClr val="tx1"/>
                </a:solidFill>
              </a:rPr>
              <a:t>Гайнутдинов Руслан</a:t>
            </a:r>
            <a:endParaRPr lang="ru-RU" sz="6600" b="1" smtClean="0">
              <a:solidFill>
                <a:schemeClr val="tx1"/>
              </a:solidFill>
            </a:endParaRPr>
          </a:p>
        </p:txBody>
      </p:sp>
      <p:pic>
        <p:nvPicPr>
          <p:cNvPr id="19459" name="Picture 2" descr="F:\фото ЧТО, ГДЕ, КОГДА\DSC_0031.JPG"/>
          <p:cNvPicPr>
            <a:picLocks noChangeAspect="1" noChangeArrowheads="1"/>
          </p:cNvPicPr>
          <p:nvPr/>
        </p:nvPicPr>
        <p:blipFill>
          <a:blip r:embed="rId2"/>
          <a:srcRect/>
          <a:stretch>
            <a:fillRect/>
          </a:stretch>
        </p:blipFill>
        <p:spPr bwMode="auto">
          <a:xfrm>
            <a:off x="250825" y="1557338"/>
            <a:ext cx="3821113" cy="3370262"/>
          </a:xfrm>
          <a:prstGeom prst="rect">
            <a:avLst/>
          </a:prstGeom>
          <a:noFill/>
          <a:ln w="9525">
            <a:noFill/>
            <a:miter lim="800000"/>
            <a:headEnd/>
            <a:tailEnd/>
          </a:ln>
        </p:spPr>
      </p:pic>
      <p:sp>
        <p:nvSpPr>
          <p:cNvPr id="5" name="Заголовок 1"/>
          <p:cNvSpPr txBox="1">
            <a:spLocks/>
          </p:cNvSpPr>
          <p:nvPr/>
        </p:nvSpPr>
        <p:spPr>
          <a:xfrm>
            <a:off x="2843213" y="5732463"/>
            <a:ext cx="5184775" cy="822325"/>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Капитан Команды</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descr="24.jpg"/>
          <p:cNvPicPr>
            <a:picLocks noChangeAspect="1"/>
          </p:cNvPicPr>
          <p:nvPr/>
        </p:nvPicPr>
        <p:blipFill>
          <a:blip r:embed="rId2"/>
          <a:srcRect/>
          <a:stretch>
            <a:fillRect/>
          </a:stretch>
        </p:blipFill>
        <p:spPr bwMode="auto">
          <a:xfrm>
            <a:off x="468313" y="1557338"/>
            <a:ext cx="2568575" cy="3152775"/>
          </a:xfrm>
          <a:prstGeom prst="rect">
            <a:avLst/>
          </a:prstGeom>
          <a:noFill/>
          <a:ln w="9525">
            <a:noFill/>
            <a:miter lim="800000"/>
            <a:headEnd/>
            <a:tailEnd/>
          </a:ln>
        </p:spPr>
      </p:pic>
      <p:sp>
        <p:nvSpPr>
          <p:cNvPr id="20482" name="Текст 2"/>
          <p:cNvSpPr>
            <a:spLocks noGrp="1"/>
          </p:cNvSpPr>
          <p:nvPr>
            <p:ph type="body" idx="1"/>
          </p:nvPr>
        </p:nvSpPr>
        <p:spPr>
          <a:xfrm>
            <a:off x="3348038" y="2205038"/>
            <a:ext cx="5795962" cy="2155825"/>
          </a:xfrm>
        </p:spPr>
        <p:txBody>
          <a:bodyPr/>
          <a:lstStyle/>
          <a:p>
            <a:pPr algn="ctr"/>
            <a:r>
              <a:rPr lang="tt-RU" sz="6600" b="1" smtClean="0">
                <a:solidFill>
                  <a:schemeClr val="tx1"/>
                </a:solidFill>
              </a:rPr>
              <a:t>Нуриахметова Лейла</a:t>
            </a:r>
            <a:endParaRPr lang="ru-RU" sz="6600" b="1" smtClean="0">
              <a:solidFill>
                <a:schemeClr val="tx1"/>
              </a:solidFill>
            </a:endParaRPr>
          </a:p>
        </p:txBody>
      </p:sp>
      <p:sp>
        <p:nvSpPr>
          <p:cNvPr id="6" name="Заголовок 1"/>
          <p:cNvSpPr>
            <a:spLocks noGrp="1"/>
          </p:cNvSpPr>
          <p:nvPr>
            <p:ph type="title"/>
          </p:nvPr>
        </p:nvSpPr>
        <p:spPr>
          <a:xfrm>
            <a:off x="3563938" y="188913"/>
            <a:ext cx="2087562" cy="822325"/>
          </a:xfrm>
        </p:spPr>
        <p:txBody>
          <a:bodyPr>
            <a:normAutofit fontScale="90000"/>
          </a:bodyPr>
          <a:lstStyle/>
          <a:p>
            <a:pPr fontAlgn="auto">
              <a:spcAft>
                <a:spcPts val="0"/>
              </a:spcAft>
              <a:defRPr/>
            </a:pPr>
            <a:r>
              <a:rPr lang="tt-RU" dirty="0" smtClean="0">
                <a:solidFill>
                  <a:schemeClr val="bg1"/>
                </a:solidFill>
              </a:rPr>
              <a:t>белекле</a:t>
            </a:r>
            <a:endParaRPr lang="ru-RU" dirty="0">
              <a:solidFill>
                <a:schemeClr val="bg1"/>
              </a:solidFill>
            </a:endParaRPr>
          </a:p>
        </p:txBody>
      </p:sp>
      <p:sp>
        <p:nvSpPr>
          <p:cNvPr id="7" name="Заголовок 1"/>
          <p:cNvSpPr txBox="1">
            <a:spLocks/>
          </p:cNvSpPr>
          <p:nvPr/>
        </p:nvSpPr>
        <p:spPr>
          <a:xfrm>
            <a:off x="3924300" y="5661025"/>
            <a:ext cx="2087563" cy="822325"/>
          </a:xfrm>
          <a:prstGeom prst="rect">
            <a:avLst/>
          </a:prstGeom>
        </p:spPr>
        <p:txBody>
          <a:bodyPr>
            <a:normAutofit/>
          </a:bodyPr>
          <a:lstStyle/>
          <a:p>
            <a:pPr fontAlgn="auto">
              <a:spcAft>
                <a:spcPts val="0"/>
              </a:spcAft>
              <a:defRPr/>
            </a:pPr>
            <a:r>
              <a:rPr lang="tt-RU" sz="4000" b="1" cap="a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Знаток</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student74\Рабочий стол\фото ЧТО, ГДЕ, КОГДА\DSC_0024.JPG"/>
          <p:cNvPicPr>
            <a:picLocks noChangeAspect="1" noChangeArrowheads="1"/>
          </p:cNvPicPr>
          <p:nvPr/>
        </p:nvPicPr>
        <p:blipFill>
          <a:blip r:embed="rId2"/>
          <a:srcRect/>
          <a:stretch>
            <a:fillRect/>
          </a:stretch>
        </p:blipFill>
        <p:spPr bwMode="auto">
          <a:xfrm>
            <a:off x="468313" y="1484313"/>
            <a:ext cx="3167062" cy="3348037"/>
          </a:xfrm>
          <a:prstGeom prst="rect">
            <a:avLst/>
          </a:prstGeom>
          <a:noFill/>
          <a:ln w="9525">
            <a:noFill/>
            <a:miter lim="800000"/>
            <a:headEnd/>
            <a:tailEnd/>
          </a:ln>
        </p:spPr>
      </p:pic>
      <p:sp>
        <p:nvSpPr>
          <p:cNvPr id="21506" name="Текст 2"/>
          <p:cNvSpPr>
            <a:spLocks noGrp="1"/>
          </p:cNvSpPr>
          <p:nvPr>
            <p:ph type="body" idx="1"/>
          </p:nvPr>
        </p:nvSpPr>
        <p:spPr>
          <a:xfrm>
            <a:off x="3348038" y="2205038"/>
            <a:ext cx="5795962" cy="2155825"/>
          </a:xfrm>
        </p:spPr>
        <p:txBody>
          <a:bodyPr/>
          <a:lstStyle/>
          <a:p>
            <a:pPr algn="ctr"/>
            <a:r>
              <a:rPr lang="tt-RU" sz="6600" b="1" smtClean="0">
                <a:solidFill>
                  <a:schemeClr val="tx1"/>
                </a:solidFill>
              </a:rPr>
              <a:t>Шарипов Максим</a:t>
            </a:r>
            <a:endParaRPr lang="ru-RU" sz="6600" b="1" smtClean="0">
              <a:solidFill>
                <a:schemeClr val="tx1"/>
              </a:solidFill>
            </a:endParaRPr>
          </a:p>
        </p:txBody>
      </p:sp>
      <p:sp>
        <p:nvSpPr>
          <p:cNvPr id="5" name="Заголовок 1"/>
          <p:cNvSpPr txBox="1">
            <a:spLocks/>
          </p:cNvSpPr>
          <p:nvPr/>
        </p:nvSpPr>
        <p:spPr>
          <a:xfrm>
            <a:off x="3563938" y="188913"/>
            <a:ext cx="2087562" cy="822325"/>
          </a:xfrm>
          <a:prstGeom prst="rect">
            <a:avLst/>
          </a:prstGeom>
        </p:spPr>
        <p:txBody>
          <a:bodyPr>
            <a:normAutofit fontScale="92500"/>
          </a:bodyPr>
          <a:lstStyle/>
          <a:p>
            <a:pPr fontAlgn="auto">
              <a:spcAft>
                <a:spcPts val="0"/>
              </a:spcAft>
              <a:defRPr/>
            </a:pPr>
            <a:r>
              <a:rPr lang="tt-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белекле</a:t>
            </a:r>
            <a:endParaRPr lang="ru-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6" name="Заголовок 1"/>
          <p:cNvSpPr txBox="1">
            <a:spLocks/>
          </p:cNvSpPr>
          <p:nvPr/>
        </p:nvSpPr>
        <p:spPr>
          <a:xfrm>
            <a:off x="3563938" y="5661025"/>
            <a:ext cx="2087562" cy="822325"/>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Знаток</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Documents and Settings\student74\Рабочий стол\Фото1178_001.jpg"/>
          <p:cNvPicPr>
            <a:picLocks noChangeAspect="1" noChangeArrowheads="1"/>
          </p:cNvPicPr>
          <p:nvPr/>
        </p:nvPicPr>
        <p:blipFill>
          <a:blip r:embed="rId2"/>
          <a:srcRect/>
          <a:stretch>
            <a:fillRect/>
          </a:stretch>
        </p:blipFill>
        <p:spPr bwMode="auto">
          <a:xfrm>
            <a:off x="468313" y="1412875"/>
            <a:ext cx="2662237" cy="3549650"/>
          </a:xfrm>
          <a:prstGeom prst="rect">
            <a:avLst/>
          </a:prstGeom>
          <a:noFill/>
          <a:ln w="9525">
            <a:noFill/>
            <a:miter lim="800000"/>
            <a:headEnd/>
            <a:tailEnd/>
          </a:ln>
        </p:spPr>
      </p:pic>
      <p:sp>
        <p:nvSpPr>
          <p:cNvPr id="22530" name="Текст 2"/>
          <p:cNvSpPr>
            <a:spLocks noGrp="1"/>
          </p:cNvSpPr>
          <p:nvPr>
            <p:ph type="body" idx="1"/>
          </p:nvPr>
        </p:nvSpPr>
        <p:spPr>
          <a:xfrm>
            <a:off x="3348038" y="2205038"/>
            <a:ext cx="5795962" cy="2155825"/>
          </a:xfrm>
        </p:spPr>
        <p:txBody>
          <a:bodyPr/>
          <a:lstStyle/>
          <a:p>
            <a:pPr algn="ctr"/>
            <a:r>
              <a:rPr lang="tt-RU" sz="6600" b="1" smtClean="0">
                <a:solidFill>
                  <a:schemeClr val="tx1"/>
                </a:solidFill>
              </a:rPr>
              <a:t>Заровная Елена</a:t>
            </a:r>
            <a:endParaRPr lang="ru-RU" sz="6600" b="1" smtClean="0">
              <a:solidFill>
                <a:schemeClr val="tx1"/>
              </a:solidFill>
            </a:endParaRPr>
          </a:p>
        </p:txBody>
      </p:sp>
      <p:sp>
        <p:nvSpPr>
          <p:cNvPr id="5" name="Заголовок 1"/>
          <p:cNvSpPr txBox="1">
            <a:spLocks/>
          </p:cNvSpPr>
          <p:nvPr/>
        </p:nvSpPr>
        <p:spPr>
          <a:xfrm>
            <a:off x="3563938" y="188913"/>
            <a:ext cx="2087562" cy="822325"/>
          </a:xfrm>
          <a:prstGeom prst="rect">
            <a:avLst/>
          </a:prstGeom>
        </p:spPr>
        <p:txBody>
          <a:bodyPr>
            <a:normAutofit fontScale="92500"/>
          </a:bodyPr>
          <a:lstStyle/>
          <a:p>
            <a:pPr fontAlgn="auto">
              <a:spcAft>
                <a:spcPts val="0"/>
              </a:spcAft>
              <a:defRPr/>
            </a:pPr>
            <a:r>
              <a:rPr lang="tt-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белекле</a:t>
            </a:r>
            <a:endParaRPr lang="ru-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6" name="Заголовок 1"/>
          <p:cNvSpPr txBox="1">
            <a:spLocks/>
          </p:cNvSpPr>
          <p:nvPr/>
        </p:nvSpPr>
        <p:spPr>
          <a:xfrm>
            <a:off x="3563938" y="5661025"/>
            <a:ext cx="2087562" cy="822325"/>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Знаток</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student74\Рабочий стол\фото ЧТО, ГДЕ, КОГДА\DSC_0021.JPG"/>
          <p:cNvPicPr>
            <a:picLocks noChangeAspect="1" noChangeArrowheads="1"/>
          </p:cNvPicPr>
          <p:nvPr/>
        </p:nvPicPr>
        <p:blipFill>
          <a:blip r:embed="rId2"/>
          <a:srcRect/>
          <a:stretch>
            <a:fillRect/>
          </a:stretch>
        </p:blipFill>
        <p:spPr bwMode="auto">
          <a:xfrm>
            <a:off x="250825" y="1628775"/>
            <a:ext cx="3762375" cy="3168650"/>
          </a:xfrm>
          <a:prstGeom prst="rect">
            <a:avLst/>
          </a:prstGeom>
          <a:noFill/>
          <a:ln w="9525">
            <a:noFill/>
            <a:miter lim="800000"/>
            <a:headEnd/>
            <a:tailEnd/>
          </a:ln>
        </p:spPr>
      </p:pic>
      <p:sp>
        <p:nvSpPr>
          <p:cNvPr id="23554" name="Текст 2"/>
          <p:cNvSpPr>
            <a:spLocks noGrp="1"/>
          </p:cNvSpPr>
          <p:nvPr>
            <p:ph type="body" idx="1"/>
          </p:nvPr>
        </p:nvSpPr>
        <p:spPr>
          <a:xfrm>
            <a:off x="3529013" y="2205038"/>
            <a:ext cx="5795962" cy="2155825"/>
          </a:xfrm>
        </p:spPr>
        <p:txBody>
          <a:bodyPr/>
          <a:lstStyle/>
          <a:p>
            <a:pPr algn="ctr"/>
            <a:r>
              <a:rPr lang="tt-RU" sz="6600" b="1" smtClean="0">
                <a:solidFill>
                  <a:schemeClr val="tx1"/>
                </a:solidFill>
              </a:rPr>
              <a:t>Габдулхаков Радик</a:t>
            </a:r>
            <a:endParaRPr lang="ru-RU" sz="6600" b="1" smtClean="0">
              <a:solidFill>
                <a:schemeClr val="tx1"/>
              </a:solidFill>
            </a:endParaRPr>
          </a:p>
        </p:txBody>
      </p:sp>
      <p:sp>
        <p:nvSpPr>
          <p:cNvPr id="5" name="Заголовок 1"/>
          <p:cNvSpPr txBox="1">
            <a:spLocks/>
          </p:cNvSpPr>
          <p:nvPr/>
        </p:nvSpPr>
        <p:spPr>
          <a:xfrm>
            <a:off x="3563938" y="188913"/>
            <a:ext cx="2087562" cy="822325"/>
          </a:xfrm>
          <a:prstGeom prst="rect">
            <a:avLst/>
          </a:prstGeom>
        </p:spPr>
        <p:txBody>
          <a:bodyPr>
            <a:normAutofit fontScale="92500"/>
          </a:bodyPr>
          <a:lstStyle/>
          <a:p>
            <a:pPr fontAlgn="auto">
              <a:spcAft>
                <a:spcPts val="0"/>
              </a:spcAft>
              <a:defRPr/>
            </a:pPr>
            <a:r>
              <a:rPr lang="tt-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белекле</a:t>
            </a:r>
            <a:endParaRPr lang="ru-RU" sz="4000" b="1" cap="all"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
        <p:nvSpPr>
          <p:cNvPr id="6" name="Заголовок 1"/>
          <p:cNvSpPr txBox="1">
            <a:spLocks/>
          </p:cNvSpPr>
          <p:nvPr/>
        </p:nvSpPr>
        <p:spPr>
          <a:xfrm>
            <a:off x="3563938" y="5661025"/>
            <a:ext cx="2087562" cy="822325"/>
          </a:xfrm>
          <a:prstGeom prst="rect">
            <a:avLst/>
          </a:prstGeom>
        </p:spPr>
        <p:txBody>
          <a:bodyPr>
            <a:normAutofit/>
          </a:bodyPr>
          <a:lstStyle/>
          <a:p>
            <a:pPr fontAlgn="auto">
              <a:spcAft>
                <a:spcPts val="0"/>
              </a:spcAft>
              <a:defRPr/>
            </a:pPr>
            <a:r>
              <a:rPr lang="tt-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Знаток</a:t>
            </a:r>
            <a:endParaRPr lang="ru-RU" sz="4000" b="1" cap="all"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81357">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TS101881357</Template>
  <TotalTime>0</TotalTime>
  <Words>1047</Words>
  <Application>Microsoft Office PowerPoint</Application>
  <PresentationFormat>Экран (4:3)</PresentationFormat>
  <Paragraphs>125</Paragraphs>
  <Slides>24</Slides>
  <Notes>1</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24</vt:i4>
      </vt:variant>
    </vt:vector>
  </HeadingPairs>
  <TitlesOfParts>
    <vt:vector size="33" baseType="lpstr">
      <vt:lpstr>Calibri</vt:lpstr>
      <vt:lpstr>Arial</vt:lpstr>
      <vt:lpstr>Tahoma</vt:lpstr>
      <vt:lpstr>Times New Roman</vt:lpstr>
      <vt:lpstr>Wingdings 2</vt:lpstr>
      <vt:lpstr>TS101881357</vt:lpstr>
      <vt:lpstr>TS101881357</vt:lpstr>
      <vt:lpstr>TS101881357</vt:lpstr>
      <vt:lpstr>TS101881357</vt:lpstr>
      <vt:lpstr>Слайд 1</vt:lpstr>
      <vt:lpstr>КЛУБ ПРЕЗИДЕНТЫ</vt:lpstr>
      <vt:lpstr>КЛУБ АССИСТЕНТЫ</vt:lpstr>
      <vt:lpstr>Слайд 4</vt:lpstr>
      <vt:lpstr>КОМАНДА КАПИТАНЫ</vt:lpstr>
      <vt:lpstr>БЕЛЕКЛЕ</vt:lpstr>
      <vt:lpstr>Слайд 7</vt:lpstr>
      <vt:lpstr>Слайд 8</vt:lpstr>
      <vt:lpstr>Слайд 9</vt:lpstr>
      <vt:lpstr>Слайд 10</vt:lpstr>
      <vt:lpstr> М.В. ЛОМОНОСОВ</vt:lpstr>
      <vt:lpstr>Слайд 12</vt:lpstr>
      <vt:lpstr>СЕКТОР №1</vt:lpstr>
      <vt:lpstr>СЕКТОР №2</vt:lpstr>
      <vt:lpstr>СЕКТОР №3</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2</cp:revision>
  <dcterms:created xsi:type="dcterms:W3CDTF">2012-01-23T15:19:17Z</dcterms:created>
  <dcterms:modified xsi:type="dcterms:W3CDTF">2012-04-25T15:22:00Z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