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0" r:id="rId6"/>
    <p:sldId id="263" r:id="rId7"/>
    <p:sldId id="265" r:id="rId8"/>
    <p:sldId id="264" r:id="rId9"/>
  </p:sldIdLst>
  <p:sldSz cx="9144000" cy="6858000" type="screen4x3"/>
  <p:notesSz cx="6834188" cy="99790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4;&#1072;&#1074;&#1080;&#1076;\Desktop\&#1051;&#1080;&#1089;&#1090;%20Microsoft%20Excel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-1.5615485564304463E-2"/>
                  <c:y val="2.38626421697287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478565179352581E-2"/>
                  <c:y val="-1.0461504811898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2.1303587051618549E-3"/>
                  <c:y val="-7.990412656751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667869641294838E-2"/>
                  <c:y val="1.37489063867016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4457239720034995E-2"/>
                  <c:y val="-1.143664333624963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9.0745844269466309E-3"/>
                  <c:y val="-1.0854841061533975E-2"/>
                </c:manualLayout>
              </c:layout>
              <c:spPr/>
              <c:txPr>
                <a:bodyPr/>
                <a:lstStyle/>
                <a:p>
                  <a:pPr>
                    <a:defRPr sz="2400" b="1"/>
                  </a:pPr>
                  <a:endParaRPr lang="ru-RU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2.1863517060367453E-2"/>
                  <c:y val="1.78149606299212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Лист1!$A$1:$A$13</c:f>
              <c:strCache>
                <c:ptCount val="13"/>
                <c:pt idx="0">
                  <c:v>Architect</c:v>
                </c:pt>
                <c:pt idx="1">
                  <c:v>Accountant</c:v>
                </c:pt>
                <c:pt idx="2">
                  <c:v>Web-Designer</c:v>
                </c:pt>
                <c:pt idx="3">
                  <c:v>Journalist</c:v>
                </c:pt>
                <c:pt idx="4">
                  <c:v>Linguist</c:v>
                </c:pt>
                <c:pt idx="5">
                  <c:v>Manager</c:v>
                </c:pt>
                <c:pt idx="6">
                  <c:v>Cook</c:v>
                </c:pt>
                <c:pt idx="7">
                  <c:v>Lawyer</c:v>
                </c:pt>
                <c:pt idx="8">
                  <c:v>Designer</c:v>
                </c:pt>
                <c:pt idx="9">
                  <c:v>TV presenter</c:v>
                </c:pt>
                <c:pt idx="10">
                  <c:v>Veterinarian</c:v>
                </c:pt>
                <c:pt idx="11">
                  <c:v>Doctor</c:v>
                </c:pt>
                <c:pt idx="12">
                  <c:v>Teacher</c:v>
                </c:pt>
              </c:strCache>
            </c:strRef>
          </c:cat>
          <c:val>
            <c:numRef>
              <c:f>Лист1!$C$1:$C$13</c:f>
              <c:numCache>
                <c:formatCode>0%</c:formatCode>
                <c:ptCount val="13"/>
                <c:pt idx="0">
                  <c:v>8.3333333333333329E-2</c:v>
                </c:pt>
                <c:pt idx="1">
                  <c:v>8.3333333333333329E-2</c:v>
                </c:pt>
                <c:pt idx="2">
                  <c:v>4.1666666666666664E-2</c:v>
                </c:pt>
                <c:pt idx="3">
                  <c:v>8.3333333333333329E-2</c:v>
                </c:pt>
                <c:pt idx="4">
                  <c:v>4.1666666666666664E-2</c:v>
                </c:pt>
                <c:pt idx="5">
                  <c:v>0.125</c:v>
                </c:pt>
                <c:pt idx="6">
                  <c:v>4.1666666666666664E-2</c:v>
                </c:pt>
                <c:pt idx="7">
                  <c:v>0.25</c:v>
                </c:pt>
                <c:pt idx="8">
                  <c:v>4.1666666666666664E-2</c:v>
                </c:pt>
                <c:pt idx="9">
                  <c:v>4.1666666666666664E-2</c:v>
                </c:pt>
                <c:pt idx="10">
                  <c:v>4.1666666666666664E-2</c:v>
                </c:pt>
                <c:pt idx="11">
                  <c:v>8.3333333333333329E-2</c:v>
                </c:pt>
                <c:pt idx="12">
                  <c:v>4.1666666666666664E-2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800"/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7.emf"/><Relationship Id="rId4" Type="http://schemas.openxmlformats.org/officeDocument/2006/relationships/package" Target="../embeddings/_________Microsoft_Word1.docx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microsoft.com/office/2007/relationships/hdphoto" Target="../media/hdphoto1.wdp"/><Relationship Id="rId4" Type="http://schemas.openxmlformats.org/officeDocument/2006/relationships/image" Target="../media/image3.png"/><Relationship Id="rId9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Давид\Desktop\откр урок ноябрь 2010\программис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368408"/>
            <a:ext cx="2546721" cy="210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Давид\Desktop\откр урок ноябрь 2010\dri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67730"/>
            <a:ext cx="2754012" cy="183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Давид\Desktop\откр урок ноябрь 2010\доктор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65" y="1620469"/>
            <a:ext cx="1224610" cy="177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Давид\Desktop\откр урок ноябрь 2010\милиционер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672" y="302512"/>
            <a:ext cx="2411760" cy="180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Давид\Desktop\откр урок ноябрь 2010\судья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90" y="413548"/>
            <a:ext cx="1202839" cy="120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Давид\Desktop\откр урок ноябрь 2010\учитель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27439"/>
            <a:ext cx="3358411" cy="434578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77390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291" y="1043444"/>
            <a:ext cx="686600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 </a:t>
            </a:r>
            <a:r>
              <a:rPr lang="en-US" b="1" dirty="0"/>
              <a:t>Job</a:t>
            </a:r>
            <a:r>
              <a:rPr lang="en-US" dirty="0"/>
              <a:t> </a:t>
            </a:r>
            <a:r>
              <a:rPr lang="en-US" dirty="0" smtClean="0"/>
              <a:t>is the work that a person does regularly in order to earn money.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447879" y="2420888"/>
            <a:ext cx="843925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A </a:t>
            </a:r>
            <a:r>
              <a:rPr lang="en-US" b="1" dirty="0"/>
              <a:t>Profession</a:t>
            </a:r>
            <a:r>
              <a:rPr lang="en-US" dirty="0"/>
              <a:t> </a:t>
            </a:r>
            <a:r>
              <a:rPr lang="en-US" dirty="0" smtClean="0"/>
              <a:t>is a job that requires special training, often a university  education, </a:t>
            </a:r>
          </a:p>
          <a:p>
            <a:r>
              <a:rPr lang="en-US" dirty="0" smtClean="0"/>
              <a:t>and brings a rather high social status.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699792" y="4067780"/>
            <a:ext cx="3670813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An </a:t>
            </a:r>
            <a:r>
              <a:rPr lang="en-US" b="1" dirty="0"/>
              <a:t>Occupation</a:t>
            </a:r>
            <a:r>
              <a:rPr lang="en-US" dirty="0"/>
              <a:t> </a:t>
            </a:r>
            <a:r>
              <a:rPr lang="en-US" dirty="0" smtClean="0"/>
              <a:t>is a job or profession.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27540" y="5373216"/>
            <a:ext cx="7479933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/>
              <a:t>A </a:t>
            </a:r>
            <a:r>
              <a:rPr lang="en-US" b="1" dirty="0"/>
              <a:t>Career</a:t>
            </a:r>
            <a:r>
              <a:rPr lang="en-US" dirty="0"/>
              <a:t> </a:t>
            </a:r>
            <a:r>
              <a:rPr lang="en-US" dirty="0" smtClean="0"/>
              <a:t>is series of jobs that a person does in his/her life, usually in one and </a:t>
            </a:r>
            <a:endParaRPr lang="ru-RU" dirty="0" smtClean="0"/>
          </a:p>
          <a:p>
            <a:r>
              <a:rPr lang="en-US" dirty="0"/>
              <a:t>t</a:t>
            </a:r>
            <a:r>
              <a:rPr lang="en-US" dirty="0" smtClean="0"/>
              <a:t>he</a:t>
            </a:r>
            <a:r>
              <a:rPr lang="ru-RU" dirty="0" smtClean="0"/>
              <a:t> </a:t>
            </a:r>
            <a:r>
              <a:rPr lang="en-US" dirty="0" smtClean="0"/>
              <a:t>same field.</a:t>
            </a:r>
            <a:endParaRPr lang="ru-RU" dirty="0"/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1782015" y="332656"/>
            <a:ext cx="5770984" cy="5715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What does the word “job” mean?</a:t>
            </a:r>
            <a:endParaRPr lang="ru-RU" sz="2800" dirty="0"/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484819" y="1705372"/>
            <a:ext cx="6365375" cy="5715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What does the word “profession” mean?</a:t>
            </a:r>
            <a:endParaRPr lang="ru-RU" sz="2800" dirty="0"/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1446510" y="3356992"/>
            <a:ext cx="6543565" cy="5715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What does the word “occupation” mean?</a:t>
            </a:r>
            <a:endParaRPr lang="ru-RU" sz="2800" dirty="0"/>
          </a:p>
        </p:txBody>
      </p:sp>
      <p:sp>
        <p:nvSpPr>
          <p:cNvPr id="13" name="Заголовок 1"/>
          <p:cNvSpPr txBox="1">
            <a:spLocks/>
          </p:cNvSpPr>
          <p:nvPr/>
        </p:nvSpPr>
        <p:spPr>
          <a:xfrm>
            <a:off x="1832800" y="4653136"/>
            <a:ext cx="5770984" cy="5715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/>
              <a:t>What does the word “career” mean?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023360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911435466"/>
              </p:ext>
            </p:extLst>
          </p:nvPr>
        </p:nvGraphicFramePr>
        <p:xfrm>
          <a:off x="-175593" y="332656"/>
          <a:ext cx="9353550" cy="6296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538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2156663"/>
            <a:ext cx="7840416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sz="3600" b="1" dirty="0" smtClean="0"/>
              <a:t>Which of the tips mentioned in the text </a:t>
            </a:r>
          </a:p>
          <a:p>
            <a:pPr algn="ctr"/>
            <a:r>
              <a:rPr lang="en-US" sz="3600" b="1" dirty="0" smtClean="0"/>
              <a:t>you find most helpful?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99892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2419965"/>
              </p:ext>
            </p:extLst>
          </p:nvPr>
        </p:nvGraphicFramePr>
        <p:xfrm>
          <a:off x="272479" y="0"/>
          <a:ext cx="8836025" cy="720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Документ" r:id="rId4" imgW="6053891" imgH="4948990" progId="Word.Document.12">
                  <p:embed/>
                </p:oleObj>
              </mc:Choice>
              <mc:Fallback>
                <p:oleObj name="Документ" r:id="rId4" imgW="6053891" imgH="494899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2479" y="0"/>
                        <a:ext cx="8836025" cy="7202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Полилиния 27"/>
          <p:cNvSpPr/>
          <p:nvPr/>
        </p:nvSpPr>
        <p:spPr>
          <a:xfrm>
            <a:off x="5564559" y="3741494"/>
            <a:ext cx="997728" cy="311805"/>
          </a:xfrm>
          <a:custGeom>
            <a:avLst/>
            <a:gdLst>
              <a:gd name="connsiteX0" fmla="*/ 0 w 4572000"/>
              <a:gd name="connsiteY0" fmla="*/ 51969 h 311805"/>
              <a:gd name="connsiteX1" fmla="*/ 51969 w 4572000"/>
              <a:gd name="connsiteY1" fmla="*/ 0 h 311805"/>
              <a:gd name="connsiteX2" fmla="*/ 4520031 w 4572000"/>
              <a:gd name="connsiteY2" fmla="*/ 0 h 311805"/>
              <a:gd name="connsiteX3" fmla="*/ 4572000 w 4572000"/>
              <a:gd name="connsiteY3" fmla="*/ 51969 h 311805"/>
              <a:gd name="connsiteX4" fmla="*/ 4572000 w 4572000"/>
              <a:gd name="connsiteY4" fmla="*/ 259836 h 311805"/>
              <a:gd name="connsiteX5" fmla="*/ 4520031 w 4572000"/>
              <a:gd name="connsiteY5" fmla="*/ 311805 h 311805"/>
              <a:gd name="connsiteX6" fmla="*/ 51969 w 4572000"/>
              <a:gd name="connsiteY6" fmla="*/ 311805 h 311805"/>
              <a:gd name="connsiteX7" fmla="*/ 0 w 4572000"/>
              <a:gd name="connsiteY7" fmla="*/ 259836 h 311805"/>
              <a:gd name="connsiteX8" fmla="*/ 0 w 4572000"/>
              <a:gd name="connsiteY8" fmla="*/ 51969 h 31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72000" h="311805">
                <a:moveTo>
                  <a:pt x="0" y="51969"/>
                </a:moveTo>
                <a:cubicBezTo>
                  <a:pt x="0" y="23267"/>
                  <a:pt x="23267" y="0"/>
                  <a:pt x="51969" y="0"/>
                </a:cubicBezTo>
                <a:lnTo>
                  <a:pt x="4520031" y="0"/>
                </a:lnTo>
                <a:cubicBezTo>
                  <a:pt x="4548733" y="0"/>
                  <a:pt x="4572000" y="23267"/>
                  <a:pt x="4572000" y="51969"/>
                </a:cubicBezTo>
                <a:lnTo>
                  <a:pt x="4572000" y="259836"/>
                </a:lnTo>
                <a:cubicBezTo>
                  <a:pt x="4572000" y="288538"/>
                  <a:pt x="4548733" y="311805"/>
                  <a:pt x="4520031" y="311805"/>
                </a:cubicBezTo>
                <a:lnTo>
                  <a:pt x="51969" y="311805"/>
                </a:lnTo>
                <a:cubicBezTo>
                  <a:pt x="23267" y="311805"/>
                  <a:pt x="0" y="288538"/>
                  <a:pt x="0" y="259836"/>
                </a:cubicBezTo>
                <a:lnTo>
                  <a:pt x="0" y="51969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64751" tIns="64751" rIns="64751" bIns="64751" numCol="1" spcCol="1270" anchor="ctr" anchorCtr="0">
            <a:noAutofit/>
          </a:bodyPr>
          <a:lstStyle/>
          <a:p>
            <a:pPr lvl="0" algn="l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dirty="0" smtClean="0"/>
              <a:t>Certainly</a:t>
            </a:r>
            <a:endParaRPr lang="ru-RU" kern="1200" dirty="0"/>
          </a:p>
        </p:txBody>
      </p:sp>
      <p:sp>
        <p:nvSpPr>
          <p:cNvPr id="29" name="Полилиния 28"/>
          <p:cNvSpPr/>
          <p:nvPr/>
        </p:nvSpPr>
        <p:spPr>
          <a:xfrm>
            <a:off x="5348535" y="1509246"/>
            <a:ext cx="714419" cy="311805"/>
          </a:xfrm>
          <a:custGeom>
            <a:avLst/>
            <a:gdLst>
              <a:gd name="connsiteX0" fmla="*/ 0 w 4572000"/>
              <a:gd name="connsiteY0" fmla="*/ 51969 h 311805"/>
              <a:gd name="connsiteX1" fmla="*/ 51969 w 4572000"/>
              <a:gd name="connsiteY1" fmla="*/ 0 h 311805"/>
              <a:gd name="connsiteX2" fmla="*/ 4520031 w 4572000"/>
              <a:gd name="connsiteY2" fmla="*/ 0 h 311805"/>
              <a:gd name="connsiteX3" fmla="*/ 4572000 w 4572000"/>
              <a:gd name="connsiteY3" fmla="*/ 51969 h 311805"/>
              <a:gd name="connsiteX4" fmla="*/ 4572000 w 4572000"/>
              <a:gd name="connsiteY4" fmla="*/ 259836 h 311805"/>
              <a:gd name="connsiteX5" fmla="*/ 4520031 w 4572000"/>
              <a:gd name="connsiteY5" fmla="*/ 311805 h 311805"/>
              <a:gd name="connsiteX6" fmla="*/ 51969 w 4572000"/>
              <a:gd name="connsiteY6" fmla="*/ 311805 h 311805"/>
              <a:gd name="connsiteX7" fmla="*/ 0 w 4572000"/>
              <a:gd name="connsiteY7" fmla="*/ 259836 h 311805"/>
              <a:gd name="connsiteX8" fmla="*/ 0 w 4572000"/>
              <a:gd name="connsiteY8" fmla="*/ 51969 h 31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72000" h="311805">
                <a:moveTo>
                  <a:pt x="0" y="51969"/>
                </a:moveTo>
                <a:cubicBezTo>
                  <a:pt x="0" y="23267"/>
                  <a:pt x="23267" y="0"/>
                  <a:pt x="51969" y="0"/>
                </a:cubicBezTo>
                <a:lnTo>
                  <a:pt x="4520031" y="0"/>
                </a:lnTo>
                <a:cubicBezTo>
                  <a:pt x="4548733" y="0"/>
                  <a:pt x="4572000" y="23267"/>
                  <a:pt x="4572000" y="51969"/>
                </a:cubicBezTo>
                <a:lnTo>
                  <a:pt x="4572000" y="259836"/>
                </a:lnTo>
                <a:cubicBezTo>
                  <a:pt x="4572000" y="288538"/>
                  <a:pt x="4548733" y="311805"/>
                  <a:pt x="4520031" y="311805"/>
                </a:cubicBezTo>
                <a:lnTo>
                  <a:pt x="51969" y="311805"/>
                </a:lnTo>
                <a:cubicBezTo>
                  <a:pt x="23267" y="311805"/>
                  <a:pt x="0" y="288538"/>
                  <a:pt x="0" y="259836"/>
                </a:cubicBezTo>
                <a:lnTo>
                  <a:pt x="0" y="51969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64751" tIns="64751" rIns="64751" bIns="64751" numCol="1" spcCol="1270" anchor="ctr" anchorCtr="0">
            <a:noAutofit/>
          </a:bodyPr>
          <a:lstStyle/>
          <a:p>
            <a:pPr lvl="0" algn="l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dirty="0" smtClean="0"/>
              <a:t>Enjoy</a:t>
            </a:r>
            <a:endParaRPr lang="ru-RU" kern="1200" dirty="0"/>
          </a:p>
        </p:txBody>
      </p:sp>
      <p:sp>
        <p:nvSpPr>
          <p:cNvPr id="30" name="Полилиния 29"/>
          <p:cNvSpPr/>
          <p:nvPr/>
        </p:nvSpPr>
        <p:spPr>
          <a:xfrm>
            <a:off x="1316087" y="6069522"/>
            <a:ext cx="1651422" cy="311805"/>
          </a:xfrm>
          <a:custGeom>
            <a:avLst/>
            <a:gdLst>
              <a:gd name="connsiteX0" fmla="*/ 0 w 4572000"/>
              <a:gd name="connsiteY0" fmla="*/ 51969 h 311805"/>
              <a:gd name="connsiteX1" fmla="*/ 51969 w 4572000"/>
              <a:gd name="connsiteY1" fmla="*/ 0 h 311805"/>
              <a:gd name="connsiteX2" fmla="*/ 4520031 w 4572000"/>
              <a:gd name="connsiteY2" fmla="*/ 0 h 311805"/>
              <a:gd name="connsiteX3" fmla="*/ 4572000 w 4572000"/>
              <a:gd name="connsiteY3" fmla="*/ 51969 h 311805"/>
              <a:gd name="connsiteX4" fmla="*/ 4572000 w 4572000"/>
              <a:gd name="connsiteY4" fmla="*/ 259836 h 311805"/>
              <a:gd name="connsiteX5" fmla="*/ 4520031 w 4572000"/>
              <a:gd name="connsiteY5" fmla="*/ 311805 h 311805"/>
              <a:gd name="connsiteX6" fmla="*/ 51969 w 4572000"/>
              <a:gd name="connsiteY6" fmla="*/ 311805 h 311805"/>
              <a:gd name="connsiteX7" fmla="*/ 0 w 4572000"/>
              <a:gd name="connsiteY7" fmla="*/ 259836 h 311805"/>
              <a:gd name="connsiteX8" fmla="*/ 0 w 4572000"/>
              <a:gd name="connsiteY8" fmla="*/ 51969 h 31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72000" h="311805">
                <a:moveTo>
                  <a:pt x="0" y="51969"/>
                </a:moveTo>
                <a:cubicBezTo>
                  <a:pt x="0" y="23267"/>
                  <a:pt x="23267" y="0"/>
                  <a:pt x="51969" y="0"/>
                </a:cubicBezTo>
                <a:lnTo>
                  <a:pt x="4520031" y="0"/>
                </a:lnTo>
                <a:cubicBezTo>
                  <a:pt x="4548733" y="0"/>
                  <a:pt x="4572000" y="23267"/>
                  <a:pt x="4572000" y="51969"/>
                </a:cubicBezTo>
                <a:lnTo>
                  <a:pt x="4572000" y="259836"/>
                </a:lnTo>
                <a:cubicBezTo>
                  <a:pt x="4572000" y="288538"/>
                  <a:pt x="4548733" y="311805"/>
                  <a:pt x="4520031" y="311805"/>
                </a:cubicBezTo>
                <a:lnTo>
                  <a:pt x="51969" y="311805"/>
                </a:lnTo>
                <a:cubicBezTo>
                  <a:pt x="23267" y="311805"/>
                  <a:pt x="0" y="288538"/>
                  <a:pt x="0" y="259836"/>
                </a:cubicBezTo>
                <a:lnTo>
                  <a:pt x="0" y="51969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64751" tIns="64751" rIns="64751" bIns="64751" numCol="1" spcCol="1270" anchor="ctr" anchorCtr="0">
            <a:noAutofit/>
          </a:bodyPr>
          <a:lstStyle/>
          <a:p>
            <a:pPr lvl="0" algn="l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dirty="0" smtClean="0"/>
              <a:t>Getting in touch</a:t>
            </a:r>
            <a:endParaRPr lang="ru-RU" kern="1200" dirty="0"/>
          </a:p>
        </p:txBody>
      </p:sp>
      <p:sp>
        <p:nvSpPr>
          <p:cNvPr id="31" name="Полилиния 30"/>
          <p:cNvSpPr/>
          <p:nvPr/>
        </p:nvSpPr>
        <p:spPr>
          <a:xfrm>
            <a:off x="5852591" y="4125307"/>
            <a:ext cx="1656184" cy="311805"/>
          </a:xfrm>
          <a:custGeom>
            <a:avLst/>
            <a:gdLst>
              <a:gd name="connsiteX0" fmla="*/ 0 w 4572000"/>
              <a:gd name="connsiteY0" fmla="*/ 51969 h 311805"/>
              <a:gd name="connsiteX1" fmla="*/ 51969 w 4572000"/>
              <a:gd name="connsiteY1" fmla="*/ 0 h 311805"/>
              <a:gd name="connsiteX2" fmla="*/ 4520031 w 4572000"/>
              <a:gd name="connsiteY2" fmla="*/ 0 h 311805"/>
              <a:gd name="connsiteX3" fmla="*/ 4572000 w 4572000"/>
              <a:gd name="connsiteY3" fmla="*/ 51969 h 311805"/>
              <a:gd name="connsiteX4" fmla="*/ 4572000 w 4572000"/>
              <a:gd name="connsiteY4" fmla="*/ 259836 h 311805"/>
              <a:gd name="connsiteX5" fmla="*/ 4520031 w 4572000"/>
              <a:gd name="connsiteY5" fmla="*/ 311805 h 311805"/>
              <a:gd name="connsiteX6" fmla="*/ 51969 w 4572000"/>
              <a:gd name="connsiteY6" fmla="*/ 311805 h 311805"/>
              <a:gd name="connsiteX7" fmla="*/ 0 w 4572000"/>
              <a:gd name="connsiteY7" fmla="*/ 259836 h 311805"/>
              <a:gd name="connsiteX8" fmla="*/ 0 w 4572000"/>
              <a:gd name="connsiteY8" fmla="*/ 51969 h 31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72000" h="311805">
                <a:moveTo>
                  <a:pt x="0" y="51969"/>
                </a:moveTo>
                <a:cubicBezTo>
                  <a:pt x="0" y="23267"/>
                  <a:pt x="23267" y="0"/>
                  <a:pt x="51969" y="0"/>
                </a:cubicBezTo>
                <a:lnTo>
                  <a:pt x="4520031" y="0"/>
                </a:lnTo>
                <a:cubicBezTo>
                  <a:pt x="4548733" y="0"/>
                  <a:pt x="4572000" y="23267"/>
                  <a:pt x="4572000" y="51969"/>
                </a:cubicBezTo>
                <a:lnTo>
                  <a:pt x="4572000" y="259836"/>
                </a:lnTo>
                <a:cubicBezTo>
                  <a:pt x="4572000" y="288538"/>
                  <a:pt x="4548733" y="311805"/>
                  <a:pt x="4520031" y="311805"/>
                </a:cubicBezTo>
                <a:lnTo>
                  <a:pt x="51969" y="311805"/>
                </a:lnTo>
                <a:cubicBezTo>
                  <a:pt x="23267" y="311805"/>
                  <a:pt x="0" y="288538"/>
                  <a:pt x="0" y="259836"/>
                </a:cubicBezTo>
                <a:lnTo>
                  <a:pt x="0" y="51969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64751" tIns="64751" rIns="64751" bIns="64751" numCol="1" spcCol="1270" anchor="ctr" anchorCtr="0">
            <a:noAutofit/>
          </a:bodyPr>
          <a:lstStyle/>
          <a:p>
            <a:pPr lvl="0" algn="l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dirty="0" smtClean="0"/>
              <a:t>Important thing</a:t>
            </a:r>
            <a:endParaRPr lang="ru-RU" kern="1200" dirty="0"/>
          </a:p>
        </p:txBody>
      </p:sp>
      <p:sp>
        <p:nvSpPr>
          <p:cNvPr id="32" name="Полилиния 31"/>
          <p:cNvSpPr/>
          <p:nvPr/>
        </p:nvSpPr>
        <p:spPr>
          <a:xfrm>
            <a:off x="5574943" y="5326792"/>
            <a:ext cx="1553136" cy="311805"/>
          </a:xfrm>
          <a:custGeom>
            <a:avLst/>
            <a:gdLst>
              <a:gd name="connsiteX0" fmla="*/ 0 w 4572000"/>
              <a:gd name="connsiteY0" fmla="*/ 51969 h 311805"/>
              <a:gd name="connsiteX1" fmla="*/ 51969 w 4572000"/>
              <a:gd name="connsiteY1" fmla="*/ 0 h 311805"/>
              <a:gd name="connsiteX2" fmla="*/ 4520031 w 4572000"/>
              <a:gd name="connsiteY2" fmla="*/ 0 h 311805"/>
              <a:gd name="connsiteX3" fmla="*/ 4572000 w 4572000"/>
              <a:gd name="connsiteY3" fmla="*/ 51969 h 311805"/>
              <a:gd name="connsiteX4" fmla="*/ 4572000 w 4572000"/>
              <a:gd name="connsiteY4" fmla="*/ 259836 h 311805"/>
              <a:gd name="connsiteX5" fmla="*/ 4520031 w 4572000"/>
              <a:gd name="connsiteY5" fmla="*/ 311805 h 311805"/>
              <a:gd name="connsiteX6" fmla="*/ 51969 w 4572000"/>
              <a:gd name="connsiteY6" fmla="*/ 311805 h 311805"/>
              <a:gd name="connsiteX7" fmla="*/ 0 w 4572000"/>
              <a:gd name="connsiteY7" fmla="*/ 259836 h 311805"/>
              <a:gd name="connsiteX8" fmla="*/ 0 w 4572000"/>
              <a:gd name="connsiteY8" fmla="*/ 51969 h 31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72000" h="311805">
                <a:moveTo>
                  <a:pt x="0" y="51969"/>
                </a:moveTo>
                <a:cubicBezTo>
                  <a:pt x="0" y="23267"/>
                  <a:pt x="23267" y="0"/>
                  <a:pt x="51969" y="0"/>
                </a:cubicBezTo>
                <a:lnTo>
                  <a:pt x="4520031" y="0"/>
                </a:lnTo>
                <a:cubicBezTo>
                  <a:pt x="4548733" y="0"/>
                  <a:pt x="4572000" y="23267"/>
                  <a:pt x="4572000" y="51969"/>
                </a:cubicBezTo>
                <a:lnTo>
                  <a:pt x="4572000" y="259836"/>
                </a:lnTo>
                <a:cubicBezTo>
                  <a:pt x="4572000" y="288538"/>
                  <a:pt x="4548733" y="311805"/>
                  <a:pt x="4520031" y="311805"/>
                </a:cubicBezTo>
                <a:lnTo>
                  <a:pt x="51969" y="311805"/>
                </a:lnTo>
                <a:cubicBezTo>
                  <a:pt x="23267" y="311805"/>
                  <a:pt x="0" y="288538"/>
                  <a:pt x="0" y="259836"/>
                </a:cubicBezTo>
                <a:lnTo>
                  <a:pt x="0" y="51969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64751" tIns="64751" rIns="64751" bIns="64751" numCol="1" spcCol="1270" anchor="ctr" anchorCtr="0">
            <a:noAutofit/>
          </a:bodyPr>
          <a:lstStyle/>
          <a:p>
            <a:pPr lvl="0" algn="l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dirty="0" smtClean="0"/>
              <a:t>Just one thing</a:t>
            </a:r>
            <a:endParaRPr lang="ru-RU" kern="1200" dirty="0"/>
          </a:p>
        </p:txBody>
      </p:sp>
      <p:sp>
        <p:nvSpPr>
          <p:cNvPr id="33" name="Полилиния 32"/>
          <p:cNvSpPr/>
          <p:nvPr/>
        </p:nvSpPr>
        <p:spPr>
          <a:xfrm>
            <a:off x="1244079" y="3765267"/>
            <a:ext cx="1008112" cy="311805"/>
          </a:xfrm>
          <a:custGeom>
            <a:avLst/>
            <a:gdLst>
              <a:gd name="connsiteX0" fmla="*/ 0 w 4572000"/>
              <a:gd name="connsiteY0" fmla="*/ 51969 h 311805"/>
              <a:gd name="connsiteX1" fmla="*/ 51969 w 4572000"/>
              <a:gd name="connsiteY1" fmla="*/ 0 h 311805"/>
              <a:gd name="connsiteX2" fmla="*/ 4520031 w 4572000"/>
              <a:gd name="connsiteY2" fmla="*/ 0 h 311805"/>
              <a:gd name="connsiteX3" fmla="*/ 4572000 w 4572000"/>
              <a:gd name="connsiteY3" fmla="*/ 51969 h 311805"/>
              <a:gd name="connsiteX4" fmla="*/ 4572000 w 4572000"/>
              <a:gd name="connsiteY4" fmla="*/ 259836 h 311805"/>
              <a:gd name="connsiteX5" fmla="*/ 4520031 w 4572000"/>
              <a:gd name="connsiteY5" fmla="*/ 311805 h 311805"/>
              <a:gd name="connsiteX6" fmla="*/ 51969 w 4572000"/>
              <a:gd name="connsiteY6" fmla="*/ 311805 h 311805"/>
              <a:gd name="connsiteX7" fmla="*/ 0 w 4572000"/>
              <a:gd name="connsiteY7" fmla="*/ 259836 h 311805"/>
              <a:gd name="connsiteX8" fmla="*/ 0 w 4572000"/>
              <a:gd name="connsiteY8" fmla="*/ 51969 h 31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72000" h="311805">
                <a:moveTo>
                  <a:pt x="0" y="51969"/>
                </a:moveTo>
                <a:cubicBezTo>
                  <a:pt x="0" y="23267"/>
                  <a:pt x="23267" y="0"/>
                  <a:pt x="51969" y="0"/>
                </a:cubicBezTo>
                <a:lnTo>
                  <a:pt x="4520031" y="0"/>
                </a:lnTo>
                <a:cubicBezTo>
                  <a:pt x="4548733" y="0"/>
                  <a:pt x="4572000" y="23267"/>
                  <a:pt x="4572000" y="51969"/>
                </a:cubicBezTo>
                <a:lnTo>
                  <a:pt x="4572000" y="259836"/>
                </a:lnTo>
                <a:cubicBezTo>
                  <a:pt x="4572000" y="288538"/>
                  <a:pt x="4548733" y="311805"/>
                  <a:pt x="4520031" y="311805"/>
                </a:cubicBezTo>
                <a:lnTo>
                  <a:pt x="51969" y="311805"/>
                </a:lnTo>
                <a:cubicBezTo>
                  <a:pt x="23267" y="311805"/>
                  <a:pt x="0" y="288538"/>
                  <a:pt x="0" y="259836"/>
                </a:cubicBezTo>
                <a:lnTo>
                  <a:pt x="0" y="51969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64751" tIns="64751" rIns="64751" bIns="64751" numCol="1" spcCol="1270" anchor="ctr" anchorCtr="0">
            <a:noAutofit/>
          </a:bodyPr>
          <a:lstStyle/>
          <a:p>
            <a:pPr lvl="0" algn="l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dirty="0" smtClean="0"/>
              <a:t>Qualities</a:t>
            </a:r>
            <a:endParaRPr lang="ru-RU" kern="1200" dirty="0"/>
          </a:p>
        </p:txBody>
      </p:sp>
      <p:sp>
        <p:nvSpPr>
          <p:cNvPr id="34" name="Полилиния 33"/>
          <p:cNvSpPr/>
          <p:nvPr/>
        </p:nvSpPr>
        <p:spPr>
          <a:xfrm>
            <a:off x="668015" y="740931"/>
            <a:ext cx="1296144" cy="311805"/>
          </a:xfrm>
          <a:custGeom>
            <a:avLst/>
            <a:gdLst>
              <a:gd name="connsiteX0" fmla="*/ 0 w 4572000"/>
              <a:gd name="connsiteY0" fmla="*/ 51969 h 311805"/>
              <a:gd name="connsiteX1" fmla="*/ 51969 w 4572000"/>
              <a:gd name="connsiteY1" fmla="*/ 0 h 311805"/>
              <a:gd name="connsiteX2" fmla="*/ 4520031 w 4572000"/>
              <a:gd name="connsiteY2" fmla="*/ 0 h 311805"/>
              <a:gd name="connsiteX3" fmla="*/ 4572000 w 4572000"/>
              <a:gd name="connsiteY3" fmla="*/ 51969 h 311805"/>
              <a:gd name="connsiteX4" fmla="*/ 4572000 w 4572000"/>
              <a:gd name="connsiteY4" fmla="*/ 259836 h 311805"/>
              <a:gd name="connsiteX5" fmla="*/ 4520031 w 4572000"/>
              <a:gd name="connsiteY5" fmla="*/ 311805 h 311805"/>
              <a:gd name="connsiteX6" fmla="*/ 51969 w 4572000"/>
              <a:gd name="connsiteY6" fmla="*/ 311805 h 311805"/>
              <a:gd name="connsiteX7" fmla="*/ 0 w 4572000"/>
              <a:gd name="connsiteY7" fmla="*/ 259836 h 311805"/>
              <a:gd name="connsiteX8" fmla="*/ 0 w 4572000"/>
              <a:gd name="connsiteY8" fmla="*/ 51969 h 31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72000" h="311805">
                <a:moveTo>
                  <a:pt x="0" y="51969"/>
                </a:moveTo>
                <a:cubicBezTo>
                  <a:pt x="0" y="23267"/>
                  <a:pt x="23267" y="0"/>
                  <a:pt x="51969" y="0"/>
                </a:cubicBezTo>
                <a:lnTo>
                  <a:pt x="4520031" y="0"/>
                </a:lnTo>
                <a:cubicBezTo>
                  <a:pt x="4548733" y="0"/>
                  <a:pt x="4572000" y="23267"/>
                  <a:pt x="4572000" y="51969"/>
                </a:cubicBezTo>
                <a:lnTo>
                  <a:pt x="4572000" y="259836"/>
                </a:lnTo>
                <a:cubicBezTo>
                  <a:pt x="4572000" y="288538"/>
                  <a:pt x="4548733" y="311805"/>
                  <a:pt x="4520031" y="311805"/>
                </a:cubicBezTo>
                <a:lnTo>
                  <a:pt x="51969" y="311805"/>
                </a:lnTo>
                <a:cubicBezTo>
                  <a:pt x="23267" y="311805"/>
                  <a:pt x="0" y="288538"/>
                  <a:pt x="0" y="259836"/>
                </a:cubicBezTo>
                <a:lnTo>
                  <a:pt x="0" y="51969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64751" tIns="64751" rIns="64751" bIns="64751" numCol="1" spcCol="1270" anchor="ctr" anchorCtr="0">
            <a:noAutofit/>
          </a:bodyPr>
          <a:lstStyle/>
          <a:p>
            <a:pPr lvl="0" algn="l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dirty="0" smtClean="0"/>
              <a:t>Take a seat</a:t>
            </a:r>
            <a:endParaRPr lang="ru-RU" kern="1200" dirty="0"/>
          </a:p>
        </p:txBody>
      </p:sp>
      <p:sp>
        <p:nvSpPr>
          <p:cNvPr id="35" name="Полилиния 34"/>
          <p:cNvSpPr/>
          <p:nvPr/>
        </p:nvSpPr>
        <p:spPr>
          <a:xfrm>
            <a:off x="5126850" y="749144"/>
            <a:ext cx="1157789" cy="311805"/>
          </a:xfrm>
          <a:custGeom>
            <a:avLst/>
            <a:gdLst>
              <a:gd name="connsiteX0" fmla="*/ 0 w 4572000"/>
              <a:gd name="connsiteY0" fmla="*/ 51969 h 311805"/>
              <a:gd name="connsiteX1" fmla="*/ 51969 w 4572000"/>
              <a:gd name="connsiteY1" fmla="*/ 0 h 311805"/>
              <a:gd name="connsiteX2" fmla="*/ 4520031 w 4572000"/>
              <a:gd name="connsiteY2" fmla="*/ 0 h 311805"/>
              <a:gd name="connsiteX3" fmla="*/ 4572000 w 4572000"/>
              <a:gd name="connsiteY3" fmla="*/ 51969 h 311805"/>
              <a:gd name="connsiteX4" fmla="*/ 4572000 w 4572000"/>
              <a:gd name="connsiteY4" fmla="*/ 259836 h 311805"/>
              <a:gd name="connsiteX5" fmla="*/ 4520031 w 4572000"/>
              <a:gd name="connsiteY5" fmla="*/ 311805 h 311805"/>
              <a:gd name="connsiteX6" fmla="*/ 51969 w 4572000"/>
              <a:gd name="connsiteY6" fmla="*/ 311805 h 311805"/>
              <a:gd name="connsiteX7" fmla="*/ 0 w 4572000"/>
              <a:gd name="connsiteY7" fmla="*/ 259836 h 311805"/>
              <a:gd name="connsiteX8" fmla="*/ 0 w 4572000"/>
              <a:gd name="connsiteY8" fmla="*/ 51969 h 31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72000" h="311805">
                <a:moveTo>
                  <a:pt x="0" y="51969"/>
                </a:moveTo>
                <a:cubicBezTo>
                  <a:pt x="0" y="23267"/>
                  <a:pt x="23267" y="0"/>
                  <a:pt x="51969" y="0"/>
                </a:cubicBezTo>
                <a:lnTo>
                  <a:pt x="4520031" y="0"/>
                </a:lnTo>
                <a:cubicBezTo>
                  <a:pt x="4548733" y="0"/>
                  <a:pt x="4572000" y="23267"/>
                  <a:pt x="4572000" y="51969"/>
                </a:cubicBezTo>
                <a:lnTo>
                  <a:pt x="4572000" y="259836"/>
                </a:lnTo>
                <a:cubicBezTo>
                  <a:pt x="4572000" y="288538"/>
                  <a:pt x="4548733" y="311805"/>
                  <a:pt x="4520031" y="311805"/>
                </a:cubicBezTo>
                <a:lnTo>
                  <a:pt x="51969" y="311805"/>
                </a:lnTo>
                <a:cubicBezTo>
                  <a:pt x="23267" y="311805"/>
                  <a:pt x="0" y="288538"/>
                  <a:pt x="0" y="259836"/>
                </a:cubicBezTo>
                <a:lnTo>
                  <a:pt x="0" y="51969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64751" tIns="64751" rIns="64751" bIns="64751" numCol="1" spcCol="1270" anchor="ctr" anchorCtr="0">
            <a:noAutofit/>
          </a:bodyPr>
          <a:lstStyle/>
          <a:p>
            <a:pPr lvl="0" algn="l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dirty="0" smtClean="0"/>
              <a:t>Thank you</a:t>
            </a:r>
            <a:endParaRPr lang="ru-RU" kern="1200" dirty="0"/>
          </a:p>
        </p:txBody>
      </p:sp>
      <p:sp>
        <p:nvSpPr>
          <p:cNvPr id="36" name="Полилиния 35"/>
          <p:cNvSpPr/>
          <p:nvPr/>
        </p:nvSpPr>
        <p:spPr>
          <a:xfrm>
            <a:off x="6644679" y="1869286"/>
            <a:ext cx="1728192" cy="311805"/>
          </a:xfrm>
          <a:custGeom>
            <a:avLst/>
            <a:gdLst>
              <a:gd name="connsiteX0" fmla="*/ 0 w 4572000"/>
              <a:gd name="connsiteY0" fmla="*/ 51969 h 311805"/>
              <a:gd name="connsiteX1" fmla="*/ 51969 w 4572000"/>
              <a:gd name="connsiteY1" fmla="*/ 0 h 311805"/>
              <a:gd name="connsiteX2" fmla="*/ 4520031 w 4572000"/>
              <a:gd name="connsiteY2" fmla="*/ 0 h 311805"/>
              <a:gd name="connsiteX3" fmla="*/ 4572000 w 4572000"/>
              <a:gd name="connsiteY3" fmla="*/ 51969 h 311805"/>
              <a:gd name="connsiteX4" fmla="*/ 4572000 w 4572000"/>
              <a:gd name="connsiteY4" fmla="*/ 259836 h 311805"/>
              <a:gd name="connsiteX5" fmla="*/ 4520031 w 4572000"/>
              <a:gd name="connsiteY5" fmla="*/ 311805 h 311805"/>
              <a:gd name="connsiteX6" fmla="*/ 51969 w 4572000"/>
              <a:gd name="connsiteY6" fmla="*/ 311805 h 311805"/>
              <a:gd name="connsiteX7" fmla="*/ 0 w 4572000"/>
              <a:gd name="connsiteY7" fmla="*/ 259836 h 311805"/>
              <a:gd name="connsiteX8" fmla="*/ 0 w 4572000"/>
              <a:gd name="connsiteY8" fmla="*/ 51969 h 31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72000" h="311805">
                <a:moveTo>
                  <a:pt x="0" y="51969"/>
                </a:moveTo>
                <a:cubicBezTo>
                  <a:pt x="0" y="23267"/>
                  <a:pt x="23267" y="0"/>
                  <a:pt x="51969" y="0"/>
                </a:cubicBezTo>
                <a:lnTo>
                  <a:pt x="4520031" y="0"/>
                </a:lnTo>
                <a:cubicBezTo>
                  <a:pt x="4548733" y="0"/>
                  <a:pt x="4572000" y="23267"/>
                  <a:pt x="4572000" y="51969"/>
                </a:cubicBezTo>
                <a:lnTo>
                  <a:pt x="4572000" y="259836"/>
                </a:lnTo>
                <a:cubicBezTo>
                  <a:pt x="4572000" y="288538"/>
                  <a:pt x="4548733" y="311805"/>
                  <a:pt x="4520031" y="311805"/>
                </a:cubicBezTo>
                <a:lnTo>
                  <a:pt x="51969" y="311805"/>
                </a:lnTo>
                <a:cubicBezTo>
                  <a:pt x="23267" y="311805"/>
                  <a:pt x="0" y="288538"/>
                  <a:pt x="0" y="259836"/>
                </a:cubicBezTo>
                <a:lnTo>
                  <a:pt x="0" y="51969"/>
                </a:lnTo>
                <a:close/>
              </a:path>
            </a:pathLst>
          </a:cu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spcFirstLastPara="0" vert="horz" wrap="square" lIns="64751" tIns="64751" rIns="64751" bIns="64751" numCol="1" spcCol="1270" anchor="ctr" anchorCtr="0">
            <a:noAutofit/>
          </a:bodyPr>
          <a:lstStyle/>
          <a:p>
            <a:pPr lvl="0" algn="l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kern="1200" dirty="0" smtClean="0"/>
              <a:t>Work experience</a:t>
            </a:r>
            <a:endParaRPr lang="ru-RU" kern="1200" dirty="0"/>
          </a:p>
        </p:txBody>
      </p:sp>
    </p:spTree>
    <p:extLst>
      <p:ext uri="{BB962C8B-B14F-4D97-AF65-F5344CB8AC3E}">
        <p14:creationId xmlns:p14="http://schemas.microsoft.com/office/powerpoint/2010/main" val="1588514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1" animBg="1"/>
      <p:bldP spid="35" grpId="1" animBg="1"/>
      <p:bldP spid="3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Давид\Desktop\откр урок ноябрь 2010\программист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368408"/>
            <a:ext cx="2546721" cy="210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Давид\Desktop\откр урок ноябрь 2010\driv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67730"/>
            <a:ext cx="2754012" cy="183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Давид\Desktop\откр урок ноябрь 2010\доктор.g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765" y="1620469"/>
            <a:ext cx="1224610" cy="1771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Давид\Desktop\откр урок ноябрь 2010\милиционер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672" y="302512"/>
            <a:ext cx="2411760" cy="1808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Давид\Desktop\откр урок ноябрь 2010\судья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490" y="413548"/>
            <a:ext cx="1202839" cy="1206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Давид\Desktop\откр урок ноябрь 2010\учитель.JP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127439"/>
            <a:ext cx="3358411" cy="4345784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790926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63688" y="260648"/>
            <a:ext cx="5472608" cy="563231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25000"/>
              </a:lnSpc>
            </a:pPr>
            <a:r>
              <a:rPr lang="en-US" b="1" u="sng" dirty="0"/>
              <a:t>CURRICULUM  VITAE</a:t>
            </a:r>
            <a:endParaRPr lang="ru-RU" dirty="0"/>
          </a:p>
          <a:p>
            <a:pPr>
              <a:lnSpc>
                <a:spcPct val="125000"/>
              </a:lnSpc>
            </a:pPr>
            <a:r>
              <a:rPr lang="en-US" b="1" dirty="0"/>
              <a:t>PERSONAL INFORMATION</a:t>
            </a:r>
            <a:endParaRPr lang="ru-RU" dirty="0"/>
          </a:p>
          <a:p>
            <a:pPr>
              <a:lnSpc>
                <a:spcPct val="125000"/>
              </a:lnSpc>
            </a:pPr>
            <a:r>
              <a:rPr lang="en-US" i="1" dirty="0"/>
              <a:t>Name</a:t>
            </a:r>
            <a:r>
              <a:rPr lang="en-US" dirty="0"/>
              <a:t>: Maureen Taylor</a:t>
            </a:r>
            <a:endParaRPr lang="ru-RU" dirty="0"/>
          </a:p>
          <a:p>
            <a:pPr>
              <a:lnSpc>
                <a:spcPct val="125000"/>
              </a:lnSpc>
            </a:pPr>
            <a:r>
              <a:rPr lang="en-US" i="1" dirty="0"/>
              <a:t>Date of birth</a:t>
            </a:r>
            <a:r>
              <a:rPr lang="en-US" dirty="0"/>
              <a:t>: 21.03.81</a:t>
            </a:r>
            <a:endParaRPr lang="ru-RU" dirty="0"/>
          </a:p>
          <a:p>
            <a:pPr>
              <a:lnSpc>
                <a:spcPct val="125000"/>
              </a:lnSpc>
            </a:pPr>
            <a:r>
              <a:rPr lang="en-US" i="1" dirty="0"/>
              <a:t>Nationality</a:t>
            </a:r>
            <a:r>
              <a:rPr lang="en-US" dirty="0"/>
              <a:t>: British</a:t>
            </a:r>
            <a:endParaRPr lang="ru-RU" dirty="0"/>
          </a:p>
          <a:p>
            <a:pPr>
              <a:lnSpc>
                <a:spcPct val="125000"/>
              </a:lnSpc>
            </a:pPr>
            <a:r>
              <a:rPr lang="en-US" i="1" dirty="0"/>
              <a:t>Address</a:t>
            </a:r>
            <a:r>
              <a:rPr lang="en-US" dirty="0"/>
              <a:t>: 87 Orchard Rise. Bishops Castle SY9 7H</a:t>
            </a:r>
            <a:endParaRPr lang="ru-RU" dirty="0"/>
          </a:p>
          <a:p>
            <a:pPr>
              <a:lnSpc>
                <a:spcPct val="125000"/>
              </a:lnSpc>
            </a:pPr>
            <a:r>
              <a:rPr lang="en-US" b="1" dirty="0"/>
              <a:t>EDUCATION AND QUALIFICATIONS</a:t>
            </a:r>
            <a:endParaRPr lang="ru-RU" dirty="0"/>
          </a:p>
          <a:p>
            <a:pPr>
              <a:lnSpc>
                <a:spcPct val="125000"/>
              </a:lnSpc>
            </a:pPr>
            <a:r>
              <a:rPr lang="en-US" i="1" dirty="0"/>
              <a:t>Secondary school</a:t>
            </a:r>
            <a:r>
              <a:rPr lang="en-US" dirty="0"/>
              <a:t>: Newcastle, 1992-99</a:t>
            </a:r>
            <a:endParaRPr lang="ru-RU" dirty="0"/>
          </a:p>
          <a:p>
            <a:pPr>
              <a:lnSpc>
                <a:spcPct val="125000"/>
              </a:lnSpc>
            </a:pPr>
            <a:r>
              <a:rPr lang="en-US" b="1" smtClean="0"/>
              <a:t>EXPERIENCE</a:t>
            </a:r>
            <a:endParaRPr lang="ru-RU" dirty="0"/>
          </a:p>
          <a:p>
            <a:pPr>
              <a:lnSpc>
                <a:spcPct val="125000"/>
              </a:lnSpc>
            </a:pPr>
            <a:r>
              <a:rPr lang="en-US" dirty="0"/>
              <a:t>Voluntary work for Community Links 1996 - Teaching English - St Paul's Church, Bishops</a:t>
            </a:r>
            <a:endParaRPr lang="ru-RU" dirty="0"/>
          </a:p>
          <a:p>
            <a:pPr>
              <a:lnSpc>
                <a:spcPct val="125000"/>
              </a:lnSpc>
            </a:pPr>
            <a:r>
              <a:rPr lang="en-US" dirty="0"/>
              <a:t>Castle</a:t>
            </a:r>
            <a:endParaRPr lang="ru-RU" dirty="0"/>
          </a:p>
          <a:p>
            <a:pPr>
              <a:lnSpc>
                <a:spcPct val="125000"/>
              </a:lnSpc>
            </a:pPr>
            <a:r>
              <a:rPr lang="en-US" b="1" dirty="0"/>
              <a:t>OTHER SKILLS AND ACHIEVEMENTS</a:t>
            </a:r>
            <a:endParaRPr lang="ru-RU" dirty="0"/>
          </a:p>
          <a:p>
            <a:pPr>
              <a:lnSpc>
                <a:spcPct val="125000"/>
              </a:lnSpc>
            </a:pPr>
            <a:r>
              <a:rPr lang="en-US" dirty="0"/>
              <a:t>Driving </a:t>
            </a:r>
            <a:r>
              <a:rPr lang="en-US" dirty="0" err="1"/>
              <a:t>licence</a:t>
            </a:r>
            <a:r>
              <a:rPr lang="en-US" dirty="0"/>
              <a:t>; First Aid Certificate (First Class)</a:t>
            </a:r>
            <a:endParaRPr lang="ru-RU" dirty="0"/>
          </a:p>
          <a:p>
            <a:pPr>
              <a:lnSpc>
                <a:spcPct val="125000"/>
              </a:lnSpc>
            </a:pPr>
            <a:r>
              <a:rPr lang="en-US" i="1" dirty="0"/>
              <a:t>INTERESTS</a:t>
            </a:r>
            <a:endParaRPr lang="ru-RU" dirty="0"/>
          </a:p>
          <a:p>
            <a:pPr>
              <a:lnSpc>
                <a:spcPct val="125000"/>
              </a:lnSpc>
            </a:pPr>
            <a:r>
              <a:rPr lang="en-US" dirty="0"/>
              <a:t>Reading; cinema; cooking; swimming.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7785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251" y="188640"/>
            <a:ext cx="136768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dirty="0" smtClean="0"/>
              <a:t>1. Ambitious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4251" y="908819"/>
            <a:ext cx="138211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dirty="0" smtClean="0"/>
              <a:t>2. Motivated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4251" y="1628899"/>
            <a:ext cx="135864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dirty="0" smtClean="0"/>
              <a:t>3. </a:t>
            </a:r>
            <a:r>
              <a:rPr lang="en-US" dirty="0" err="1" smtClean="0"/>
              <a:t>Organised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4251" y="3506623"/>
            <a:ext cx="1076385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dirty="0" smtClean="0"/>
              <a:t>6. Patient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4251" y="2207656"/>
            <a:ext cx="1183978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dirty="0" smtClean="0"/>
              <a:t>4. Creative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4251" y="2781027"/>
            <a:ext cx="133536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dirty="0" smtClean="0"/>
              <a:t>5. Confident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4251" y="4221187"/>
            <a:ext cx="153676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dirty="0" smtClean="0"/>
              <a:t>7. Responsible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4251" y="4786683"/>
            <a:ext cx="130670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dirty="0" smtClean="0"/>
              <a:t>8. Outgoing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800176" y="198031"/>
            <a:ext cx="4727961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d) Determined to be successful, reach, powerful.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1800176" y="775836"/>
            <a:ext cx="6863225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j) Very keen to do something or achieve something, especially because </a:t>
            </a:r>
          </a:p>
          <a:p>
            <a:r>
              <a:rPr lang="en-US" dirty="0" smtClean="0"/>
              <a:t>you find it interesting or exciting.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810263" y="1628899"/>
            <a:ext cx="575029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b) Achieving aims in an effective, ordered and sensible way.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1762200" y="2204963"/>
            <a:ext cx="7418312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e) Very imaginative and good at making things, producing or using new ideas. 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1796944" y="2781027"/>
            <a:ext cx="6856429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h) Sure that you can do something or deal with or situation successfully.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796626" y="3368124"/>
            <a:ext cx="6791346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1600" dirty="0" smtClean="0"/>
              <a:t>c) Able to wait calmly for a long time or to accept difficulties without becoming </a:t>
            </a:r>
          </a:p>
          <a:p>
            <a:r>
              <a:rPr lang="en-US" sz="1600" dirty="0" smtClean="0"/>
              <a:t>angry.</a:t>
            </a:r>
            <a:endParaRPr lang="ru-RU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1796626" y="4221187"/>
            <a:ext cx="702384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i) Having a duty to be in charge of or to look after someone or something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1800176" y="4797251"/>
            <a:ext cx="4027000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a) Liking to meet and talk to new people.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837666" y="5373315"/>
            <a:ext cx="3022366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g) Working with a lot of effort.</a:t>
            </a:r>
            <a:endParaRPr lang="ru-RU" dirty="0"/>
          </a:p>
        </p:txBody>
      </p:sp>
      <p:sp>
        <p:nvSpPr>
          <p:cNvPr id="19" name="TextBox 18"/>
          <p:cNvSpPr txBox="1"/>
          <p:nvPr/>
        </p:nvSpPr>
        <p:spPr>
          <a:xfrm>
            <a:off x="74251" y="5958671"/>
            <a:ext cx="151714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dirty="0" smtClean="0"/>
              <a:t>10. Persuasive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813624" y="5828879"/>
            <a:ext cx="5959666" cy="64633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en-US" dirty="0" smtClean="0"/>
              <a:t>f) Good at influencing other people to believe or do what you want 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4251" y="5373216"/>
            <a:ext cx="1689437" cy="36933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en-US" dirty="0" smtClean="0"/>
              <a:t>9. Hard-working</a:t>
            </a:r>
          </a:p>
        </p:txBody>
      </p:sp>
    </p:spTree>
    <p:extLst>
      <p:ext uri="{BB962C8B-B14F-4D97-AF65-F5344CB8AC3E}">
        <p14:creationId xmlns:p14="http://schemas.microsoft.com/office/powerpoint/2010/main" val="3711732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399</Words>
  <Application>Microsoft Office PowerPoint</Application>
  <PresentationFormat>Экран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Документ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Давид</dc:creator>
  <cp:lastModifiedBy>Давид</cp:lastModifiedBy>
  <cp:revision>32</cp:revision>
  <cp:lastPrinted>2010-11-23T19:45:14Z</cp:lastPrinted>
  <dcterms:created xsi:type="dcterms:W3CDTF">2010-11-07T14:19:11Z</dcterms:created>
  <dcterms:modified xsi:type="dcterms:W3CDTF">2010-11-24T19:52:08Z</dcterms:modified>
</cp:coreProperties>
</file>