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64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4" autoAdjust="0"/>
    <p:restoredTop sz="94671" autoAdjust="0"/>
  </p:normalViewPr>
  <p:slideViewPr>
    <p:cSldViewPr>
      <p:cViewPr varScale="1">
        <p:scale>
          <a:sx n="67" d="100"/>
          <a:sy n="67" d="100"/>
        </p:scale>
        <p:origin x="-1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994460"/>
            <a:ext cx="7215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Решение зада</a:t>
            </a:r>
            <a:r>
              <a:rPr lang="ru-RU" sz="3200" b="1" dirty="0" smtClean="0">
                <a:solidFill>
                  <a:schemeClr val="bg1"/>
                </a:solidFill>
              </a:rPr>
              <a:t>ч. </a:t>
            </a:r>
            <a:r>
              <a:rPr lang="ru-RU" sz="3200" b="1" dirty="0" smtClean="0">
                <a:solidFill>
                  <a:schemeClr val="bg1"/>
                </a:solidFill>
              </a:rPr>
              <a:t>Совершенствование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вычислительных </a:t>
            </a:r>
            <a:r>
              <a:rPr lang="ru-RU" sz="3200" b="1" dirty="0" smtClean="0">
                <a:solidFill>
                  <a:schemeClr val="bg1"/>
                </a:solidFill>
              </a:rPr>
              <a:t>навыков.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01436" y="3286124"/>
            <a:ext cx="472828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dirty="0" smtClean="0"/>
          </a:p>
          <a:p>
            <a:pPr algn="r"/>
            <a:r>
              <a:rPr lang="ru-RU" sz="2400" b="1" dirty="0" err="1" smtClean="0">
                <a:solidFill>
                  <a:schemeClr val="bg1"/>
                </a:solidFill>
              </a:rPr>
              <a:t>Целикова</a:t>
            </a:r>
            <a:r>
              <a:rPr lang="ru-RU" sz="2400" b="1" dirty="0" smtClean="0">
                <a:solidFill>
                  <a:schemeClr val="bg1"/>
                </a:solidFill>
              </a:rPr>
              <a:t> Марина Николаевна, 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учитель начальных классов</a:t>
            </a:r>
          </a:p>
          <a:p>
            <a:pPr algn="r"/>
            <a:r>
              <a:rPr lang="ru-RU" sz="2400" b="1" dirty="0" err="1" smtClean="0">
                <a:solidFill>
                  <a:schemeClr val="bg1"/>
                </a:solidFill>
              </a:rPr>
              <a:t>Лянторской</a:t>
            </a:r>
            <a:r>
              <a:rPr lang="ru-RU" sz="2400" b="1" dirty="0" smtClean="0">
                <a:solidFill>
                  <a:schemeClr val="bg1"/>
                </a:solidFill>
              </a:rPr>
              <a:t> средней школы № 4</a:t>
            </a:r>
          </a:p>
          <a:p>
            <a:pPr algn="r"/>
            <a:endParaRPr lang="ru-RU" sz="2400" dirty="0" smtClean="0">
              <a:solidFill>
                <a:schemeClr val="bg1"/>
              </a:solidFill>
            </a:endParaRPr>
          </a:p>
          <a:p>
            <a:pPr algn="r"/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1952648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394438"/>
            <a:ext cx="582191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800" b="1" dirty="0" smtClean="0">
                <a:solidFill>
                  <a:schemeClr val="bg1"/>
                </a:solidFill>
              </a:rPr>
              <a:t>Проверка решения задач.</a:t>
            </a:r>
            <a:endParaRPr lang="ru-RU" sz="3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3113" y="2143116"/>
            <a:ext cx="321594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800" b="1" dirty="0" smtClean="0">
                <a:solidFill>
                  <a:schemeClr val="bg1"/>
                </a:solidFill>
              </a:rPr>
              <a:t>2.  9</a:t>
            </a:r>
            <a:r>
              <a:rPr lang="ru-RU" sz="3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∙3=27(дм²)</a:t>
            </a:r>
            <a:endParaRPr lang="ru-RU" sz="3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1883" y="2714620"/>
            <a:ext cx="5185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Ответ: 27 дм</a:t>
            </a:r>
            <a:r>
              <a:rPr lang="ru-RU" sz="3200" b="1" dirty="0" smtClean="0">
                <a:solidFill>
                  <a:schemeClr val="bg1"/>
                </a:solidFill>
                <a:cs typeface="Times New Roman"/>
              </a:rPr>
              <a:t>² площадь сот.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037380"/>
            <a:ext cx="389241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800" b="1" dirty="0" smtClean="0">
                <a:solidFill>
                  <a:schemeClr val="bg1"/>
                </a:solidFill>
              </a:rPr>
              <a:t>1.  8+8</a:t>
            </a:r>
            <a:r>
              <a:rPr lang="ru-RU" sz="3800" b="1" dirty="0" smtClean="0">
                <a:solidFill>
                  <a:schemeClr val="bg1"/>
                </a:solidFill>
                <a:cs typeface="Times New Roman"/>
              </a:rPr>
              <a:t>∙3=32(ор.)</a:t>
            </a:r>
            <a:r>
              <a:rPr lang="ru-RU" sz="3800" b="1" dirty="0" smtClean="0">
                <a:solidFill>
                  <a:schemeClr val="bg1"/>
                </a:solidFill>
              </a:rPr>
              <a:t> </a:t>
            </a:r>
            <a:endParaRPr lang="ru-RU" sz="3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5458" y="1629779"/>
            <a:ext cx="7428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Ответ: 32 ореха съели два медвежонка.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3180520"/>
            <a:ext cx="380424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800" b="1" dirty="0" smtClean="0">
                <a:solidFill>
                  <a:schemeClr val="bg1"/>
                </a:solidFill>
              </a:rPr>
              <a:t>3.  36-5-7=24(кг) </a:t>
            </a:r>
            <a:endParaRPr lang="ru-RU" sz="3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7626" y="3772919"/>
            <a:ext cx="7540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Ответ: 24 кг масса медвежонка к весне.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4214818"/>
            <a:ext cx="384432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800" b="1" dirty="0" smtClean="0">
                <a:solidFill>
                  <a:schemeClr val="bg1"/>
                </a:solidFill>
              </a:rPr>
              <a:t>4.  1</a:t>
            </a:r>
            <a:r>
              <a:rPr lang="ru-RU" sz="3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·(7∙5)=35(кг)</a:t>
            </a:r>
            <a:endParaRPr lang="ru-RU" sz="3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9244" y="4786322"/>
            <a:ext cx="7110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Ответ:35кг эвкалипта понадобиться.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5214950"/>
            <a:ext cx="425148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800" b="1" dirty="0" smtClean="0">
                <a:solidFill>
                  <a:schemeClr val="bg1"/>
                </a:solidFill>
              </a:rPr>
              <a:t>5.  650-150=500(кг)</a:t>
            </a:r>
            <a:endParaRPr lang="ru-RU" sz="3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7290" y="5715016"/>
            <a:ext cx="5650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Ответ: на 500 кг легче панда.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714488"/>
            <a:ext cx="1643074" cy="157163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72066" y="1714488"/>
            <a:ext cx="1643074" cy="15716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1714488"/>
            <a:ext cx="1643074" cy="15716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72340" y="1714488"/>
            <a:ext cx="1543064" cy="1571636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71472" y="371460"/>
            <a:ext cx="1775084" cy="1343028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7083196" y="371460"/>
            <a:ext cx="1775084" cy="1343028"/>
          </a:xfrm>
          <a:prstGeom prst="triangle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00100" y="1928802"/>
            <a:ext cx="857256" cy="85725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500694" y="1928802"/>
            <a:ext cx="857256" cy="85725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86116" y="1943096"/>
            <a:ext cx="785818" cy="7715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572396" y="1928802"/>
            <a:ext cx="785818" cy="7715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>
            <a:stCxn id="12" idx="0"/>
            <a:endCxn id="12" idx="2"/>
          </p:cNvCxnSpPr>
          <p:nvPr/>
        </p:nvCxnSpPr>
        <p:spPr>
          <a:xfrm rot="16200000" flipH="1">
            <a:off x="3293263" y="2328858"/>
            <a:ext cx="771524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2" idx="1"/>
            <a:endCxn id="12" idx="3"/>
          </p:cNvCxnSpPr>
          <p:nvPr/>
        </p:nvCxnSpPr>
        <p:spPr>
          <a:xfrm rot="10800000" flipH="1">
            <a:off x="3286116" y="2328858"/>
            <a:ext cx="785818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3" idx="0"/>
            <a:endCxn id="13" idx="2"/>
          </p:cNvCxnSpPr>
          <p:nvPr/>
        </p:nvCxnSpPr>
        <p:spPr>
          <a:xfrm rot="16200000" flipH="1">
            <a:off x="7579543" y="2314564"/>
            <a:ext cx="771524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3" idx="1"/>
            <a:endCxn id="13" idx="3"/>
          </p:cNvCxnSpPr>
          <p:nvPr/>
        </p:nvCxnSpPr>
        <p:spPr>
          <a:xfrm rot="10800000" flipH="1">
            <a:off x="7572396" y="2314564"/>
            <a:ext cx="785818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трелка вверх 25"/>
          <p:cNvSpPr/>
          <p:nvPr/>
        </p:nvSpPr>
        <p:spPr>
          <a:xfrm>
            <a:off x="6000760" y="164576"/>
            <a:ext cx="714380" cy="1264160"/>
          </a:xfrm>
          <a:prstGeom prst="upArrow">
            <a:avLst/>
          </a:prstGeom>
          <a:solidFill>
            <a:srgbClr val="00B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>
            <a:off x="3857620" y="142852"/>
            <a:ext cx="714380" cy="1264160"/>
          </a:xfrm>
          <a:prstGeom prst="upArrow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5011494" y="371460"/>
            <a:ext cx="1775084" cy="134302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2786050" y="371460"/>
            <a:ext cx="1775084" cy="134302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28596" y="500042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793673" y="558209"/>
            <a:ext cx="492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079689" y="571480"/>
            <a:ext cx="492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3.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151391" y="571480"/>
            <a:ext cx="492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9" name="Стрелка вверх 38"/>
          <p:cNvSpPr/>
          <p:nvPr/>
        </p:nvSpPr>
        <p:spPr>
          <a:xfrm>
            <a:off x="2714612" y="3429000"/>
            <a:ext cx="714380" cy="1264160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>
            <a:off x="1796784" y="3800484"/>
            <a:ext cx="1775084" cy="1343028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714876" y="3714752"/>
            <a:ext cx="785818" cy="7715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2" name="Прямая соединительная линия 61"/>
          <p:cNvCxnSpPr>
            <a:stCxn id="55" idx="0"/>
            <a:endCxn id="55" idx="2"/>
          </p:cNvCxnSpPr>
          <p:nvPr/>
        </p:nvCxnSpPr>
        <p:spPr>
          <a:xfrm rot="16200000" flipH="1">
            <a:off x="4722023" y="4100514"/>
            <a:ext cx="771524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stCxn id="55" idx="1"/>
            <a:endCxn id="55" idx="3"/>
          </p:cNvCxnSpPr>
          <p:nvPr/>
        </p:nvCxnSpPr>
        <p:spPr>
          <a:xfrm rot="10800000" flipH="1">
            <a:off x="4714876" y="4100514"/>
            <a:ext cx="785818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Рисунок 70" descr="Копия multfilm-8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834" y="4500570"/>
            <a:ext cx="1257300" cy="2114550"/>
          </a:xfrm>
          <a:prstGeom prst="rect">
            <a:avLst/>
          </a:prstGeom>
        </p:spPr>
      </p:pic>
      <p:pic>
        <p:nvPicPr>
          <p:cNvPr id="72" name="Рисунок 71" descr="multfilm-13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4857760"/>
            <a:ext cx="1313362" cy="1809751"/>
          </a:xfrm>
          <a:prstGeom prst="rect">
            <a:avLst/>
          </a:prstGeom>
        </p:spPr>
      </p:pic>
      <p:pic>
        <p:nvPicPr>
          <p:cNvPr id="73" name="Рисунок 72" descr="Копия multfilm-7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4929198"/>
            <a:ext cx="1247776" cy="1853983"/>
          </a:xfrm>
          <a:prstGeom prst="rect">
            <a:avLst/>
          </a:prstGeom>
        </p:spPr>
      </p:pic>
      <p:pic>
        <p:nvPicPr>
          <p:cNvPr id="75" name="Рисунок 74" descr="Копия multfilm-6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435" y="4762518"/>
            <a:ext cx="1490483" cy="1881192"/>
          </a:xfrm>
          <a:prstGeom prst="rect">
            <a:avLst/>
          </a:prstGeom>
        </p:spPr>
      </p:pic>
      <p:cxnSp>
        <p:nvCxnSpPr>
          <p:cNvPr id="77" name="Прямая со стрелкой 76"/>
          <p:cNvCxnSpPr/>
          <p:nvPr/>
        </p:nvCxnSpPr>
        <p:spPr>
          <a:xfrm rot="5400000" flipH="1" flipV="1">
            <a:off x="1857356" y="5286388"/>
            <a:ext cx="642942" cy="6429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rot="5400000" flipH="1" flipV="1">
            <a:off x="4536281" y="4679165"/>
            <a:ext cx="642942" cy="428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rot="10800000">
            <a:off x="2652700" y="5286390"/>
            <a:ext cx="704854" cy="6429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6200000" flipV="1">
            <a:off x="5107787" y="4679166"/>
            <a:ext cx="642940" cy="42862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01 -0.07408 C 0.02257 -0.11806 0.02222 -0.16042 0.02101 -0.20487 C 0.02049 -0.22385 0.02101 -0.24283 0.01823 -0.25926 C 0.01788 -0.26482 0.01806 -0.27107 0.01736 -0.2757 C 0.01702 -0.27801 0.01545 -0.2757 0.01528 -0.27825 C 0.01493 -0.28658 0.01563 -0.29468 0.01597 -0.30301 C 0.01493 -0.34862 0.01528 -0.39584 0.01528 -0.44167 " pathEditMode="relative" rAng="0" ptsTypes="ffffffA">
                                      <p:cBhvr>
                                        <p:cTn id="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14074 C 0.00885 -0.14584 0.00885 -0.15093 0.0099 -0.15579 C 0.01042 -0.15834 0.01267 -0.15972 0.01319 -0.16227 C 0.01441 -0.16852 0.01406 -0.17523 0.01476 -0.18171 C 0.01597 -0.19306 0.01927 -0.20533 0.02118 -0.21621 C 0.02118 -0.21667 0.02379 -0.22986 0.02448 -0.23125 C 0.03403 -0.25232 0.05208 -0.26574 0.06806 -0.27639 C 0.07188 -0.27894 0.07396 -0.28472 0.07778 -0.28704 C 0.08333 -0.29051 0.08958 -0.29097 0.09549 -0.29352 C 0.10208 -0.29954 0.10903 -0.29884 0.11649 -0.30209 C 0.20313 -0.29769 0.28906 -0.28727 0.37604 -0.28496 C 0.42083 -0.27685 0.46458 -0.28056 0.5099 -0.28287 C 0.51684 -0.28588 0.52396 -0.2882 0.5309 -0.29144 C 0.53837 -0.29908 0.54601 -0.30394 0.55521 -0.30648 C 0.56094 -0.31158 0.56389 -0.31852 0.56962 -0.32361 C 0.57309 -0.33056 0.57743 -0.33588 0.5809 -0.34306 C 0.58108 -0.34445 0.58333 -0.36158 0.5842 -0.36459 C 0.59028 -0.38426 0.58472 -0.35787 0.58906 -0.37732 C 0.58976 -0.38033 0.59097 -0.38912 0.59219 -0.39236 C 0.59306 -0.39468 0.59549 -0.39884 0.59549 -0.39884 " pathEditMode="relative" ptsTypes="fffffffffffffffffffA">
                                      <p:cBhvr>
                                        <p:cTn id="1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95 -0.10973 C -0.02534 -0.12061 -0.02482 -0.13658 -0.01996 -0.1463 C -0.01093 -0.16413 -0.02326 -0.14051 -0.0118 -0.15926 C -0.00503 -0.17038 -0.01302 -0.16181 -0.00382 -0.17014 C -0.00277 -0.17223 -0.00191 -0.17477 -0.00052 -0.17639 C 0.00296 -0.18056 0.01077 -0.18727 0.01077 -0.18704 C 0.01459 -0.20325 0.01146 -0.197 0.01875 -0.20672 C 0.02084 -0.21482 0.02483 -0.2169 0.02848 -0.22385 C 0.03143 -0.23635 0.02761 -0.225 0.0349 -0.2345 C 0.0408 -0.24213 0.04393 -0.25209 0.05105 -0.25811 C 0.05608 -0.26713 0.06094 -0.27061 0.06719 -0.27755 C 0.07292 -0.2838 0.07448 -0.29144 0.0816 -0.29468 C 0.08438 -0.30487 0.09184 -0.30926 0.09775 -0.31621 C 0.11094 -0.33172 0.10226 -0.32686 0.11233 -0.33125 C 0.11789 -0.34306 0.13212 -0.35116 0.14132 -0.35926 C 0.14289 -0.36065 0.14428 -0.36297 0.14618 -0.36366 C 0.14948 -0.36505 0.15591 -0.36783 0.15591 -0.3676 C 0.16094 -0.37223 0.1691 -0.38033 0.17518 -0.38288 C 0.1849 -0.38681 0.19896 -0.38982 0.20903 -0.39144 C 0.21389 -0.39329 0.21858 -0.39584 0.22362 -0.39584 " pathEditMode="relative" rAng="0" ptsTypes="fffffffffffffffffffA">
                                      <p:cBhvr>
                                        <p:cTn id="1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-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C -0.00069 -0.00324 -0.00139 -0.00648 -0.00173 -0.00972 C -0.0026 -0.01921 -0.00225 -0.02917 -0.00347 -0.03796 C -0.00434 -0.04467 -0.01163 -0.05671 -0.01302 -0.05995 C -0.01909 -0.07616 -0.02326 -0.09583 -0.03055 -0.10995 C -0.03159 -0.11412 -0.03177 -0.11921 -0.0335 -0.12268 C -0.03628 -0.12801 -0.04323 -0.13542 -0.04323 -0.13495 C -0.04427 -0.13842 -0.04514 -0.1419 -0.04635 -0.14467 C -0.04774 -0.14722 -0.04982 -0.14815 -0.05104 -0.15092 C -0.06215 -0.17616 -0.06753 -0.20023 -0.08611 -0.20741 C -0.09271 -0.22037 -0.0993 -0.225 -0.10816 -0.2294 C -0.12048 -0.24167 -0.13403 -0.25092 -0.14791 -0.25486 C -0.16319 -0.25879 -0.19409 -0.26366 -0.19409 -0.26342 C -0.26892 -0.2618 -0.34253 -0.25694 -0.41753 -0.25486 C -0.52534 -0.25741 -0.63003 -0.27037 -0.73819 -0.27315 C -0.74166 -0.27523 -0.74444 -0.27754 -0.74774 -0.27963 C -0.7493 -0.28079 -0.75243 -0.28287 -0.75243 -0.28241 C -0.76111 -0.29421 -0.76371 -0.29722 -0.77326 -0.30162 C -0.77847 -0.30694 -0.78333 -0.31366 -0.78906 -0.31713 C -0.79948 -0.33125 -0.80607 -0.33588 -0.81892 -0.33588 " pathEditMode="relative" rAng="0" ptsTypes="fffffffffffffffffffA">
                                      <p:cBhvr>
                                        <p:cTn id="1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198891"/>
            <a:ext cx="60912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Спасибо за урок!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3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357430"/>
            <a:ext cx="4857784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600130"/>
            <a:ext cx="8001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http://rus.garmingps.ee/haldamine/bamboo-forest-panda&amp;page=7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4155" y="272457"/>
            <a:ext cx="6600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Используемые интернет- ресурсы: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885750"/>
            <a:ext cx="7429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1. </a:t>
            </a:r>
            <a:r>
              <a:rPr lang="en-US" sz="2000" dirty="0" smtClean="0">
                <a:solidFill>
                  <a:schemeClr val="bg1"/>
                </a:solidFill>
              </a:rPr>
              <a:t>http://adlibitum.xxbb.ru/viewtopic.php?id=1117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242940"/>
            <a:ext cx="6500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http://tatuirovki-best.ru/medved-buriy.html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928802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http://900igr.net/kartinki/zhivotnye/KHischniki-2.files/040-Gimalajskij-medved.html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5" y="2528824"/>
            <a:ext cx="5357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5. </a:t>
            </a:r>
            <a:r>
              <a:rPr lang="en-US" sz="2000" dirty="0" smtClean="0">
                <a:solidFill>
                  <a:schemeClr val="bg1"/>
                </a:solidFill>
              </a:rPr>
              <a:t>http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://www.klerk.ru/soft/news/129192/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857496"/>
            <a:ext cx="85011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http://www.liveinternet.ru/users/ilya-m1972/post150103927/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60205" y="3071810"/>
            <a:ext cx="5155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Используемая литература: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3631172"/>
            <a:ext cx="31415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http://www.prozagadki.ru/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85728"/>
            <a:ext cx="70271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Сосчитайте!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Выберите правильный ответ.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1682013"/>
            <a:ext cx="3002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70-6·7-6=</a:t>
            </a:r>
          </a:p>
        </p:txBody>
      </p:sp>
      <p:pic>
        <p:nvPicPr>
          <p:cNvPr id="4" name="Рисунок 3" descr="48317410_7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923" y="2800372"/>
            <a:ext cx="2562225" cy="3771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1538" y="2571744"/>
            <a:ext cx="1915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1.   24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3434364"/>
            <a:ext cx="1915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2.   34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4455" y="4286256"/>
            <a:ext cx="1915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3.   22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5143512"/>
            <a:ext cx="1915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4.   32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143240" y="2571744"/>
            <a:ext cx="2786082" cy="82696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Подумай!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5643570" y="1673344"/>
            <a:ext cx="2786082" cy="82696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Молодец!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7879872" y="58018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hlinkClick r:id="rId3" action="ppaction://hlinksldjump"/>
              </a:rPr>
              <a:t>Далее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5B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9" presetClass="exit" presetSubtype="0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5B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0F25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9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5B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9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1"/>
      <p:bldP spid="7" grpId="2"/>
      <p:bldP spid="8" grpId="0"/>
      <p:bldP spid="8" grpId="1"/>
      <p:bldP spid="9" grpId="1"/>
      <p:bldP spid="9" grpId="2"/>
      <p:bldP spid="10" grpId="1"/>
      <p:bldP spid="10" grpId="2"/>
      <p:bldP spid="11" grpId="0" animBg="1"/>
      <p:bldP spid="11" grpId="2" animBg="1"/>
      <p:bldP spid="11" grpId="4" animBg="1"/>
      <p:bldP spid="11" grpId="5" animBg="1"/>
      <p:bldP spid="12" grpId="0" animBg="1"/>
      <p:bldP spid="12" grpId="1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85728"/>
            <a:ext cx="70271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Сосчитайте!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Выберите правильный ответ.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1682013"/>
            <a:ext cx="31662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26+8-4</a:t>
            </a:r>
            <a:r>
              <a:rPr lang="ru-RU" sz="5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·7=</a:t>
            </a:r>
            <a:endParaRPr lang="en-US" sz="5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8317410_7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485" y="2800372"/>
            <a:ext cx="2562225" cy="3771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2571744"/>
            <a:ext cx="1915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1.   10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3434364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2.   6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4286256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3.   9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5143512"/>
            <a:ext cx="1915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4.   37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2928926" y="2643182"/>
            <a:ext cx="2857520" cy="8984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Подумай!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5500694" y="1643050"/>
            <a:ext cx="2857520" cy="92869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Молодец!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4" name="Стрелка вправо 13">
            <a:hlinkClick r:id="rId3" action="ppaction://hlinksldjump"/>
          </p:cNvPr>
          <p:cNvSpPr/>
          <p:nvPr/>
        </p:nvSpPr>
        <p:spPr>
          <a:xfrm>
            <a:off x="7715272" y="5715016"/>
            <a:ext cx="107157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hlinkClick r:id="rId4" action="ppaction://hlinksldjump"/>
              </a:rPr>
              <a:t>Далее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5B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xit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5B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5B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9" presetClass="exit" presetSubtype="0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0F25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9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85728"/>
            <a:ext cx="70271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Сосчитайте!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Выберите правильный ответ.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1682013"/>
            <a:ext cx="31662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35:5+2</a:t>
            </a:r>
            <a:r>
              <a:rPr lang="ru-RU" sz="5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·7=</a:t>
            </a:r>
            <a:endParaRPr lang="en-US" sz="5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8317410_7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485" y="2800372"/>
            <a:ext cx="2562225" cy="3771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2571744"/>
            <a:ext cx="1915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1.   21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3434364"/>
            <a:ext cx="1915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2.   98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4286256"/>
            <a:ext cx="1915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3.   25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5143512"/>
            <a:ext cx="1915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4.   19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2928926" y="2643182"/>
            <a:ext cx="2857520" cy="8984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Подумай!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5500694" y="1643050"/>
            <a:ext cx="2857520" cy="92869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Молодец!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4" name="Стрелка вправо 13">
            <a:hlinkClick r:id="rId3" action="ppaction://hlinksldjump"/>
          </p:cNvPr>
          <p:cNvSpPr/>
          <p:nvPr/>
        </p:nvSpPr>
        <p:spPr>
          <a:xfrm>
            <a:off x="7715272" y="5715016"/>
            <a:ext cx="107157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hlinkClick r:id="rId3" action="ppaction://hlinksldjump"/>
              </a:rPr>
              <a:t>Далее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0F25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5B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5B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5B2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9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617" y="465876"/>
            <a:ext cx="861210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800" b="1" dirty="0" smtClean="0">
                <a:solidFill>
                  <a:schemeClr val="bg1"/>
                </a:solidFill>
              </a:rPr>
              <a:t>Как найти площадь прямоугольника?</a:t>
            </a:r>
            <a:endParaRPr lang="en-US" sz="3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800" b="1" dirty="0" smtClean="0">
                <a:solidFill>
                  <a:schemeClr val="bg1"/>
                </a:solidFill>
              </a:rPr>
              <a:t>Выберите правильный ответ.</a:t>
            </a:r>
            <a:endParaRPr lang="ru-RU" sz="3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1" y="1928802"/>
            <a:ext cx="2714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6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Ѕ=</a:t>
            </a:r>
            <a:r>
              <a:rPr lang="en-US" sz="7200" b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a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·</a:t>
            </a:r>
            <a:r>
              <a:rPr lang="en-US" sz="7200" b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b</a:t>
            </a:r>
            <a:endParaRPr lang="en-US" sz="7200" b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7858148" y="60007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hlinkClick r:id="rId2" action="ppaction://hlinksldjump"/>
              </a:rPr>
              <a:t>Далее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48317063_5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3571876"/>
            <a:ext cx="2309821" cy="3024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72066" y="1857364"/>
            <a:ext cx="24240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S= </a:t>
            </a:r>
            <a:r>
              <a:rPr lang="en-US" sz="7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·</a:t>
            </a:r>
            <a:r>
              <a:rPr lang="en-US" sz="7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7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1000100" y="3143248"/>
            <a:ext cx="2571768" cy="82696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Умница!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5429256" y="3143248"/>
            <a:ext cx="3429024" cy="85725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800" b="1" dirty="0" smtClean="0">
                <a:solidFill>
                  <a:schemeClr val="bg1"/>
                </a:solidFill>
              </a:rPr>
              <a:t>Неправильно!</a:t>
            </a:r>
            <a:endParaRPr lang="ru-RU" sz="3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4C3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7FB8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5" grpId="0" animBg="1"/>
      <p:bldP spid="13" grpId="0"/>
      <p:bldP spid="13" grpId="1"/>
      <p:bldP spid="16" grpId="0" animBg="1"/>
      <p:bldP spid="16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 txBox="1"/>
          <p:nvPr/>
        </p:nvSpPr>
        <p:spPr>
          <a:xfrm>
            <a:off x="500034" y="1428736"/>
            <a:ext cx="36615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P=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∙2+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∙2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23000"/>
            <a:ext cx="8765541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800" b="1" dirty="0" smtClean="0">
                <a:solidFill>
                  <a:schemeClr val="bg1"/>
                </a:solidFill>
              </a:rPr>
              <a:t>Как найти периметр прямоугольника?</a:t>
            </a:r>
            <a:endParaRPr lang="en-US" sz="3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800" b="1" dirty="0" smtClean="0">
                <a:solidFill>
                  <a:schemeClr val="bg1"/>
                </a:solidFill>
              </a:rPr>
              <a:t>Выбери правильный ответ</a:t>
            </a:r>
            <a:endParaRPr lang="en-US" sz="3800" b="1" dirty="0" smtClean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357562"/>
            <a:ext cx="43604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P=</a:t>
            </a:r>
            <a:r>
              <a:rPr lang="en-US" sz="7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7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7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7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7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60820" y="1428736"/>
            <a:ext cx="35974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P=(</a:t>
            </a:r>
            <a:r>
              <a:rPr lang="en-US" sz="7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7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)∙2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80" y="3357562"/>
            <a:ext cx="21964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P=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·4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0261" y="2285992"/>
            <a:ext cx="4309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P=</a:t>
            </a:r>
            <a:r>
              <a:rPr lang="en-US" sz="7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7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7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7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7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3991" y="4286256"/>
            <a:ext cx="4366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P=</a:t>
            </a:r>
            <a:r>
              <a:rPr lang="en-US" sz="7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7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7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7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7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7643834" y="60007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hlinkClick r:id="rId2" action="ppaction://hlinksldjump"/>
              </a:rPr>
              <a:t>Далее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57158" y="5786454"/>
            <a:ext cx="2928958" cy="71438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800" b="1" dirty="0" smtClean="0">
                <a:solidFill>
                  <a:srgbClr val="FF0000"/>
                </a:solidFill>
              </a:rPr>
              <a:t>Правильно!</a:t>
            </a:r>
            <a:endParaRPr lang="ru-RU" sz="3800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3929058" y="5786454"/>
            <a:ext cx="3500462" cy="68408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800" b="1" dirty="0" smtClean="0">
                <a:solidFill>
                  <a:schemeClr val="bg1"/>
                </a:solidFill>
              </a:rPr>
              <a:t>Неправильно!</a:t>
            </a:r>
            <a:endParaRPr lang="ru-RU" sz="3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7FB8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7FB8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4C3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7FB8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9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4C3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4C3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9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4762" y="394438"/>
            <a:ext cx="435606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800" b="1" dirty="0" smtClean="0">
                <a:solidFill>
                  <a:schemeClr val="bg1"/>
                </a:solidFill>
              </a:rPr>
              <a:t>Отгадайте загадку.</a:t>
            </a:r>
            <a:endParaRPr lang="ru-RU" sz="3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9404" y="1142984"/>
            <a:ext cx="513724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Летом бродит без дороги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Между сосен и берёз,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А зимой он спит в берлоге,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От мороза пряча нос.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7736996" y="59293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hlinkClick r:id="rId2" action="ppaction://hlinksldjump"/>
              </a:rPr>
              <a:t>Далее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429000"/>
            <a:ext cx="400984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24_koala_0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357562"/>
            <a:ext cx="4005383" cy="3000396"/>
          </a:xfrm>
          <a:prstGeom prst="rect">
            <a:avLst/>
          </a:prstGeom>
        </p:spPr>
      </p:pic>
      <p:pic>
        <p:nvPicPr>
          <p:cNvPr id="5" name="Рисунок 4" descr="120409_1024_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357562"/>
            <a:ext cx="4000528" cy="3000396"/>
          </a:xfrm>
          <a:prstGeom prst="rect">
            <a:avLst/>
          </a:prstGeom>
        </p:spPr>
      </p:pic>
      <p:pic>
        <p:nvPicPr>
          <p:cNvPr id="8" name="Рисунок 7" descr="38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84" y="250032"/>
            <a:ext cx="3857620" cy="28932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1538" y="253870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92443" y="2681583"/>
            <a:ext cx="230858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Белый медведь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7950" y="5896293"/>
            <a:ext cx="106471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Панда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6409" y="5896293"/>
            <a:ext cx="102964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Коала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0022-022-Gimalajskij-medv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62" y="300034"/>
            <a:ext cx="4086262" cy="28432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0596" y="2681583"/>
            <a:ext cx="327846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Гималайский медведь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6620950_602014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00066"/>
            <a:ext cx="4071235" cy="58578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2066" y="2071678"/>
            <a:ext cx="38102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         Логотип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Всемирного Фонда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     дикой природы.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1209</TotalTime>
  <Words>308</Words>
  <PresentationFormat>Экран (4:3)</PresentationFormat>
  <Paragraphs>92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126</cp:revision>
  <dcterms:modified xsi:type="dcterms:W3CDTF">2012-01-30T04:04:54Z</dcterms:modified>
</cp:coreProperties>
</file>