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947" r:id="rId2"/>
    <p:sldMasterId id="2147483959" r:id="rId3"/>
  </p:sldMasterIdLst>
  <p:notesMasterIdLst>
    <p:notesMasterId r:id="rId18"/>
  </p:notesMasterIdLst>
  <p:sldIdLst>
    <p:sldId id="288" r:id="rId4"/>
    <p:sldId id="287" r:id="rId5"/>
    <p:sldId id="270" r:id="rId6"/>
    <p:sldId id="276" r:id="rId7"/>
    <p:sldId id="275" r:id="rId8"/>
    <p:sldId id="269" r:id="rId9"/>
    <p:sldId id="281" r:id="rId10"/>
    <p:sldId id="282" r:id="rId11"/>
    <p:sldId id="272" r:id="rId12"/>
    <p:sldId id="283" r:id="rId13"/>
    <p:sldId id="289" r:id="rId14"/>
    <p:sldId id="279" r:id="rId15"/>
    <p:sldId id="278" r:id="rId16"/>
    <p:sldId id="284" r:id="rId17"/>
  </p:sldIdLst>
  <p:sldSz cx="9144000" cy="6858000" type="screen4x3"/>
  <p:notesSz cx="6858000" cy="99456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692"/>
    <a:srgbClr val="00CCFF"/>
    <a:srgbClr val="0000FF"/>
    <a:srgbClr val="F8A662"/>
    <a:srgbClr val="FFC489"/>
    <a:srgbClr val="FF6600"/>
    <a:srgbClr val="CCFF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>
        <p:scale>
          <a:sx n="66" d="100"/>
          <a:sy n="66" d="100"/>
        </p:scale>
        <p:origin x="-12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860887-DCDA-46F9-BA6E-BAAA728E4DA6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C59772-D9E6-4B89-B10C-43C4C865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3485C4-A348-4668-B5F5-C78C7666F8F9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7B6138-7465-4A7C-A88D-8EDA9EB5103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EC3D3-0FFE-406B-A1C7-2F06BD3D65C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A93B2-A0CB-4FC7-94E1-486745AEC83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B7F562-0246-44BB-B038-E8453350A1C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47630B-62D1-4661-A17E-1ED8ECD268E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9CC38-9CC8-46ED-9394-CB9253EED3C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244DF0-F8B9-4260-A74F-27EC983D39E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B5DB9-1E1F-42DF-80FD-D136A5173C8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550CA9-53D4-488B-AC31-280137E89DD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1F8A1-56CE-4163-8C24-529B8AEC736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EA83C-A635-48F9-AD27-0E6F88E979A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DEBD-CC62-493D-B6EC-FACD85765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A187-B241-4515-9844-C30E33E9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3245-8491-4537-9646-13CD28513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4200-45FF-470B-A282-775F09CD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2714-D310-4BA1-95CC-AC866BB7A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7C2F-21EA-4382-BF97-4959AC64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2710-AC91-4079-B4EE-D8184284D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FF26-5EDA-4B29-A5AC-707E9AAD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9F03-A4F8-4BA3-99C9-21E095C64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14A0-804A-48F8-B9FC-8BE5F5C82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39A6-4C88-44FE-9809-2E1EB2ED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2551-6350-44E3-B215-E16520A40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5473-4D07-4A85-83F8-2E24E3876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0556-D7A6-44B4-A48E-859DF533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DDB1-1B6D-4206-9DFA-5CA68B8F9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7B92-3E3A-4343-B185-187301BDF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6373-31D1-4DFE-B483-80C815954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ECDD-5B99-4FBB-89F4-3770F75F2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2470-54CD-4756-A642-044EDB06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7C06-FCDD-4A4A-B984-B36DC99F5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C391-AF09-4874-B29C-1BBBA1BF1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E888-5B71-42E3-BE17-527FB4F3A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10D7-1B78-4D50-9C4B-2EE4E4780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F2CEA-9701-4210-A832-5D2B54C3D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21FC-F71C-4D5F-8E96-2D6584E0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9E50-D314-41E2-A908-69EE29C4A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0AE8-EC12-485D-8B71-9738AF89A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D9B2C-BB3A-4E55-B164-61C155FBE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4C84-3F0D-48AF-8DE7-AC8BC5A46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7BBF-4C70-4287-8913-B5331D21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3288-E354-4C6A-A15B-451A0DD0A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42DA-857F-49FC-BDE4-73D4C0B8E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8796-29D8-42AA-8ECA-E18392BCF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3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3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33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833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sp>
          <p:nvSpPr>
            <p:cNvPr id="1833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3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33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3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33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33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53398F4-730B-410B-8F1F-5F67A62AE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33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9C4F05-7CB3-4B59-A25A-3DD2A39C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2484DA-BA2A-4D92-A874-5E00DDD0E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77;&#1093;&#1072;\&#1056;&#1072;&#1073;&#1086;&#1095;&#1080;&#1081;%20&#1089;&#1090;&#1086;&#1083;\&#1059;&#1088;&#1086;&#1082;%20&#1085;&#1072;%20&#1092;&#1077;&#1089;&#1090;&#1080;&#1074;&#1072;&#1083;&#1100;\&#1091;&#1095;&#1080;&#1090;&#1100;&#1089;&#1103;%20&#1085;&#1072;&#1076;&#1086;.wa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533400"/>
            <a:ext cx="7848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«Математика - царица всех наук.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Её возлюбленный- истина,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её наряд- простота и ясность.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Дворец этой владычицы окружён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тернистыми зарослями, и,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чтобы достичь его, каждому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приходится продираться сквозь чащу.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Случайный путник не обнаружит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 дворце ничего привлекательного.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Красота его откроется лишь разуму, </a:t>
            </a:r>
          </a:p>
          <a:p>
            <a:pPr algn="l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любящему истину, закалённому в борьбе с трудностями…»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352800" y="6172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Ян Снядецкий (1756- 1830)</a:t>
            </a:r>
          </a:p>
        </p:txBody>
      </p:sp>
      <p:pic>
        <p:nvPicPr>
          <p:cNvPr id="6148" name="Рисунок 4" descr="C:\Документы\Мои рисунки\Замо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3279775" cy="269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0" y="304800"/>
            <a:ext cx="8534400" cy="2133600"/>
          </a:xfrm>
          <a:prstGeom prst="cloudCallout">
            <a:avLst>
              <a:gd name="adj1" fmla="val -43639"/>
              <a:gd name="adj2" fmla="val 57144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8382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КЛОУНАМ С  НОМЕРАМИ НА МАЙКАХ 5, 6 И 7   НЕОБХОДИМО ТАК ВСТАТЬ В РЯД, ЧТОБЫ ЦИФРЫ             НА ИХ КОСТЮМАХ ОБРАЗОВАЛИ ЧИСЛО,                         ДЕЛЯЩЕЕСЯ НА 13. 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77850" y="150813"/>
            <a:ext cx="6442075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ЗАДАЧА «ТРЮК КЛОУНА»</a:t>
            </a: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3581400" y="2362200"/>
            <a:ext cx="1600200" cy="4419600"/>
            <a:chOff x="2256" y="1488"/>
            <a:chExt cx="1008" cy="2784"/>
          </a:xfrm>
        </p:grpSpPr>
        <p:sp>
          <p:nvSpPr>
            <p:cNvPr id="16390" name="AutoShape 14"/>
            <p:cNvSpPr>
              <a:spLocks noChangeArrowheads="1"/>
            </p:cNvSpPr>
            <p:nvPr/>
          </p:nvSpPr>
          <p:spPr bwMode="auto">
            <a:xfrm rot="-10200000">
              <a:off x="2417" y="3554"/>
              <a:ext cx="242" cy="718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-600000">
              <a:off x="2861" y="3554"/>
              <a:ext cx="242" cy="718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93" name="Oval 5"/>
            <p:cNvSpPr>
              <a:spLocks noChangeArrowheads="1"/>
            </p:cNvSpPr>
            <p:nvPr/>
          </p:nvSpPr>
          <p:spPr bwMode="auto">
            <a:xfrm>
              <a:off x="2377" y="2700"/>
              <a:ext cx="766" cy="1213"/>
            </a:xfrm>
            <a:prstGeom prst="ellipse">
              <a:avLst/>
            </a:prstGeom>
            <a:gradFill rotWithShape="1">
              <a:gsLst>
                <a:gs pos="0">
                  <a:srgbClr val="FAE3B7"/>
                </a:gs>
                <a:gs pos="9000">
                  <a:srgbClr val="A28949"/>
                </a:gs>
                <a:gs pos="15500">
                  <a:srgbClr val="835E17"/>
                </a:gs>
                <a:gs pos="16499">
                  <a:srgbClr val="BD922A"/>
                </a:gs>
                <a:gs pos="18500">
                  <a:srgbClr val="FBE4AE"/>
                </a:gs>
                <a:gs pos="39500">
                  <a:srgbClr val="BD922A"/>
                </a:gs>
                <a:gs pos="43500">
                  <a:srgbClr val="BD922A"/>
                </a:gs>
                <a:gs pos="50000">
                  <a:srgbClr val="FBE4AE"/>
                </a:gs>
                <a:gs pos="56500">
                  <a:srgbClr val="BD922A"/>
                </a:gs>
                <a:gs pos="60501">
                  <a:srgbClr val="BD922A"/>
                </a:gs>
                <a:gs pos="81500">
                  <a:srgbClr val="FBE4AE"/>
                </a:gs>
                <a:gs pos="83501">
                  <a:srgbClr val="BD922A"/>
                </a:gs>
                <a:gs pos="84500">
                  <a:srgbClr val="835E17"/>
                </a:gs>
                <a:gs pos="91000">
                  <a:srgbClr val="A28949"/>
                </a:gs>
                <a:gs pos="100000">
                  <a:srgbClr val="FAE3B7"/>
                </a:gs>
              </a:gsLst>
              <a:lin ang="5400000" scaled="1"/>
            </a:gra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94" name="AutoShape 6"/>
            <p:cNvSpPr>
              <a:spLocks noChangeArrowheads="1"/>
            </p:cNvSpPr>
            <p:nvPr/>
          </p:nvSpPr>
          <p:spPr bwMode="auto">
            <a:xfrm>
              <a:off x="2498" y="2251"/>
              <a:ext cx="484" cy="494"/>
            </a:xfrm>
            <a:prstGeom prst="smileyFace">
              <a:avLst>
                <a:gd name="adj" fmla="val 4653"/>
              </a:avLst>
            </a:prstGeom>
            <a:solidFill>
              <a:schemeClr val="tx1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95" name="AutoShape 7"/>
            <p:cNvSpPr>
              <a:spLocks noChangeArrowheads="1"/>
            </p:cNvSpPr>
            <p:nvPr/>
          </p:nvSpPr>
          <p:spPr bwMode="auto">
            <a:xfrm>
              <a:off x="2538" y="1533"/>
              <a:ext cx="403" cy="80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96" name="Oval 8"/>
            <p:cNvSpPr>
              <a:spLocks noChangeArrowheads="1"/>
            </p:cNvSpPr>
            <p:nvPr/>
          </p:nvSpPr>
          <p:spPr bwMode="auto">
            <a:xfrm>
              <a:off x="2659" y="1488"/>
              <a:ext cx="121" cy="13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97" name="AutoShape 9"/>
            <p:cNvSpPr>
              <a:spLocks noChangeArrowheads="1"/>
            </p:cNvSpPr>
            <p:nvPr/>
          </p:nvSpPr>
          <p:spPr bwMode="auto">
            <a:xfrm>
              <a:off x="2256" y="2880"/>
              <a:ext cx="242" cy="674"/>
            </a:xfrm>
            <a:prstGeom prst="moon">
              <a:avLst>
                <a:gd name="adj" fmla="val 3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98" name="AutoShape 13"/>
            <p:cNvSpPr>
              <a:spLocks noChangeArrowheads="1"/>
            </p:cNvSpPr>
            <p:nvPr/>
          </p:nvSpPr>
          <p:spPr bwMode="auto">
            <a:xfrm rot="10800000">
              <a:off x="3022" y="2880"/>
              <a:ext cx="242" cy="674"/>
            </a:xfrm>
            <a:prstGeom prst="moon">
              <a:avLst>
                <a:gd name="adj" fmla="val 3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230432" name="Text Box 32"/>
            <p:cNvSpPr txBox="1">
              <a:spLocks noChangeArrowheads="1"/>
            </p:cNvSpPr>
            <p:nvPr/>
          </p:nvSpPr>
          <p:spPr bwMode="auto">
            <a:xfrm>
              <a:off x="2538" y="3006"/>
              <a:ext cx="4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16419" name="Group 35"/>
          <p:cNvGrpSpPr>
            <a:grpSpLocks/>
          </p:cNvGrpSpPr>
          <p:nvPr/>
        </p:nvGrpSpPr>
        <p:grpSpPr bwMode="auto">
          <a:xfrm>
            <a:off x="5867400" y="2362200"/>
            <a:ext cx="1676400" cy="4419600"/>
            <a:chOff x="3696" y="1152"/>
            <a:chExt cx="1200" cy="2976"/>
          </a:xfrm>
        </p:grpSpPr>
        <p:sp>
          <p:nvSpPr>
            <p:cNvPr id="16387" name="AutoShape 30"/>
            <p:cNvSpPr>
              <a:spLocks noChangeArrowheads="1"/>
            </p:cNvSpPr>
            <p:nvPr/>
          </p:nvSpPr>
          <p:spPr bwMode="auto">
            <a:xfrm rot="-600000">
              <a:off x="4416" y="3360"/>
              <a:ext cx="288" cy="768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389" name="AutoShape 28"/>
            <p:cNvSpPr>
              <a:spLocks noChangeArrowheads="1"/>
            </p:cNvSpPr>
            <p:nvPr/>
          </p:nvSpPr>
          <p:spPr bwMode="auto">
            <a:xfrm rot="-10200000">
              <a:off x="3888" y="3360"/>
              <a:ext cx="288" cy="768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3840" y="2448"/>
              <a:ext cx="912" cy="1296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3984" y="1968"/>
              <a:ext cx="576" cy="528"/>
            </a:xfrm>
            <a:prstGeom prst="smileyFace">
              <a:avLst>
                <a:gd name="adj" fmla="val 4653"/>
              </a:avLst>
            </a:prstGeom>
            <a:solidFill>
              <a:schemeClr val="tx1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404" name="AutoShape 20"/>
            <p:cNvSpPr>
              <a:spLocks noChangeArrowheads="1"/>
            </p:cNvSpPr>
            <p:nvPr/>
          </p:nvSpPr>
          <p:spPr bwMode="auto">
            <a:xfrm>
              <a:off x="4032" y="1200"/>
              <a:ext cx="480" cy="864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4224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408" name="AutoShape 24"/>
            <p:cNvSpPr>
              <a:spLocks noChangeArrowheads="1"/>
            </p:cNvSpPr>
            <p:nvPr/>
          </p:nvSpPr>
          <p:spPr bwMode="auto">
            <a:xfrm>
              <a:off x="3696" y="2640"/>
              <a:ext cx="288" cy="720"/>
            </a:xfrm>
            <a:prstGeom prst="moon">
              <a:avLst>
                <a:gd name="adj" fmla="val 3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6410" name="AutoShape 26"/>
            <p:cNvSpPr>
              <a:spLocks noChangeArrowheads="1"/>
            </p:cNvSpPr>
            <p:nvPr/>
          </p:nvSpPr>
          <p:spPr bwMode="auto">
            <a:xfrm rot="10800000">
              <a:off x="4608" y="2640"/>
              <a:ext cx="288" cy="720"/>
            </a:xfrm>
            <a:prstGeom prst="moon">
              <a:avLst>
                <a:gd name="adj" fmla="val 3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230433" name="Text Box 33"/>
            <p:cNvSpPr txBox="1">
              <a:spLocks noChangeArrowheads="1"/>
            </p:cNvSpPr>
            <p:nvPr/>
          </p:nvSpPr>
          <p:spPr bwMode="auto">
            <a:xfrm>
              <a:off x="4080" y="2726"/>
              <a:ext cx="480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7</a:t>
              </a:r>
            </a:p>
          </p:txBody>
        </p:sp>
      </p:grpSp>
      <p:grpSp>
        <p:nvGrpSpPr>
          <p:cNvPr id="16427" name="Group 43"/>
          <p:cNvGrpSpPr>
            <a:grpSpLocks/>
          </p:cNvGrpSpPr>
          <p:nvPr/>
        </p:nvGrpSpPr>
        <p:grpSpPr bwMode="auto">
          <a:xfrm>
            <a:off x="1143000" y="2433638"/>
            <a:ext cx="1600200" cy="4348162"/>
            <a:chOff x="720" y="1533"/>
            <a:chExt cx="1008" cy="2739"/>
          </a:xfrm>
        </p:grpSpPr>
        <p:grpSp>
          <p:nvGrpSpPr>
            <p:cNvPr id="16417" name="Group 33"/>
            <p:cNvGrpSpPr>
              <a:grpSpLocks/>
            </p:cNvGrpSpPr>
            <p:nvPr/>
          </p:nvGrpSpPr>
          <p:grpSpPr bwMode="auto">
            <a:xfrm>
              <a:off x="720" y="2251"/>
              <a:ext cx="1008" cy="2021"/>
              <a:chOff x="672" y="1968"/>
              <a:chExt cx="1200" cy="2160"/>
            </a:xfrm>
          </p:grpSpPr>
          <p:sp>
            <p:nvSpPr>
              <p:cNvPr id="16386" name="AutoShape 29"/>
              <p:cNvSpPr>
                <a:spLocks noChangeArrowheads="1"/>
              </p:cNvSpPr>
              <p:nvPr/>
            </p:nvSpPr>
            <p:spPr bwMode="auto">
              <a:xfrm rot="-600000">
                <a:off x="1392" y="3360"/>
                <a:ext cx="288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6388" name="AutoShape 27"/>
              <p:cNvSpPr>
                <a:spLocks noChangeArrowheads="1"/>
              </p:cNvSpPr>
              <p:nvPr/>
            </p:nvSpPr>
            <p:spPr bwMode="auto">
              <a:xfrm rot="-10200000">
                <a:off x="864" y="3360"/>
                <a:ext cx="288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600"/>
              </a:p>
            </p:txBody>
          </p:sp>
          <p:sp>
            <p:nvSpPr>
              <p:cNvPr id="16399" name="Oval 15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912" cy="1296"/>
              </a:xfrm>
              <a:prstGeom prst="ellipse">
                <a:avLst/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6401" name="AutoShape 17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576" cy="528"/>
              </a:xfrm>
              <a:prstGeom prst="smileyFace">
                <a:avLst>
                  <a:gd name="adj" fmla="val 4653"/>
                </a:avLst>
              </a:prstGeom>
              <a:solidFill>
                <a:schemeClr val="tx1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6407" name="AutoShape 23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288" cy="720"/>
              </a:xfrm>
              <a:prstGeom prst="moon">
                <a:avLst>
                  <a:gd name="adj" fmla="val 371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6409" name="AutoShape 25"/>
              <p:cNvSpPr>
                <a:spLocks noChangeArrowheads="1"/>
              </p:cNvSpPr>
              <p:nvPr/>
            </p:nvSpPr>
            <p:spPr bwMode="auto">
              <a:xfrm rot="10800000">
                <a:off x="1584" y="2640"/>
                <a:ext cx="288" cy="720"/>
              </a:xfrm>
              <a:prstGeom prst="moon">
                <a:avLst>
                  <a:gd name="adj" fmla="val 371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600"/>
              </a:p>
            </p:txBody>
          </p:sp>
          <p:sp>
            <p:nvSpPr>
              <p:cNvPr id="23043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2677"/>
                <a:ext cx="480" cy="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5</a:t>
                </a:r>
              </a:p>
            </p:txBody>
          </p:sp>
        </p:grpSp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>
              <a:off x="1002" y="1533"/>
              <a:ext cx="403" cy="8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1782763" y="2362200"/>
            <a:ext cx="192087" cy="21431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3" grpId="0" animBg="1"/>
      <p:bldP spid="230404" grpId="0"/>
      <p:bldP spid="2078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6858000" y="1905000"/>
            <a:ext cx="1600200" cy="4348163"/>
            <a:chOff x="720" y="1533"/>
            <a:chExt cx="1008" cy="2739"/>
          </a:xfrm>
        </p:grpSpPr>
        <p:grpSp>
          <p:nvGrpSpPr>
            <p:cNvPr id="71697" name="Group 17"/>
            <p:cNvGrpSpPr>
              <a:grpSpLocks/>
            </p:cNvGrpSpPr>
            <p:nvPr/>
          </p:nvGrpSpPr>
          <p:grpSpPr bwMode="auto">
            <a:xfrm>
              <a:off x="720" y="2251"/>
              <a:ext cx="1008" cy="2021"/>
              <a:chOff x="672" y="1968"/>
              <a:chExt cx="1200" cy="2160"/>
            </a:xfrm>
          </p:grpSpPr>
          <p:sp>
            <p:nvSpPr>
              <p:cNvPr id="71698" name="AutoShape 29"/>
              <p:cNvSpPr>
                <a:spLocks noChangeArrowheads="1"/>
              </p:cNvSpPr>
              <p:nvPr/>
            </p:nvSpPr>
            <p:spPr bwMode="auto">
              <a:xfrm rot="-600000">
                <a:off x="1392" y="3360"/>
                <a:ext cx="288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71699" name="AutoShape 27"/>
              <p:cNvSpPr>
                <a:spLocks noChangeArrowheads="1"/>
              </p:cNvSpPr>
              <p:nvPr/>
            </p:nvSpPr>
            <p:spPr bwMode="auto">
              <a:xfrm rot="-10200000">
                <a:off x="864" y="3360"/>
                <a:ext cx="288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600"/>
              </a:p>
            </p:txBody>
          </p:sp>
          <p:sp>
            <p:nvSpPr>
              <p:cNvPr id="71700" name="Oval 15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912" cy="1296"/>
              </a:xfrm>
              <a:prstGeom prst="ellipse">
                <a:avLst/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71701" name="AutoShape 17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576" cy="528"/>
              </a:xfrm>
              <a:prstGeom prst="smileyFace">
                <a:avLst>
                  <a:gd name="adj" fmla="val 4653"/>
                </a:avLst>
              </a:prstGeom>
              <a:solidFill>
                <a:schemeClr val="tx1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71702" name="AutoShape 23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288" cy="720"/>
              </a:xfrm>
              <a:prstGeom prst="moon">
                <a:avLst>
                  <a:gd name="adj" fmla="val 371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71703" name="AutoShape 25"/>
              <p:cNvSpPr>
                <a:spLocks noChangeArrowheads="1"/>
              </p:cNvSpPr>
              <p:nvPr/>
            </p:nvSpPr>
            <p:spPr bwMode="auto">
              <a:xfrm rot="10800000">
                <a:off x="1584" y="2640"/>
                <a:ext cx="288" cy="720"/>
              </a:xfrm>
              <a:prstGeom prst="moon">
                <a:avLst>
                  <a:gd name="adj" fmla="val 371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600"/>
              </a:p>
            </p:txBody>
          </p:sp>
          <p:sp>
            <p:nvSpPr>
              <p:cNvPr id="23043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2677"/>
                <a:ext cx="480" cy="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5</a:t>
                </a:r>
              </a:p>
            </p:txBody>
          </p:sp>
        </p:grpSp>
        <p:sp>
          <p:nvSpPr>
            <p:cNvPr id="71705" name="AutoShape 19"/>
            <p:cNvSpPr>
              <a:spLocks noChangeArrowheads="1"/>
            </p:cNvSpPr>
            <p:nvPr/>
          </p:nvSpPr>
          <p:spPr bwMode="auto">
            <a:xfrm>
              <a:off x="1002" y="1533"/>
              <a:ext cx="403" cy="8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71707" name="AutoShape 30"/>
          <p:cNvSpPr>
            <a:spLocks noChangeArrowheads="1"/>
          </p:cNvSpPr>
          <p:nvPr/>
        </p:nvSpPr>
        <p:spPr bwMode="auto">
          <a:xfrm rot="-600000">
            <a:off x="4740275" y="5108575"/>
            <a:ext cx="401638" cy="1139825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auto">
          <a:xfrm rot="-10200000">
            <a:off x="4002088" y="5108575"/>
            <a:ext cx="401637" cy="1139825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600"/>
          </a:p>
        </p:txBody>
      </p:sp>
      <p:sp>
        <p:nvSpPr>
          <p:cNvPr id="71709" name="Oval 16"/>
          <p:cNvSpPr>
            <a:spLocks noChangeArrowheads="1"/>
          </p:cNvSpPr>
          <p:nvPr/>
        </p:nvSpPr>
        <p:spPr bwMode="auto">
          <a:xfrm>
            <a:off x="3935413" y="3752850"/>
            <a:ext cx="1273175" cy="1925638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71710" name="AutoShape 18"/>
          <p:cNvSpPr>
            <a:spLocks noChangeArrowheads="1"/>
          </p:cNvSpPr>
          <p:nvPr/>
        </p:nvSpPr>
        <p:spPr bwMode="auto">
          <a:xfrm>
            <a:off x="4135438" y="3040063"/>
            <a:ext cx="804862" cy="784225"/>
          </a:xfrm>
          <a:prstGeom prst="smileyFace">
            <a:avLst>
              <a:gd name="adj" fmla="val 4653"/>
            </a:avLst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71711" name="AutoShape 20"/>
          <p:cNvSpPr>
            <a:spLocks noChangeArrowheads="1"/>
          </p:cNvSpPr>
          <p:nvPr/>
        </p:nvSpPr>
        <p:spPr bwMode="auto">
          <a:xfrm>
            <a:off x="4203700" y="1900238"/>
            <a:ext cx="669925" cy="12827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71712" name="Oval 22"/>
          <p:cNvSpPr>
            <a:spLocks noChangeArrowheads="1"/>
          </p:cNvSpPr>
          <p:nvPr/>
        </p:nvSpPr>
        <p:spPr bwMode="auto">
          <a:xfrm>
            <a:off x="4471988" y="1828800"/>
            <a:ext cx="200025" cy="21431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71713" name="AutoShape 24"/>
          <p:cNvSpPr>
            <a:spLocks noChangeArrowheads="1"/>
          </p:cNvSpPr>
          <p:nvPr/>
        </p:nvSpPr>
        <p:spPr bwMode="auto">
          <a:xfrm>
            <a:off x="3733800" y="4038600"/>
            <a:ext cx="401638" cy="1069975"/>
          </a:xfrm>
          <a:prstGeom prst="moon">
            <a:avLst>
              <a:gd name="adj" fmla="val 37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71714" name="AutoShape 26"/>
          <p:cNvSpPr>
            <a:spLocks noChangeArrowheads="1"/>
          </p:cNvSpPr>
          <p:nvPr/>
        </p:nvSpPr>
        <p:spPr bwMode="auto">
          <a:xfrm rot="10800000">
            <a:off x="5008563" y="4038600"/>
            <a:ext cx="401637" cy="1069975"/>
          </a:xfrm>
          <a:prstGeom prst="moon">
            <a:avLst>
              <a:gd name="adj" fmla="val 37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600"/>
          </a:p>
        </p:txBody>
      </p:sp>
      <p:sp>
        <p:nvSpPr>
          <p:cNvPr id="230433" name="Text Box 33"/>
          <p:cNvSpPr txBox="1">
            <a:spLocks noChangeArrowheads="1"/>
          </p:cNvSpPr>
          <p:nvPr/>
        </p:nvSpPr>
        <p:spPr bwMode="auto">
          <a:xfrm>
            <a:off x="4270375" y="4165600"/>
            <a:ext cx="669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</a:p>
        </p:txBody>
      </p:sp>
      <p:grpSp>
        <p:nvGrpSpPr>
          <p:cNvPr id="71719" name="Group 39"/>
          <p:cNvGrpSpPr>
            <a:grpSpLocks/>
          </p:cNvGrpSpPr>
          <p:nvPr/>
        </p:nvGrpSpPr>
        <p:grpSpPr bwMode="auto">
          <a:xfrm>
            <a:off x="990600" y="2971800"/>
            <a:ext cx="1755775" cy="3505200"/>
            <a:chOff x="624" y="1728"/>
            <a:chExt cx="1106" cy="2208"/>
          </a:xfrm>
        </p:grpSpPr>
        <p:sp>
          <p:nvSpPr>
            <p:cNvPr id="71685" name="AutoShape 14"/>
            <p:cNvSpPr>
              <a:spLocks noChangeArrowheads="1"/>
            </p:cNvSpPr>
            <p:nvPr/>
          </p:nvSpPr>
          <p:spPr bwMode="auto">
            <a:xfrm rot="600000">
              <a:off x="1287" y="1728"/>
              <a:ext cx="265" cy="68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71686" name="AutoShape 10"/>
            <p:cNvSpPr>
              <a:spLocks noChangeArrowheads="1"/>
            </p:cNvSpPr>
            <p:nvPr/>
          </p:nvSpPr>
          <p:spPr bwMode="auto">
            <a:xfrm rot="10200000">
              <a:off x="800" y="1728"/>
              <a:ext cx="265" cy="68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71687" name="Oval 5"/>
            <p:cNvSpPr>
              <a:spLocks noChangeArrowheads="1"/>
            </p:cNvSpPr>
            <p:nvPr/>
          </p:nvSpPr>
          <p:spPr bwMode="auto">
            <a:xfrm rot="10800000">
              <a:off x="757" y="2068"/>
              <a:ext cx="838" cy="1148"/>
            </a:xfrm>
            <a:prstGeom prst="ellipse">
              <a:avLst/>
            </a:prstGeom>
            <a:gradFill rotWithShape="1">
              <a:gsLst>
                <a:gs pos="0">
                  <a:srgbClr val="FAE3B7"/>
                </a:gs>
                <a:gs pos="9000">
                  <a:srgbClr val="A28949"/>
                </a:gs>
                <a:gs pos="15500">
                  <a:srgbClr val="835E17"/>
                </a:gs>
                <a:gs pos="16499">
                  <a:srgbClr val="BD922A"/>
                </a:gs>
                <a:gs pos="18500">
                  <a:srgbClr val="FBE4AE"/>
                </a:gs>
                <a:gs pos="39500">
                  <a:srgbClr val="BD922A"/>
                </a:gs>
                <a:gs pos="43500">
                  <a:srgbClr val="BD922A"/>
                </a:gs>
                <a:gs pos="50000">
                  <a:srgbClr val="FBE4AE"/>
                </a:gs>
                <a:gs pos="56500">
                  <a:srgbClr val="BD922A"/>
                </a:gs>
                <a:gs pos="60501">
                  <a:srgbClr val="BD922A"/>
                </a:gs>
                <a:gs pos="81500">
                  <a:srgbClr val="FBE4AE"/>
                </a:gs>
                <a:gs pos="83501">
                  <a:srgbClr val="BD922A"/>
                </a:gs>
                <a:gs pos="84500">
                  <a:srgbClr val="835E17"/>
                </a:gs>
                <a:gs pos="91000">
                  <a:srgbClr val="A28949"/>
                </a:gs>
                <a:gs pos="100000">
                  <a:srgbClr val="FAE3B7"/>
                </a:gs>
              </a:gsLst>
              <a:lin ang="5400000" scaled="1"/>
            </a:gra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71688" name="AutoShape 6"/>
            <p:cNvSpPr>
              <a:spLocks noChangeArrowheads="1"/>
            </p:cNvSpPr>
            <p:nvPr/>
          </p:nvSpPr>
          <p:spPr bwMode="auto">
            <a:xfrm rot="10800000">
              <a:off x="933" y="3172"/>
              <a:ext cx="530" cy="467"/>
            </a:xfrm>
            <a:prstGeom prst="smileyFace">
              <a:avLst>
                <a:gd name="adj" fmla="val 4653"/>
              </a:avLst>
            </a:prstGeom>
            <a:solidFill>
              <a:schemeClr val="tx1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71691" name="AutoShape 9"/>
            <p:cNvSpPr>
              <a:spLocks noChangeArrowheads="1"/>
            </p:cNvSpPr>
            <p:nvPr/>
          </p:nvSpPr>
          <p:spPr bwMode="auto">
            <a:xfrm rot="10800000">
              <a:off x="1465" y="3068"/>
              <a:ext cx="265" cy="638"/>
            </a:xfrm>
            <a:prstGeom prst="moon">
              <a:avLst>
                <a:gd name="adj" fmla="val 3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600"/>
            </a:p>
          </p:txBody>
        </p:sp>
        <p:sp>
          <p:nvSpPr>
            <p:cNvPr id="71692" name="AutoShape 13"/>
            <p:cNvSpPr>
              <a:spLocks noChangeArrowheads="1"/>
            </p:cNvSpPr>
            <p:nvPr/>
          </p:nvSpPr>
          <p:spPr bwMode="auto">
            <a:xfrm>
              <a:off x="624" y="3068"/>
              <a:ext cx="265" cy="638"/>
            </a:xfrm>
            <a:prstGeom prst="moon">
              <a:avLst>
                <a:gd name="adj" fmla="val 37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230432" name="Text Box 32"/>
            <p:cNvSpPr txBox="1">
              <a:spLocks noChangeArrowheads="1"/>
            </p:cNvSpPr>
            <p:nvPr/>
          </p:nvSpPr>
          <p:spPr bwMode="auto">
            <a:xfrm rot="10800000">
              <a:off x="980" y="2293"/>
              <a:ext cx="4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6</a:t>
              </a:r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>
              <a:off x="816" y="3936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16" name="AutoShape 36"/>
            <p:cNvSpPr>
              <a:spLocks noChangeArrowheads="1"/>
            </p:cNvSpPr>
            <p:nvPr/>
          </p:nvSpPr>
          <p:spPr bwMode="auto">
            <a:xfrm>
              <a:off x="960" y="3552"/>
              <a:ext cx="480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7" name="Oval 22"/>
            <p:cNvSpPr>
              <a:spLocks noChangeArrowheads="1"/>
            </p:cNvSpPr>
            <p:nvPr/>
          </p:nvSpPr>
          <p:spPr bwMode="auto">
            <a:xfrm>
              <a:off x="1104" y="3801"/>
              <a:ext cx="144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71718" name="Oval 22"/>
          <p:cNvSpPr>
            <a:spLocks noChangeArrowheads="1"/>
          </p:cNvSpPr>
          <p:nvPr/>
        </p:nvSpPr>
        <p:spPr bwMode="auto">
          <a:xfrm>
            <a:off x="7543800" y="1690688"/>
            <a:ext cx="200025" cy="21431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77850" y="150813"/>
            <a:ext cx="6442075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ЗАДАЧА «ТРЮК КЛОУНА»</a:t>
            </a: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WordArt 4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763000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Преодолев так много испытаний</a:t>
            </a:r>
          </a:p>
          <a:p>
            <a:r>
              <a:rPr lang="ru-RU" sz="40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Вы оказались у дверей в Мир Знаний!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657600" y="4648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217100" name="WordArt 12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kern="1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ВХОДИТЕ В НЕГО!</a:t>
            </a: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914400" y="3733800"/>
            <a:ext cx="838200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2590800" y="3733800"/>
            <a:ext cx="838200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4191000" y="3733800"/>
            <a:ext cx="838200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5791200" y="3733800"/>
            <a:ext cx="838200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7109" name="Rectangle 21"/>
          <p:cNvSpPr>
            <a:spLocks noChangeArrowheads="1"/>
          </p:cNvSpPr>
          <p:nvPr/>
        </p:nvSpPr>
        <p:spPr bwMode="auto">
          <a:xfrm>
            <a:off x="7391400" y="3733800"/>
            <a:ext cx="838200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7111" name="Text Box 23"/>
          <p:cNvSpPr txBox="1">
            <a:spLocks noChangeArrowheads="1"/>
          </p:cNvSpPr>
          <p:nvPr/>
        </p:nvSpPr>
        <p:spPr bwMode="auto">
          <a:xfrm>
            <a:off x="9906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26670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58674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42672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74676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pic>
        <p:nvPicPr>
          <p:cNvPr id="27657" name="Picture 9" descr="Школа зд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5562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013" y="2438400"/>
            <a:ext cx="5437187" cy="446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nimBg="1"/>
      <p:bldP spid="217092" grpId="1" animBg="1"/>
      <p:bldP spid="217100" grpId="0" animBg="1"/>
      <p:bldP spid="217104" grpId="0" animBg="1"/>
      <p:bldP spid="217104" grpId="1" animBg="1"/>
      <p:bldP spid="217106" grpId="0" animBg="1"/>
      <p:bldP spid="217106" grpId="1" animBg="1"/>
      <p:bldP spid="217107" grpId="0" animBg="1"/>
      <p:bldP spid="217107" grpId="1" animBg="1"/>
      <p:bldP spid="217108" grpId="0" animBg="1"/>
      <p:bldP spid="217108" grpId="1" animBg="1"/>
      <p:bldP spid="217109" grpId="0" animBg="1"/>
      <p:bldP spid="217109" grpId="1" animBg="1"/>
      <p:bldP spid="217111" grpId="0"/>
      <p:bldP spid="217111" grpId="1"/>
      <p:bldP spid="217113" grpId="0"/>
      <p:bldP spid="217113" grpId="1"/>
      <p:bldP spid="217114" grpId="0"/>
      <p:bldP spid="217114" grpId="1"/>
      <p:bldP spid="217115" grpId="0"/>
      <p:bldP spid="217115" grpId="1"/>
      <p:bldP spid="217116" grpId="0"/>
      <p:bldP spid="2171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533400" y="2819400"/>
            <a:ext cx="2057400" cy="1981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УРОК                 ПОНРАВИЛСЯ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3505200" y="2057400"/>
            <a:ext cx="2057400" cy="1981200"/>
          </a:xfrm>
          <a:prstGeom prst="smileyFace">
            <a:avLst>
              <a:gd name="adj" fmla="val 222"/>
            </a:avLst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124200" y="43434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ЗАТРУДНЯЮСЬ ОТВЕТИТЬ</a:t>
            </a: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6248400" y="2895600"/>
            <a:ext cx="2057400" cy="1981200"/>
          </a:xfrm>
          <a:prstGeom prst="smileyFace">
            <a:avLst>
              <a:gd name="adj" fmla="val -4653"/>
            </a:avLst>
          </a:prstGeom>
          <a:solidFill>
            <a:srgbClr val="FFFF00">
              <a:alpha val="89803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6096000" y="49530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УРОК                             НЕ ПОНРАВИЛСЯ</a:t>
            </a:r>
          </a:p>
        </p:txBody>
      </p:sp>
      <p:sp>
        <p:nvSpPr>
          <p:cNvPr id="217100" name="WordArt 12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kern="1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ЛИСТ НАСТРОЕНИЯ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1538288" y="1406525"/>
          <a:ext cx="6096000" cy="4067175"/>
        </p:xfrm>
        <a:graphic>
          <a:graphicData uri="http://schemas.openxmlformats.org/presentationml/2006/ole">
            <p:oleObj spid="_x0000_s18434" name="Диаграмма" r:id="rId4" imgW="6096000" imgH="4067251" progId="MSGraph.Chart.8">
              <p:embed followColorScheme="full"/>
            </p:oleObj>
          </a:graphicData>
        </a:graphic>
      </p:graphicFrame>
      <p:pic>
        <p:nvPicPr>
          <p:cNvPr id="2" name="Схема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030288"/>
            <a:ext cx="6434138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57200"/>
          </a:xfrm>
          <a:prstGeom prst="actionButtonBackPrevious">
            <a:avLst/>
          </a:prstGeom>
          <a:solidFill>
            <a:srgbClr val="CCFFCC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207963" y="152400"/>
            <a:ext cx="440055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ПОЛЯНА </a:t>
            </a: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36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</a:t>
            </a:r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plant"/>
          <p:cNvSpPr>
            <a:spLocks noEditPoints="1" noChangeArrowheads="1"/>
          </p:cNvSpPr>
          <p:nvPr/>
        </p:nvSpPr>
        <p:spPr bwMode="auto">
          <a:xfrm>
            <a:off x="7467600" y="5638800"/>
            <a:ext cx="1362075" cy="981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221" name="plant"/>
          <p:cNvSpPr>
            <a:spLocks noEditPoints="1" noChangeArrowheads="1"/>
          </p:cNvSpPr>
          <p:nvPr/>
        </p:nvSpPr>
        <p:spPr bwMode="auto">
          <a:xfrm>
            <a:off x="1981200" y="5638800"/>
            <a:ext cx="1362075" cy="981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222" name="plant"/>
          <p:cNvSpPr>
            <a:spLocks noEditPoints="1" noChangeArrowheads="1"/>
          </p:cNvSpPr>
          <p:nvPr/>
        </p:nvSpPr>
        <p:spPr bwMode="auto">
          <a:xfrm>
            <a:off x="3895725" y="5638800"/>
            <a:ext cx="1362075" cy="981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223" name="plant"/>
          <p:cNvSpPr>
            <a:spLocks noEditPoints="1" noChangeArrowheads="1"/>
          </p:cNvSpPr>
          <p:nvPr/>
        </p:nvSpPr>
        <p:spPr bwMode="auto">
          <a:xfrm>
            <a:off x="5638800" y="5638800"/>
            <a:ext cx="1362075" cy="981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4347" name="учиться над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57200" y="2667000"/>
            <a:ext cx="79248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Чтобы спорилось трудное дело,</a:t>
            </a:r>
          </a:p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Чтобы в жизни не знать неудач,</a:t>
            </a:r>
          </a:p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Мы сейчас отправляемся смело </a:t>
            </a:r>
          </a:p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 загадок и трудных задач</a:t>
            </a:r>
          </a:p>
        </p:txBody>
      </p:sp>
      <p:pic>
        <p:nvPicPr>
          <p:cNvPr id="6148" name="Рисунок 4" descr="C:\Документы\Мои рисунки\Замок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28600"/>
            <a:ext cx="3279775" cy="2690813"/>
          </a:xfrm>
          <a:prstGeom prst="rect">
            <a:avLst/>
          </a:prstGeom>
          <a:noFill/>
        </p:spPr>
      </p:pic>
      <p:sp>
        <p:nvSpPr>
          <p:cNvPr id="9229" name="plant"/>
          <p:cNvSpPr>
            <a:spLocks noEditPoints="1" noChangeArrowheads="1"/>
          </p:cNvSpPr>
          <p:nvPr/>
        </p:nvSpPr>
        <p:spPr bwMode="auto">
          <a:xfrm>
            <a:off x="304800" y="5572125"/>
            <a:ext cx="1362075" cy="981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65" fill="hold"/>
                                        <p:tgtEl>
                                          <p:spTgt spid="14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AutoShape 5"/>
          <p:cNvSpPr>
            <a:spLocks noChangeArrowheads="1"/>
          </p:cNvSpPr>
          <p:nvPr/>
        </p:nvSpPr>
        <p:spPr bwMode="auto">
          <a:xfrm rot="-1012048">
            <a:off x="4554538" y="284163"/>
            <a:ext cx="3962400" cy="990600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pic>
        <p:nvPicPr>
          <p:cNvPr id="7171" name="Рисунок 8" descr="C:\Документы\Мои рисунки\перекрёс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4724400" y="2514600"/>
            <a:ext cx="3962400" cy="990600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2000" b="1">
                <a:solidFill>
                  <a:srgbClr val="FF0000"/>
                </a:solidFill>
                <a:latin typeface="Comic Sans MS" pitchFamily="66" charset="0"/>
                <a:hlinkClick r:id="rId4" action="ppaction://hlinksldjump"/>
              </a:rPr>
              <a:t>НАПРАВО ПОЙДЁШЬ-</a:t>
            </a:r>
          </a:p>
          <a:p>
            <a:r>
              <a:rPr lang="ru-RU" sz="2000" b="1">
                <a:solidFill>
                  <a:srgbClr val="D60093"/>
                </a:solidFill>
                <a:latin typeface="Comic Sans MS" pitchFamily="66" charset="0"/>
                <a:hlinkClick r:id="rId4" action="ppaction://hlinksldjump"/>
              </a:rPr>
              <a:t>В ТУПИК ПОПАДЁШЬ!</a:t>
            </a:r>
            <a:endParaRPr lang="ru-RU" sz="2000" b="1">
              <a:solidFill>
                <a:srgbClr val="D60093"/>
              </a:solidFill>
              <a:latin typeface="Comic Sans MS" pitchFamily="66" charset="0"/>
            </a:endParaRPr>
          </a:p>
          <a:p>
            <a:endParaRPr lang="ru-RU" sz="200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 rot="10800000">
            <a:off x="609600" y="2133600"/>
            <a:ext cx="3962400" cy="990600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600" b="1"/>
          </a:p>
          <a:p>
            <a:r>
              <a:rPr lang="ru-RU" sz="2000" b="1">
                <a:solidFill>
                  <a:srgbClr val="0000FF"/>
                </a:solidFill>
                <a:latin typeface="Comic Sans MS" pitchFamily="66" charset="0"/>
                <a:hlinkClick r:id="rId4" action="ppaction://hlinksldjump"/>
              </a:rPr>
              <a:t>НАЛЕВО ПОЙДЁШЬ-</a:t>
            </a:r>
          </a:p>
          <a:p>
            <a:r>
              <a:rPr lang="ru-RU" sz="2000" b="1">
                <a:solidFill>
                  <a:srgbClr val="0000FF"/>
                </a:solidFill>
                <a:latin typeface="Comic Sans MS" pitchFamily="66" charset="0"/>
                <a:hlinkClick r:id="rId4" action="ppaction://hlinksldjump"/>
              </a:rPr>
              <a:t>В МИР УДИВИТЕЛЬНЫХ </a:t>
            </a:r>
          </a:p>
          <a:p>
            <a:r>
              <a:rPr lang="ru-RU" sz="2000" b="1">
                <a:solidFill>
                  <a:srgbClr val="0000FF"/>
                </a:solidFill>
                <a:latin typeface="Comic Sans MS" pitchFamily="66" charset="0"/>
                <a:hlinkClick r:id="rId4" action="ppaction://hlinksldjump"/>
              </a:rPr>
              <a:t>ЧИСЕЛ ПОПАДЁШЬ!</a:t>
            </a:r>
            <a:endParaRPr lang="ru-RU" sz="2000" b="1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20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76200" y="152400"/>
            <a:ext cx="4657725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ВЫБОР МАРШРУТА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-689119">
            <a:off x="4613275" y="1236663"/>
            <a:ext cx="4014788" cy="990600"/>
          </a:xfrm>
          <a:prstGeom prst="homePlate">
            <a:avLst>
              <a:gd name="adj" fmla="val 100009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b="1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180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4572000" y="1477963"/>
            <a:ext cx="152400" cy="4160837"/>
          </a:xfrm>
          <a:prstGeom prst="rect">
            <a:avLst/>
          </a:prstGeom>
          <a:solidFill>
            <a:srgbClr val="F8A662">
              <a:alpha val="89018"/>
            </a:srgbClr>
          </a:solidFill>
          <a:ln w="25400">
            <a:solidFill>
              <a:srgbClr val="F8A662">
                <a:alpha val="89018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 rot="-721352">
            <a:off x="4751388" y="1203325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u="sng">
                <a:solidFill>
                  <a:schemeClr val="hlink"/>
                </a:solidFill>
                <a:latin typeface="Comic Sans MS" pitchFamily="66" charset="0"/>
              </a:rPr>
              <a:t>ПРЯМО ПОЙДЁШЬ –                                                                        В ЦАРСТВО НАУК </a:t>
            </a:r>
            <a:r>
              <a:rPr lang="ru-RU" sz="2000" b="1" u="sng">
                <a:solidFill>
                  <a:schemeClr val="hlink"/>
                </a:solidFill>
              </a:rPr>
              <a:t>        </a:t>
            </a:r>
            <a:r>
              <a:rPr lang="ru-RU" sz="2000" b="1" u="sng">
                <a:solidFill>
                  <a:schemeClr val="hlink"/>
                </a:solidFill>
                <a:latin typeface="Comic Sans MS" pitchFamily="66" charset="0"/>
              </a:rPr>
              <a:t>ПОПАДЁШЬ</a:t>
            </a:r>
            <a:r>
              <a:rPr lang="ru-RU" sz="1700" b="1" u="sng">
                <a:solidFill>
                  <a:schemeClr val="hlink"/>
                </a:solidFill>
                <a:latin typeface="Comic Sans MS" pitchFamily="66" charset="0"/>
              </a:rPr>
              <a:t>!</a:t>
            </a:r>
            <a:r>
              <a:rPr lang="ru-RU" sz="1700" b="1" u="sng">
                <a:solidFill>
                  <a:schemeClr val="hlink"/>
                </a:solidFill>
              </a:rPr>
              <a:t>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  <p:bldP spid="176134" grpId="0" animBg="1"/>
      <p:bldP spid="176135" grpId="0" animBg="1"/>
      <p:bldP spid="207876" grpId="0" animBg="1"/>
      <p:bldP spid="11" grpId="0" animBg="1"/>
      <p:bldP spid="176137" grpId="0" animBg="1"/>
      <p:bldP spid="176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71450" y="247650"/>
            <a:ext cx="4629150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СХЕМА МАРШРУТА</a:t>
            </a:r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auto">
          <a:xfrm>
            <a:off x="0" y="5257800"/>
            <a:ext cx="5943600" cy="1524000"/>
          </a:xfrm>
          <a:prstGeom prst="ellipse">
            <a:avLst/>
          </a:prstGeom>
          <a:solidFill>
            <a:srgbClr val="CCFFCC"/>
          </a:solidFill>
          <a:ln w="349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76200" y="57912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</a:t>
            </a: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2800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</a:t>
            </a:r>
            <a:r>
              <a:rPr lang="ru-RU" sz="2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</a:t>
            </a: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ая </a:t>
            </a:r>
            <a:r>
              <a:rPr lang="ru-RU" sz="2800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поляна</a:t>
            </a:r>
          </a:p>
        </p:txBody>
      </p:sp>
      <p:sp>
        <p:nvSpPr>
          <p:cNvPr id="207879" name="plant"/>
          <p:cNvSpPr>
            <a:spLocks noEditPoints="1" noChangeArrowheads="1"/>
          </p:cNvSpPr>
          <p:nvPr/>
        </p:nvSpPr>
        <p:spPr bwMode="auto">
          <a:xfrm>
            <a:off x="3886200" y="5486400"/>
            <a:ext cx="1362075" cy="981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2971800" y="3810000"/>
            <a:ext cx="5943600" cy="1524000"/>
          </a:xfrm>
          <a:prstGeom prst="ellipse">
            <a:avLst/>
          </a:prstGeom>
          <a:solidFill>
            <a:schemeClr val="tx1"/>
          </a:solidFill>
          <a:ln w="349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048000" y="4281488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Числовое болото</a:t>
            </a:r>
          </a:p>
        </p:txBody>
      </p:sp>
      <p:pic>
        <p:nvPicPr>
          <p:cNvPr id="207882" name="Picture 10" descr="ляг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4041775"/>
            <a:ext cx="1139825" cy="1073150"/>
          </a:xfrm>
          <a:prstGeom prst="rect">
            <a:avLst/>
          </a:prstGeom>
          <a:noFill/>
        </p:spPr>
      </p:pic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304800" y="2286000"/>
            <a:ext cx="5943600" cy="1524000"/>
          </a:xfrm>
          <a:prstGeom prst="ellipse">
            <a:avLst/>
          </a:prstGeom>
          <a:pattFill prst="lgGrid">
            <a:fgClr>
              <a:schemeClr val="accent4">
                <a:lumMod val="10000"/>
              </a:schemeClr>
            </a:fgClr>
            <a:bgClr>
              <a:schemeClr val="tx1"/>
            </a:bgClr>
          </a:pattFill>
          <a:ln w="349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600"/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914400" y="27574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Мост кроссвордов</a:t>
            </a:r>
          </a:p>
        </p:txBody>
      </p:sp>
      <p:sp>
        <p:nvSpPr>
          <p:cNvPr id="207885" name="Oval 13"/>
          <p:cNvSpPr>
            <a:spLocks noChangeArrowheads="1"/>
          </p:cNvSpPr>
          <p:nvPr/>
        </p:nvSpPr>
        <p:spPr bwMode="auto">
          <a:xfrm>
            <a:off x="3124200" y="838200"/>
            <a:ext cx="5943600" cy="1524000"/>
          </a:xfrm>
          <a:prstGeom prst="ellipse">
            <a:avLst/>
          </a:prstGeom>
          <a:solidFill>
            <a:schemeClr val="tx1"/>
          </a:solidFill>
          <a:ln w="349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H="1" flipV="1">
            <a:off x="1752600" y="3733800"/>
            <a:ext cx="1219200" cy="762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2286000" y="4876800"/>
            <a:ext cx="990600" cy="381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flipV="1">
            <a:off x="2514600" y="1905000"/>
            <a:ext cx="838200" cy="381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3733800" y="1295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Царство наук</a:t>
            </a:r>
          </a:p>
        </p:txBody>
      </p:sp>
      <p:sp>
        <p:nvSpPr>
          <p:cNvPr id="207894" name="Text Box 22" descr="Пергамент"/>
          <p:cNvSpPr txBox="1">
            <a:spLocks noChangeArrowheads="1"/>
          </p:cNvSpPr>
          <p:nvPr/>
        </p:nvSpPr>
        <p:spPr bwMode="auto">
          <a:xfrm>
            <a:off x="838200" y="2667000"/>
            <a:ext cx="7543800" cy="666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МИР УДИВИТЕЛЬНЫХ ЧИСЕЛ!</a:t>
            </a:r>
          </a:p>
        </p:txBody>
      </p:sp>
      <p:pic>
        <p:nvPicPr>
          <p:cNvPr id="8209" name="Рисунок 18" descr="C:\Документы\Мои рисунки\Замок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060450"/>
            <a:ext cx="1255713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207877" grpId="0" animBg="1"/>
      <p:bldP spid="207878" grpId="0"/>
      <p:bldP spid="207879" grpId="0" animBg="1"/>
      <p:bldP spid="207880" grpId="0" animBg="1"/>
      <p:bldP spid="207881" grpId="0"/>
      <p:bldP spid="207883" grpId="0" animBg="1"/>
      <p:bldP spid="207884" grpId="0"/>
      <p:bldP spid="207885" grpId="0" animBg="1"/>
      <p:bldP spid="207887" grpId="0" animBg="1"/>
      <p:bldP spid="207888" grpId="0" animBg="1"/>
      <p:bldP spid="207889" grpId="0" animBg="1"/>
      <p:bldP spid="207891" grpId="0"/>
      <p:bldP spid="207894" grpId="0" animBg="1"/>
      <p:bldP spid="20789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7" name="Oval 11"/>
          <p:cNvSpPr>
            <a:spLocks noChangeArrowheads="1"/>
          </p:cNvSpPr>
          <p:nvPr/>
        </p:nvSpPr>
        <p:spPr bwMode="auto">
          <a:xfrm rot="-540000">
            <a:off x="1371600" y="2895600"/>
            <a:ext cx="2667000" cy="1219200"/>
          </a:xfrm>
          <a:prstGeom prst="ellipse">
            <a:avLst/>
          </a:prstGeom>
          <a:solidFill>
            <a:srgbClr val="0000FF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86" name="Oval 10"/>
          <p:cNvSpPr>
            <a:spLocks noChangeArrowheads="1"/>
          </p:cNvSpPr>
          <p:nvPr/>
        </p:nvSpPr>
        <p:spPr bwMode="auto">
          <a:xfrm rot="7200000">
            <a:off x="2324100" y="3771900"/>
            <a:ext cx="2667000" cy="1219200"/>
          </a:xfrm>
          <a:prstGeom prst="ellipse">
            <a:avLst/>
          </a:prstGeom>
          <a:solidFill>
            <a:srgbClr val="00CCFF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810000" y="2819400"/>
            <a:ext cx="9144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85" name="Oval 9"/>
          <p:cNvSpPr>
            <a:spLocks noChangeArrowheads="1"/>
          </p:cNvSpPr>
          <p:nvPr/>
        </p:nvSpPr>
        <p:spPr bwMode="auto">
          <a:xfrm rot="3300000">
            <a:off x="3771900" y="3848100"/>
            <a:ext cx="2667000" cy="1219200"/>
          </a:xfrm>
          <a:prstGeom prst="ellipse">
            <a:avLst/>
          </a:prstGeom>
          <a:solidFill>
            <a:srgbClr val="008000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81" name="Oval 5"/>
          <p:cNvSpPr>
            <a:spLocks noChangeArrowheads="1"/>
          </p:cNvSpPr>
          <p:nvPr/>
        </p:nvSpPr>
        <p:spPr bwMode="auto">
          <a:xfrm rot="900000">
            <a:off x="4572000" y="2971800"/>
            <a:ext cx="2667000" cy="1219200"/>
          </a:xfrm>
          <a:prstGeom prst="ellipse">
            <a:avLst/>
          </a:prstGeom>
          <a:solidFill>
            <a:srgbClr val="FFFF00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83" name="Oval 7"/>
          <p:cNvSpPr>
            <a:spLocks noChangeArrowheads="1"/>
          </p:cNvSpPr>
          <p:nvPr/>
        </p:nvSpPr>
        <p:spPr bwMode="auto">
          <a:xfrm rot="-2700000">
            <a:off x="4191000" y="1600200"/>
            <a:ext cx="2667000" cy="1219200"/>
          </a:xfrm>
          <a:prstGeom prst="ellipse">
            <a:avLst/>
          </a:prstGeom>
          <a:solidFill>
            <a:srgbClr val="FF6600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 rot="5700000">
            <a:off x="3086100" y="1104900"/>
            <a:ext cx="2667000" cy="1219200"/>
          </a:xfrm>
          <a:prstGeom prst="ellipse">
            <a:avLst/>
          </a:prstGeom>
          <a:solidFill>
            <a:srgbClr val="FF0000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89" name="Oval 13"/>
          <p:cNvSpPr>
            <a:spLocks noChangeArrowheads="1"/>
          </p:cNvSpPr>
          <p:nvPr/>
        </p:nvSpPr>
        <p:spPr bwMode="auto">
          <a:xfrm rot="2700000">
            <a:off x="1714500" y="1562100"/>
            <a:ext cx="2667000" cy="1219200"/>
          </a:xfrm>
          <a:prstGeom prst="ellipse">
            <a:avLst/>
          </a:prstGeom>
          <a:solidFill>
            <a:srgbClr val="800080">
              <a:alpha val="9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4953000" y="32305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142857</a:t>
            </a: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1752600" y="31242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714285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 rot="2700000">
            <a:off x="2194719" y="19200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571428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 rot="16500000">
            <a:off x="3490119" y="13866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428571</a:t>
            </a: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 rot="18900000">
            <a:off x="4648200" y="18288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285714</a:t>
            </a: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 rot="18000000">
            <a:off x="2651919" y="40536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857142</a:t>
            </a: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 rot="3300000">
            <a:off x="4252119" y="42060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999999</a:t>
            </a: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6324600" y="4419600"/>
            <a:ext cx="25908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/>
              <a:t>142857</a:t>
            </a:r>
            <a:r>
              <a:rPr lang="en-US" sz="3200" b="1">
                <a:cs typeface="Arial" charset="0"/>
              </a:rPr>
              <a:t>×</a:t>
            </a:r>
            <a:r>
              <a:rPr lang="ru-RU" sz="3200" b="1">
                <a:solidFill>
                  <a:srgbClr val="990099"/>
                </a:solidFill>
                <a:cs typeface="Arial" charset="0"/>
              </a:rPr>
              <a:t>4</a:t>
            </a:r>
            <a:r>
              <a:rPr lang="ru-RU" sz="3200" b="1">
                <a:cs typeface="Arial" charset="0"/>
              </a:rPr>
              <a:t>=</a:t>
            </a:r>
            <a:endParaRPr lang="en-US" sz="3200" b="1">
              <a:cs typeface="Arial" charset="0"/>
            </a:endParaRP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1828800" y="5791200"/>
            <a:ext cx="25908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/>
              <a:t>142857</a:t>
            </a:r>
            <a:r>
              <a:rPr lang="en-US" sz="3200" b="1">
                <a:cs typeface="Arial" charset="0"/>
              </a:rPr>
              <a:t>×</a:t>
            </a:r>
            <a:r>
              <a:rPr lang="ru-RU" sz="3200" b="1">
                <a:solidFill>
                  <a:srgbClr val="00CCFF"/>
                </a:solidFill>
                <a:cs typeface="Arial" charset="0"/>
              </a:rPr>
              <a:t>6</a:t>
            </a:r>
            <a:r>
              <a:rPr lang="ru-RU" sz="3200" b="1">
                <a:cs typeface="Arial" charset="0"/>
              </a:rPr>
              <a:t>=</a:t>
            </a:r>
            <a:endParaRPr lang="en-US" sz="3200" b="1">
              <a:cs typeface="Arial" charset="0"/>
            </a:endParaRP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152400" y="4267200"/>
            <a:ext cx="25908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/>
              <a:t>142857</a:t>
            </a:r>
            <a:r>
              <a:rPr lang="en-US" sz="3200" b="1">
                <a:cs typeface="Arial" charset="0"/>
              </a:rPr>
              <a:t>×</a:t>
            </a:r>
            <a:r>
              <a:rPr lang="ru-RU" sz="3200" b="1">
                <a:solidFill>
                  <a:srgbClr val="339933"/>
                </a:solidFill>
                <a:cs typeface="Arial" charset="0"/>
              </a:rPr>
              <a:t>7</a:t>
            </a:r>
            <a:r>
              <a:rPr lang="ru-RU" sz="3200" b="1">
                <a:cs typeface="Arial" charset="0"/>
              </a:rPr>
              <a:t>=</a:t>
            </a:r>
            <a:endParaRPr lang="en-US" sz="3200" b="1">
              <a:cs typeface="Arial" charset="0"/>
            </a:endParaRP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6248400" y="304800"/>
            <a:ext cx="25908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/>
              <a:t>142857</a:t>
            </a:r>
            <a:r>
              <a:rPr lang="en-US" sz="3200" b="1">
                <a:cs typeface="Arial" charset="0"/>
              </a:rPr>
              <a:t>×</a:t>
            </a:r>
            <a:r>
              <a:rPr lang="ru-RU" sz="3200" b="1">
                <a:solidFill>
                  <a:srgbClr val="FF6600"/>
                </a:solidFill>
                <a:cs typeface="Arial" charset="0"/>
              </a:rPr>
              <a:t>2</a:t>
            </a:r>
            <a:r>
              <a:rPr lang="ru-RU" sz="3200" b="1">
                <a:cs typeface="Arial" charset="0"/>
              </a:rPr>
              <a:t>=</a:t>
            </a:r>
            <a:endParaRPr lang="en-US" sz="3200" b="1">
              <a:cs typeface="Arial" charset="0"/>
            </a:endParaRP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6324600" y="2286000"/>
            <a:ext cx="25908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/>
              <a:t>142857</a:t>
            </a:r>
            <a:r>
              <a:rPr lang="en-US" sz="3200" b="1">
                <a:cs typeface="Arial" charset="0"/>
              </a:rPr>
              <a:t>×</a:t>
            </a:r>
            <a:r>
              <a:rPr lang="ru-RU" sz="3200" b="1">
                <a:solidFill>
                  <a:srgbClr val="FF0000"/>
                </a:solidFill>
                <a:cs typeface="Arial" charset="0"/>
              </a:rPr>
              <a:t>3</a:t>
            </a:r>
            <a:r>
              <a:rPr lang="ru-RU" sz="3200" b="1">
                <a:cs typeface="Arial" charset="0"/>
              </a:rPr>
              <a:t>=</a:t>
            </a:r>
            <a:endParaRPr lang="en-US" sz="3200" b="1">
              <a:cs typeface="Arial" charset="0"/>
            </a:endParaRP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6248400" y="5791200"/>
            <a:ext cx="2590800" cy="6048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/>
              <a:t>142857</a:t>
            </a:r>
            <a:r>
              <a:rPr lang="en-US" sz="3200" b="1">
                <a:cs typeface="Arial" charset="0"/>
              </a:rPr>
              <a:t>×</a:t>
            </a:r>
            <a:r>
              <a:rPr lang="ru-RU" sz="3200" b="1">
                <a:solidFill>
                  <a:srgbClr val="0000FF"/>
                </a:solidFill>
                <a:cs typeface="Arial" charset="0"/>
              </a:rPr>
              <a:t>5</a:t>
            </a:r>
            <a:r>
              <a:rPr lang="ru-RU" sz="3200" b="1">
                <a:cs typeface="Arial" charset="0"/>
              </a:rPr>
              <a:t>=</a:t>
            </a:r>
            <a:endParaRPr lang="en-US" sz="3200" b="1">
              <a:cs typeface="Arial" charset="0"/>
            </a:endParaRPr>
          </a:p>
        </p:txBody>
      </p:sp>
      <p:sp>
        <p:nvSpPr>
          <p:cNvPr id="10263" name="plant"/>
          <p:cNvSpPr>
            <a:spLocks noEditPoints="1" noChangeArrowheads="1"/>
          </p:cNvSpPr>
          <p:nvPr/>
        </p:nvSpPr>
        <p:spPr bwMode="auto">
          <a:xfrm>
            <a:off x="685800" y="5105400"/>
            <a:ext cx="838200" cy="533400"/>
          </a:xfrm>
          <a:custGeom>
            <a:avLst/>
            <a:gdLst>
              <a:gd name="T0" fmla="*/ 0 w 21600"/>
              <a:gd name="T1" fmla="*/ 0 h 21600"/>
              <a:gd name="T2" fmla="*/ 631110583 w 21600"/>
              <a:gd name="T3" fmla="*/ 0 h 21600"/>
              <a:gd name="T4" fmla="*/ 1262221204 w 21600"/>
              <a:gd name="T5" fmla="*/ 0 h 21600"/>
              <a:gd name="T6" fmla="*/ 1262221204 w 21600"/>
              <a:gd name="T7" fmla="*/ 162637809 h 21600"/>
              <a:gd name="T8" fmla="*/ 1262221204 w 21600"/>
              <a:gd name="T9" fmla="*/ 325275642 h 21600"/>
              <a:gd name="T10" fmla="*/ 631110583 w 21600"/>
              <a:gd name="T11" fmla="*/ 325275642 h 21600"/>
              <a:gd name="T12" fmla="*/ 0 w 21600"/>
              <a:gd name="T13" fmla="*/ 325275642 h 21600"/>
              <a:gd name="T14" fmla="*/ 0 w 21600"/>
              <a:gd name="T15" fmla="*/ 1626378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4" name="plant"/>
          <p:cNvSpPr>
            <a:spLocks noEditPoints="1" noChangeArrowheads="1"/>
          </p:cNvSpPr>
          <p:nvPr/>
        </p:nvSpPr>
        <p:spPr bwMode="auto">
          <a:xfrm>
            <a:off x="7772400" y="3276600"/>
            <a:ext cx="838200" cy="533400"/>
          </a:xfrm>
          <a:custGeom>
            <a:avLst/>
            <a:gdLst>
              <a:gd name="T0" fmla="*/ 0 w 21600"/>
              <a:gd name="T1" fmla="*/ 0 h 21600"/>
              <a:gd name="T2" fmla="*/ 631110583 w 21600"/>
              <a:gd name="T3" fmla="*/ 0 h 21600"/>
              <a:gd name="T4" fmla="*/ 1262221204 w 21600"/>
              <a:gd name="T5" fmla="*/ 0 h 21600"/>
              <a:gd name="T6" fmla="*/ 1262221204 w 21600"/>
              <a:gd name="T7" fmla="*/ 162637809 h 21600"/>
              <a:gd name="T8" fmla="*/ 1262221204 w 21600"/>
              <a:gd name="T9" fmla="*/ 325275642 h 21600"/>
              <a:gd name="T10" fmla="*/ 631110583 w 21600"/>
              <a:gd name="T11" fmla="*/ 325275642 h 21600"/>
              <a:gd name="T12" fmla="*/ 0 w 21600"/>
              <a:gd name="T13" fmla="*/ 325275642 h 21600"/>
              <a:gd name="T14" fmla="*/ 0 w 21600"/>
              <a:gd name="T15" fmla="*/ 1626378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5" name="plant"/>
          <p:cNvSpPr>
            <a:spLocks noEditPoints="1" noChangeArrowheads="1"/>
          </p:cNvSpPr>
          <p:nvPr/>
        </p:nvSpPr>
        <p:spPr bwMode="auto">
          <a:xfrm>
            <a:off x="7162800" y="1295400"/>
            <a:ext cx="838200" cy="533400"/>
          </a:xfrm>
          <a:custGeom>
            <a:avLst/>
            <a:gdLst>
              <a:gd name="T0" fmla="*/ 0 w 21600"/>
              <a:gd name="T1" fmla="*/ 0 h 21600"/>
              <a:gd name="T2" fmla="*/ 631110583 w 21600"/>
              <a:gd name="T3" fmla="*/ 0 h 21600"/>
              <a:gd name="T4" fmla="*/ 1262221204 w 21600"/>
              <a:gd name="T5" fmla="*/ 0 h 21600"/>
              <a:gd name="T6" fmla="*/ 1262221204 w 21600"/>
              <a:gd name="T7" fmla="*/ 162637809 h 21600"/>
              <a:gd name="T8" fmla="*/ 1262221204 w 21600"/>
              <a:gd name="T9" fmla="*/ 325275642 h 21600"/>
              <a:gd name="T10" fmla="*/ 631110583 w 21600"/>
              <a:gd name="T11" fmla="*/ 325275642 h 21600"/>
              <a:gd name="T12" fmla="*/ 0 w 21600"/>
              <a:gd name="T13" fmla="*/ 325275642 h 21600"/>
              <a:gd name="T14" fmla="*/ 0 w 21600"/>
              <a:gd name="T15" fmla="*/ 1626378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6" name="plant"/>
          <p:cNvSpPr>
            <a:spLocks noEditPoints="1" noChangeArrowheads="1"/>
          </p:cNvSpPr>
          <p:nvPr/>
        </p:nvSpPr>
        <p:spPr bwMode="auto">
          <a:xfrm>
            <a:off x="381000" y="990600"/>
            <a:ext cx="838200" cy="533400"/>
          </a:xfrm>
          <a:custGeom>
            <a:avLst/>
            <a:gdLst>
              <a:gd name="T0" fmla="*/ 0 w 21600"/>
              <a:gd name="T1" fmla="*/ 0 h 21600"/>
              <a:gd name="T2" fmla="*/ 631110583 w 21600"/>
              <a:gd name="T3" fmla="*/ 0 h 21600"/>
              <a:gd name="T4" fmla="*/ 1262221204 w 21600"/>
              <a:gd name="T5" fmla="*/ 0 h 21600"/>
              <a:gd name="T6" fmla="*/ 1262221204 w 21600"/>
              <a:gd name="T7" fmla="*/ 162637809 h 21600"/>
              <a:gd name="T8" fmla="*/ 1262221204 w 21600"/>
              <a:gd name="T9" fmla="*/ 325275642 h 21600"/>
              <a:gd name="T10" fmla="*/ 631110583 w 21600"/>
              <a:gd name="T11" fmla="*/ 325275642 h 21600"/>
              <a:gd name="T12" fmla="*/ 0 w 21600"/>
              <a:gd name="T13" fmla="*/ 325275642 h 21600"/>
              <a:gd name="T14" fmla="*/ 0 w 21600"/>
              <a:gd name="T15" fmla="*/ 1626378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3813" name="Text Box 37"/>
          <p:cNvSpPr txBox="1">
            <a:spLocks noChangeArrowheads="1"/>
          </p:cNvSpPr>
          <p:nvPr/>
        </p:nvSpPr>
        <p:spPr bwMode="auto">
          <a:xfrm>
            <a:off x="228600" y="5715000"/>
            <a:ext cx="8686800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ЕСЛИ ТЫ НА ЭТИ ЧИСЛА УСТРЕМИШЬ С ВНИМАНЬЕМ ВЗГЛЯД,                     ТО НАЙДЁШЬ ЗАКОНОМЕРНОСТЬ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ПРОДОЛЖИШЬ ЧИСЕЛ РЯД!</a:t>
            </a:r>
            <a:r>
              <a:rPr lang="ru-RU" sz="2000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03814" name="Oval 3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62400" y="28194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207963" y="152400"/>
            <a:ext cx="440055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ПОЛЯНА </a:t>
            </a: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</a:t>
            </a: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  <a:r>
              <a:rPr lang="ru-RU" sz="36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</a:t>
            </a:r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</a:t>
            </a: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</a:t>
            </a:r>
          </a:p>
        </p:txBody>
      </p:sp>
      <p:sp>
        <p:nvSpPr>
          <p:cNvPr id="10270" name="plant"/>
          <p:cNvSpPr>
            <a:spLocks noEditPoints="1" noChangeArrowheads="1"/>
          </p:cNvSpPr>
          <p:nvPr/>
        </p:nvSpPr>
        <p:spPr bwMode="auto">
          <a:xfrm>
            <a:off x="5029200" y="533400"/>
            <a:ext cx="838200" cy="533400"/>
          </a:xfrm>
          <a:custGeom>
            <a:avLst/>
            <a:gdLst>
              <a:gd name="T0" fmla="*/ 0 w 21600"/>
              <a:gd name="T1" fmla="*/ 0 h 21600"/>
              <a:gd name="T2" fmla="*/ 631110583 w 21600"/>
              <a:gd name="T3" fmla="*/ 0 h 21600"/>
              <a:gd name="T4" fmla="*/ 1262221204 w 21600"/>
              <a:gd name="T5" fmla="*/ 0 h 21600"/>
              <a:gd name="T6" fmla="*/ 1262221204 w 21600"/>
              <a:gd name="T7" fmla="*/ 162637809 h 21600"/>
              <a:gd name="T8" fmla="*/ 1262221204 w 21600"/>
              <a:gd name="T9" fmla="*/ 325275642 h 21600"/>
              <a:gd name="T10" fmla="*/ 631110583 w 21600"/>
              <a:gd name="T11" fmla="*/ 325275642 h 21600"/>
              <a:gd name="T12" fmla="*/ 0 w 21600"/>
              <a:gd name="T13" fmla="*/ 325275642 h 21600"/>
              <a:gd name="T14" fmla="*/ 0 w 21600"/>
              <a:gd name="T15" fmla="*/ 1626378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71" name="plant"/>
          <p:cNvSpPr>
            <a:spLocks noEditPoints="1" noChangeArrowheads="1"/>
          </p:cNvSpPr>
          <p:nvPr/>
        </p:nvSpPr>
        <p:spPr bwMode="auto">
          <a:xfrm>
            <a:off x="1219200" y="2286000"/>
            <a:ext cx="828675" cy="6762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11972458 h 21600"/>
              <a:gd name="T8" fmla="*/ 2147483647 w 21600"/>
              <a:gd name="T9" fmla="*/ 2023946960 h 21600"/>
              <a:gd name="T10" fmla="*/ 2147483647 w 21600"/>
              <a:gd name="T11" fmla="*/ 2023946960 h 21600"/>
              <a:gd name="T12" fmla="*/ 0 w 21600"/>
              <a:gd name="T13" fmla="*/ 2023946960 h 21600"/>
              <a:gd name="T14" fmla="*/ 0 w 21600"/>
              <a:gd name="T15" fmla="*/ 1011972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0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 animBg="1"/>
      <p:bldP spid="203786" grpId="0" animBg="1"/>
      <p:bldP spid="203785" grpId="0" animBg="1"/>
      <p:bldP spid="203781" grpId="0" animBg="1"/>
      <p:bldP spid="203783" grpId="0" animBg="1"/>
      <p:bldP spid="203788" grpId="0" animBg="1"/>
      <p:bldP spid="203789" grpId="0" animBg="1"/>
      <p:bldP spid="203792" grpId="0"/>
      <p:bldP spid="203794" grpId="0"/>
      <p:bldP spid="203795" grpId="0"/>
      <p:bldP spid="203796" grpId="0"/>
      <p:bldP spid="203797" grpId="0"/>
      <p:bldP spid="203799" grpId="0" animBg="1"/>
      <p:bldP spid="203799" grpId="1" animBg="1"/>
      <p:bldP spid="203800" grpId="0" animBg="1"/>
      <p:bldP spid="203800" grpId="1" animBg="1"/>
      <p:bldP spid="203801" grpId="0" animBg="1"/>
      <p:bldP spid="203802" grpId="0" animBg="1"/>
      <p:bldP spid="203802" grpId="1" animBg="1"/>
      <p:bldP spid="203803" grpId="0" animBg="1"/>
      <p:bldP spid="203803" grpId="1" animBg="1"/>
      <p:bldP spid="203804" grpId="0" animBg="1"/>
      <p:bldP spid="203804" grpId="1" animBg="1"/>
      <p:bldP spid="203813" grpId="0" animBg="1"/>
      <p:bldP spid="203814" grpId="0" animBg="1"/>
      <p:bldP spid="2078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43" y="4714648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2" name="AutoShape 32"/>
          <p:cNvSpPr>
            <a:spLocks noChangeArrowheads="1"/>
          </p:cNvSpPr>
          <p:nvPr/>
        </p:nvSpPr>
        <p:spPr bwMode="auto">
          <a:xfrm>
            <a:off x="0" y="0"/>
            <a:ext cx="7620000" cy="2286000"/>
          </a:xfrm>
          <a:prstGeom prst="cloudCallout">
            <a:avLst>
              <a:gd name="adj1" fmla="val -40657"/>
              <a:gd name="adj2" fmla="val 69972"/>
            </a:avLst>
          </a:prstGeom>
          <a:solidFill>
            <a:schemeClr val="bg1"/>
          </a:solidFill>
          <a:ln w="9525">
            <a:solidFill>
              <a:srgbClr val="B4E692"/>
            </a:solidFill>
            <a:round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pic>
        <p:nvPicPr>
          <p:cNvPr id="11271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43" y="2816905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685800" y="304800"/>
            <a:ext cx="6172200" cy="1631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СУЩЕСТВУЕТ ДВУЗНАЧНЫХ ЧИСЕЛ, ДЛЯ ЗАПИСИ КОТОРЫХ УПОТРЕБЛЯЮТСЯ ТОЛЬКО ЦИФРЫ 0, 5 И 7? ЗАПИШИТЕ ЭТИ ЧИСЛА В ПОРЯДКЕ ВОЗРАСТАНИЯ </a:t>
            </a:r>
          </a:p>
        </p:txBody>
      </p:sp>
      <p:pic>
        <p:nvPicPr>
          <p:cNvPr id="1127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600200" cy="1422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268913"/>
            <a:ext cx="1219200" cy="1082675"/>
          </a:xfrm>
          <a:prstGeom prst="rect">
            <a:avLst/>
          </a:prstGeom>
          <a:noFill/>
        </p:spPr>
      </p:pic>
      <p:pic>
        <p:nvPicPr>
          <p:cNvPr id="1127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1371600" cy="1219200"/>
          </a:xfrm>
          <a:prstGeom prst="rect">
            <a:avLst/>
          </a:prstGeom>
          <a:noFill/>
        </p:spPr>
      </p:pic>
      <p:pic>
        <p:nvPicPr>
          <p:cNvPr id="11276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3810000"/>
            <a:ext cx="1524000" cy="1352550"/>
          </a:xfrm>
          <a:prstGeom prst="rect">
            <a:avLst/>
          </a:prstGeom>
          <a:noFill/>
        </p:spPr>
      </p:pic>
      <p:pic>
        <p:nvPicPr>
          <p:cNvPr id="11277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6175" y="2286000"/>
            <a:ext cx="1444625" cy="1285875"/>
          </a:xfrm>
          <a:prstGeom prst="rect">
            <a:avLst/>
          </a:prstGeom>
          <a:noFill/>
        </p:spPr>
      </p:pic>
      <p:pic>
        <p:nvPicPr>
          <p:cNvPr id="11278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3279775"/>
            <a:ext cx="1219200" cy="1081088"/>
          </a:xfrm>
          <a:prstGeom prst="rect">
            <a:avLst/>
          </a:prstGeom>
          <a:noFill/>
        </p:spPr>
      </p:pic>
      <p:pic>
        <p:nvPicPr>
          <p:cNvPr id="11279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6175" y="4876800"/>
            <a:ext cx="1139825" cy="1017588"/>
          </a:xfrm>
          <a:prstGeom prst="rect">
            <a:avLst/>
          </a:prstGeom>
          <a:noFill/>
        </p:spPr>
      </p:pic>
      <p:pic>
        <p:nvPicPr>
          <p:cNvPr id="11280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3505200"/>
            <a:ext cx="1603375" cy="1420813"/>
          </a:xfrm>
          <a:prstGeom prst="rect">
            <a:avLst/>
          </a:prstGeom>
          <a:noFill/>
        </p:spPr>
      </p:pic>
      <p:pic>
        <p:nvPicPr>
          <p:cNvPr id="11281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600200" cy="1422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533400" y="4495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</a:p>
        </p:txBody>
      </p:sp>
      <p:sp>
        <p:nvSpPr>
          <p:cNvPr id="174107" name="Text Box 27"/>
          <p:cNvSpPr txBox="1">
            <a:spLocks noChangeArrowheads="1"/>
          </p:cNvSpPr>
          <p:nvPr/>
        </p:nvSpPr>
        <p:spPr bwMode="auto">
          <a:xfrm>
            <a:off x="7924800" y="7620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77</a:t>
            </a:r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7010400" y="21336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</a:t>
            </a:r>
          </a:p>
        </p:txBody>
      </p:sp>
      <p:sp>
        <p:nvSpPr>
          <p:cNvPr id="174109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</a:t>
            </a:r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4191000" y="3962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57</a:t>
            </a:r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2133600" y="4267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962400" y="6019800"/>
            <a:ext cx="498475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ЧИСЛОВОЕ БОЛОТО</a:t>
            </a: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7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7893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729" y="2387600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0371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257" y="4495800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ляг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64291"/>
            <a:ext cx="1371600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2" grpId="0" animBg="1"/>
      <p:bldP spid="174093" grpId="0"/>
      <p:bldP spid="174105" grpId="0" animBg="1"/>
      <p:bldP spid="174107" grpId="0" animBg="1"/>
      <p:bldP spid="174108" grpId="0" animBg="1"/>
      <p:bldP spid="174109" grpId="0" animBg="1"/>
      <p:bldP spid="174110" grpId="0" animBg="1"/>
      <p:bldP spid="174111" grpId="0" animBg="1"/>
      <p:bldP spid="207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Rectangle 1033"/>
          <p:cNvSpPr>
            <a:spLocks noChangeArrowheads="1"/>
          </p:cNvSpPr>
          <p:nvPr/>
        </p:nvSpPr>
        <p:spPr bwMode="auto">
          <a:xfrm>
            <a:off x="4648200" y="228600"/>
            <a:ext cx="609600" cy="59436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graphicFrame>
        <p:nvGraphicFramePr>
          <p:cNvPr id="223765" name="Group 533"/>
          <p:cNvGraphicFramePr>
            <a:graphicFrameLocks noGrp="1"/>
          </p:cNvGraphicFramePr>
          <p:nvPr/>
        </p:nvGraphicFramePr>
        <p:xfrm>
          <a:off x="4648200" y="228600"/>
          <a:ext cx="4038600" cy="457200"/>
        </p:xfrm>
        <a:graphic>
          <a:graphicData uri="http://schemas.openxmlformats.org/drawingml/2006/table">
            <a:tbl>
              <a:tblPr/>
              <a:tblGrid>
                <a:gridCol w="577850"/>
                <a:gridCol w="576263"/>
                <a:gridCol w="576262"/>
                <a:gridCol w="577850"/>
                <a:gridCol w="576263"/>
                <a:gridCol w="576262"/>
                <a:gridCol w="5778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608" name="Group 376"/>
          <p:cNvGraphicFramePr>
            <a:graphicFrameLocks noGrp="1"/>
          </p:cNvGraphicFramePr>
          <p:nvPr/>
        </p:nvGraphicFramePr>
        <p:xfrm>
          <a:off x="4648200" y="228600"/>
          <a:ext cx="4038600" cy="457200"/>
        </p:xfrm>
        <a:graphic>
          <a:graphicData uri="http://schemas.openxmlformats.org/drawingml/2006/table">
            <a:tbl>
              <a:tblPr/>
              <a:tblGrid>
                <a:gridCol w="577850"/>
                <a:gridCol w="576263"/>
                <a:gridCol w="576262"/>
                <a:gridCol w="577850"/>
                <a:gridCol w="576263"/>
                <a:gridCol w="576262"/>
                <a:gridCol w="5778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Text Box 58"/>
          <p:cNvSpPr txBox="1">
            <a:spLocks noChangeArrowheads="1"/>
          </p:cNvSpPr>
          <p:nvPr/>
        </p:nvSpPr>
        <p:spPr bwMode="auto">
          <a:xfrm>
            <a:off x="1447800" y="5486400"/>
            <a:ext cx="647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1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Прямоугольник, у которого все стороны равны</a:t>
            </a:r>
          </a:p>
        </p:txBody>
      </p:sp>
      <p:graphicFrame>
        <p:nvGraphicFramePr>
          <p:cNvPr id="224012" name="Group 780"/>
          <p:cNvGraphicFramePr>
            <a:graphicFrameLocks noGrp="1"/>
          </p:cNvGraphicFramePr>
          <p:nvPr/>
        </p:nvGraphicFramePr>
        <p:xfrm>
          <a:off x="4038600" y="685800"/>
          <a:ext cx="2895600" cy="457200"/>
        </p:xfrm>
        <a:graphic>
          <a:graphicData uri="http://schemas.openxmlformats.org/drawingml/2006/table">
            <a:tbl>
              <a:tblPr/>
              <a:tblGrid>
                <a:gridCol w="579438"/>
                <a:gridCol w="639762"/>
                <a:gridCol w="517525"/>
                <a:gridCol w="579438"/>
                <a:gridCol w="5794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59" name="Group 327"/>
          <p:cNvGraphicFramePr>
            <a:graphicFrameLocks noGrp="1"/>
          </p:cNvGraphicFramePr>
          <p:nvPr/>
        </p:nvGraphicFramePr>
        <p:xfrm>
          <a:off x="4038600" y="685800"/>
          <a:ext cx="2895600" cy="457200"/>
        </p:xfrm>
        <a:graphic>
          <a:graphicData uri="http://schemas.openxmlformats.org/drawingml/2006/table">
            <a:tbl>
              <a:tblPr/>
              <a:tblGrid>
                <a:gridCol w="579438"/>
                <a:gridCol w="639762"/>
                <a:gridCol w="517525"/>
                <a:gridCol w="579438"/>
                <a:gridCol w="5794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23" name="Text Box 91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2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Единица измерения площади, второе название ара</a:t>
            </a:r>
          </a:p>
        </p:txBody>
      </p:sp>
      <p:graphicFrame>
        <p:nvGraphicFramePr>
          <p:cNvPr id="223461" name="Group 229"/>
          <p:cNvGraphicFramePr>
            <a:graphicFrameLocks noGrp="1"/>
          </p:cNvGraphicFramePr>
          <p:nvPr/>
        </p:nvGraphicFramePr>
        <p:xfrm>
          <a:off x="4648200" y="1143000"/>
          <a:ext cx="3429000" cy="457200"/>
        </p:xfrm>
        <a:graphic>
          <a:graphicData uri="http://schemas.openxmlformats.org/drawingml/2006/table">
            <a:tbl>
              <a:tblPr/>
              <a:tblGrid>
                <a:gridCol w="596900"/>
                <a:gridCol w="546100"/>
                <a:gridCol w="609600"/>
                <a:gridCol w="533400"/>
                <a:gridCol w="609600"/>
                <a:gridCol w="533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60" name="Group 328"/>
          <p:cNvGraphicFramePr>
            <a:graphicFrameLocks noGrp="1"/>
          </p:cNvGraphicFramePr>
          <p:nvPr/>
        </p:nvGraphicFramePr>
        <p:xfrm>
          <a:off x="4648200" y="1143000"/>
          <a:ext cx="3429000" cy="457200"/>
        </p:xfrm>
        <a:graphic>
          <a:graphicData uri="http://schemas.openxmlformats.org/drawingml/2006/table">
            <a:tbl>
              <a:tblPr/>
              <a:tblGrid>
                <a:gridCol w="596900"/>
                <a:gridCol w="546100"/>
                <a:gridCol w="609600"/>
                <a:gridCol w="533400"/>
                <a:gridCol w="609600"/>
                <a:gridCol w="533400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447" name="Text Box 215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3                                                                           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Единица измерения времени</a:t>
            </a:r>
          </a:p>
        </p:txBody>
      </p:sp>
      <p:graphicFrame>
        <p:nvGraphicFramePr>
          <p:cNvPr id="223767" name="Group 535"/>
          <p:cNvGraphicFramePr>
            <a:graphicFrameLocks noGrp="1"/>
          </p:cNvGraphicFramePr>
          <p:nvPr/>
        </p:nvGraphicFramePr>
        <p:xfrm>
          <a:off x="4648200" y="16002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620" name="Group 388"/>
          <p:cNvGraphicFramePr>
            <a:graphicFrameLocks noGrp="1"/>
          </p:cNvGraphicFramePr>
          <p:nvPr/>
        </p:nvGraphicFramePr>
        <p:xfrm>
          <a:off x="4648200" y="34290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626" name="Group 394"/>
          <p:cNvGraphicFramePr>
            <a:graphicFrameLocks noGrp="1"/>
          </p:cNvGraphicFramePr>
          <p:nvPr/>
        </p:nvGraphicFramePr>
        <p:xfrm>
          <a:off x="4648200" y="43434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632" name="Group 400"/>
          <p:cNvGraphicFramePr>
            <a:graphicFrameLocks noGrp="1"/>
          </p:cNvGraphicFramePr>
          <p:nvPr/>
        </p:nvGraphicFramePr>
        <p:xfrm>
          <a:off x="4648200" y="52578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667" name="Group 435"/>
          <p:cNvGraphicFramePr>
            <a:graphicFrameLocks noGrp="1"/>
          </p:cNvGraphicFramePr>
          <p:nvPr/>
        </p:nvGraphicFramePr>
        <p:xfrm>
          <a:off x="4114800" y="2057400"/>
          <a:ext cx="2895600" cy="457200"/>
        </p:xfrm>
        <a:graphic>
          <a:graphicData uri="http://schemas.openxmlformats.org/drawingml/2006/table">
            <a:tbl>
              <a:tblPr/>
              <a:tblGrid>
                <a:gridCol w="533400"/>
                <a:gridCol w="625475"/>
                <a:gridCol w="577850"/>
                <a:gridCol w="579438"/>
                <a:gridCol w="5794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652" name="Text Box 420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4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Запись из одной или нескольких цифр</a:t>
            </a:r>
          </a:p>
        </p:txBody>
      </p:sp>
      <p:graphicFrame>
        <p:nvGraphicFramePr>
          <p:cNvPr id="18761" name="Group 329"/>
          <p:cNvGraphicFramePr>
            <a:graphicFrameLocks noGrp="1"/>
          </p:cNvGraphicFramePr>
          <p:nvPr/>
        </p:nvGraphicFramePr>
        <p:xfrm>
          <a:off x="4114800" y="2057400"/>
          <a:ext cx="2895600" cy="457200"/>
        </p:xfrm>
        <a:graphic>
          <a:graphicData uri="http://schemas.openxmlformats.org/drawingml/2006/table">
            <a:tbl>
              <a:tblPr/>
              <a:tblGrid>
                <a:gridCol w="533400"/>
                <a:gridCol w="625475"/>
                <a:gridCol w="577850"/>
                <a:gridCol w="579438"/>
                <a:gridCol w="5794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870" name="Group 638"/>
          <p:cNvGraphicFramePr>
            <a:graphicFrameLocks noGrp="1"/>
          </p:cNvGraphicFramePr>
          <p:nvPr/>
        </p:nvGraphicFramePr>
        <p:xfrm>
          <a:off x="3124200" y="2514600"/>
          <a:ext cx="3886200" cy="457200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  <a:gridCol w="533400"/>
                <a:gridCol w="609600"/>
                <a:gridCol w="609600"/>
                <a:gridCol w="533400"/>
                <a:gridCol w="6096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63" name="Group 331"/>
          <p:cNvGraphicFramePr>
            <a:graphicFrameLocks noGrp="1"/>
          </p:cNvGraphicFramePr>
          <p:nvPr/>
        </p:nvGraphicFramePr>
        <p:xfrm>
          <a:off x="3124200" y="2514600"/>
          <a:ext cx="3886200" cy="457200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  <a:gridCol w="533400"/>
                <a:gridCol w="609600"/>
                <a:gridCol w="609600"/>
                <a:gridCol w="533400"/>
                <a:gridCol w="609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889" name="Text Box 657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5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Наименьшее натуральное число</a:t>
            </a:r>
          </a:p>
        </p:txBody>
      </p:sp>
      <p:graphicFrame>
        <p:nvGraphicFramePr>
          <p:cNvPr id="224013" name="Group 781"/>
          <p:cNvGraphicFramePr>
            <a:graphicFrameLocks noGrp="1"/>
          </p:cNvGraphicFramePr>
          <p:nvPr/>
        </p:nvGraphicFramePr>
        <p:xfrm>
          <a:off x="3581400" y="2971800"/>
          <a:ext cx="5105400" cy="457200"/>
        </p:xfrm>
        <a:graphic>
          <a:graphicData uri="http://schemas.openxmlformats.org/drawingml/2006/table">
            <a:tbl>
              <a:tblPr/>
              <a:tblGrid>
                <a:gridCol w="533400"/>
                <a:gridCol w="541338"/>
                <a:gridCol w="576262"/>
                <a:gridCol w="576263"/>
                <a:gridCol w="574675"/>
                <a:gridCol w="627062"/>
                <a:gridCol w="525463"/>
                <a:gridCol w="574675"/>
                <a:gridCol w="5762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989" name="Text Box 757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6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Равенство, содержащее букву</a:t>
            </a:r>
          </a:p>
        </p:txBody>
      </p:sp>
      <p:graphicFrame>
        <p:nvGraphicFramePr>
          <p:cNvPr id="18764" name="Group 332"/>
          <p:cNvGraphicFramePr>
            <a:graphicFrameLocks noGrp="1"/>
          </p:cNvGraphicFramePr>
          <p:nvPr/>
        </p:nvGraphicFramePr>
        <p:xfrm>
          <a:off x="3581400" y="2971800"/>
          <a:ext cx="5105400" cy="457200"/>
        </p:xfrm>
        <a:graphic>
          <a:graphicData uri="http://schemas.openxmlformats.org/drawingml/2006/table">
            <a:tbl>
              <a:tblPr/>
              <a:tblGrid>
                <a:gridCol w="533400"/>
                <a:gridCol w="541338"/>
                <a:gridCol w="576262"/>
                <a:gridCol w="576263"/>
                <a:gridCol w="574675"/>
                <a:gridCol w="627062"/>
                <a:gridCol w="525463"/>
                <a:gridCol w="574675"/>
                <a:gridCol w="5762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4085" name="Group 853"/>
          <p:cNvGraphicFramePr>
            <a:graphicFrameLocks noGrp="1"/>
          </p:cNvGraphicFramePr>
          <p:nvPr/>
        </p:nvGraphicFramePr>
        <p:xfrm>
          <a:off x="4648200" y="3886200"/>
          <a:ext cx="4114800" cy="457200"/>
        </p:xfrm>
        <a:graphic>
          <a:graphicData uri="http://schemas.openxmlformats.org/drawingml/2006/table">
            <a:tbl>
              <a:tblPr/>
              <a:tblGrid>
                <a:gridCol w="588963"/>
                <a:gridCol w="585787"/>
                <a:gridCol w="588963"/>
                <a:gridCol w="587375"/>
                <a:gridCol w="588962"/>
                <a:gridCol w="585788"/>
                <a:gridCol w="5889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65" name="Group 333"/>
          <p:cNvGraphicFramePr>
            <a:graphicFrameLocks noGrp="1"/>
          </p:cNvGraphicFramePr>
          <p:nvPr/>
        </p:nvGraphicFramePr>
        <p:xfrm>
          <a:off x="4648200" y="3886200"/>
          <a:ext cx="4114800" cy="457200"/>
        </p:xfrm>
        <a:graphic>
          <a:graphicData uri="http://schemas.openxmlformats.org/drawingml/2006/table">
            <a:tbl>
              <a:tblPr/>
              <a:tblGrid>
                <a:gridCol w="588963"/>
                <a:gridCol w="585787"/>
                <a:gridCol w="588963"/>
                <a:gridCol w="587375"/>
                <a:gridCol w="588962"/>
                <a:gridCol w="585788"/>
                <a:gridCol w="5889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4106" name="Text Box 874"/>
          <p:cNvSpPr txBox="1">
            <a:spLocks noChangeArrowheads="1"/>
          </p:cNvSpPr>
          <p:nvPr/>
        </p:nvSpPr>
        <p:spPr bwMode="auto">
          <a:xfrm>
            <a:off x="1258888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7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Часть прямой, соединяющая две точки</a:t>
            </a:r>
          </a:p>
        </p:txBody>
      </p:sp>
      <p:graphicFrame>
        <p:nvGraphicFramePr>
          <p:cNvPr id="224233" name="Group 1001"/>
          <p:cNvGraphicFramePr>
            <a:graphicFrameLocks noGrp="1"/>
          </p:cNvGraphicFramePr>
          <p:nvPr/>
        </p:nvGraphicFramePr>
        <p:xfrm>
          <a:off x="4114800" y="4800600"/>
          <a:ext cx="4572000" cy="457200"/>
        </p:xfrm>
        <a:graphic>
          <a:graphicData uri="http://schemas.openxmlformats.org/drawingml/2006/table">
            <a:tbl>
              <a:tblPr/>
              <a:tblGrid>
                <a:gridCol w="533400"/>
                <a:gridCol w="628650"/>
                <a:gridCol w="514350"/>
                <a:gridCol w="609600"/>
                <a:gridCol w="619125"/>
                <a:gridCol w="523875"/>
                <a:gridCol w="533400"/>
                <a:gridCol w="6096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66" name="Group 334"/>
          <p:cNvGraphicFramePr>
            <a:graphicFrameLocks noGrp="1"/>
          </p:cNvGraphicFramePr>
          <p:nvPr/>
        </p:nvGraphicFramePr>
        <p:xfrm>
          <a:off x="4114800" y="4800600"/>
          <a:ext cx="4572000" cy="457200"/>
        </p:xfrm>
        <a:graphic>
          <a:graphicData uri="http://schemas.openxmlformats.org/drawingml/2006/table">
            <a:tbl>
              <a:tblPr/>
              <a:tblGrid>
                <a:gridCol w="533400"/>
                <a:gridCol w="628650"/>
                <a:gridCol w="514350"/>
                <a:gridCol w="609600"/>
                <a:gridCol w="619125"/>
                <a:gridCol w="523875"/>
                <a:gridCol w="533400"/>
                <a:gridCol w="6096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4256" name="Text Box 1024"/>
          <p:cNvSpPr txBox="1">
            <a:spLocks noChangeArrowheads="1"/>
          </p:cNvSpPr>
          <p:nvPr/>
        </p:nvSpPr>
        <p:spPr bwMode="auto">
          <a:xfrm>
            <a:off x="1295400" y="5757863"/>
            <a:ext cx="66294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Вопрос 8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Автор учебника «Математика 5 класс»</a:t>
            </a:r>
          </a:p>
        </p:txBody>
      </p:sp>
      <p:graphicFrame>
        <p:nvGraphicFramePr>
          <p:cNvPr id="224258" name="Group 1026"/>
          <p:cNvGraphicFramePr>
            <a:graphicFrameLocks noGrp="1"/>
          </p:cNvGraphicFramePr>
          <p:nvPr/>
        </p:nvGraphicFramePr>
        <p:xfrm>
          <a:off x="4648200" y="5715000"/>
          <a:ext cx="609600" cy="4572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04800" y="228600"/>
            <a:ext cx="3573463" cy="1216025"/>
          </a:xfrm>
          <a:prstGeom prst="rect">
            <a:avLst/>
          </a:prstGeom>
          <a:solidFill>
            <a:schemeClr val="tx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МОСТ  </a:t>
            </a:r>
          </a:p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КРОССВОРДОВ</a:t>
            </a: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3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3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3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3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3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3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3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3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4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3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4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4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5" grpId="0" animBg="1"/>
      <p:bldP spid="223291" grpId="0" animBg="1"/>
      <p:bldP spid="223291" grpId="1" animBg="1"/>
      <p:bldP spid="223323" grpId="0" animBg="1"/>
      <p:bldP spid="223323" grpId="1" animBg="1"/>
      <p:bldP spid="223447" grpId="0" animBg="1"/>
      <p:bldP spid="223447" grpId="1" animBg="1"/>
      <p:bldP spid="223652" grpId="0" animBg="1"/>
      <p:bldP spid="223652" grpId="1" animBg="1"/>
      <p:bldP spid="223889" grpId="0" animBg="1"/>
      <p:bldP spid="223889" grpId="1" animBg="1"/>
      <p:bldP spid="223989" grpId="0" animBg="1"/>
      <p:bldP spid="223989" grpId="1" animBg="1"/>
      <p:bldP spid="224106" grpId="0" animBg="1"/>
      <p:bldP spid="224106" grpId="1" animBg="1"/>
      <p:bldP spid="224106" grpId="2" animBg="1"/>
      <p:bldP spid="224256" grpId="0" animBg="1"/>
      <p:bldP spid="224256" grpId="1" animBg="1"/>
      <p:bldP spid="2078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28600" y="381000"/>
            <a:ext cx="8382000" cy="2227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Комбинаторика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это раздел математики, в котором изучается, сколько и каких  различных комбинаций, подчинённых тем или иным условиям, можно составить из заданных объектов.</a:t>
            </a:r>
            <a:endParaRPr lang="ru-R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838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Существует единый подход к решению самых разных комбинаторных задач с помощью составления специальных схем. В решении задачи о записи всех двузначных чисел, составленных из цифр 0, 5 и 7 использована схема, которая носит название «дерево возможных вариантов». При правильном построении дерева ни один из возможных вариантов решения не будет потерян.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записи числа на первом месте слева (в разряде десятков) может стоять цифра 5 или цифра 7:</a:t>
            </a:r>
          </a:p>
        </p:txBody>
      </p:sp>
      <p:graphicFrame>
        <p:nvGraphicFramePr>
          <p:cNvPr id="187517" name="Group 125"/>
          <p:cNvGraphicFramePr>
            <a:graphicFrameLocks noGrp="1"/>
          </p:cNvGraphicFramePr>
          <p:nvPr/>
        </p:nvGraphicFramePr>
        <p:xfrm>
          <a:off x="1828800" y="1768475"/>
          <a:ext cx="1422400" cy="517956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518" name="Group 126"/>
          <p:cNvGraphicFramePr>
            <a:graphicFrameLocks noGrp="1"/>
          </p:cNvGraphicFramePr>
          <p:nvPr/>
        </p:nvGraphicFramePr>
        <p:xfrm>
          <a:off x="5892800" y="1768475"/>
          <a:ext cx="1422400" cy="517956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Text Box 42"/>
          <p:cNvSpPr txBox="1">
            <a:spLocks noChangeArrowheads="1"/>
          </p:cNvSpPr>
          <p:nvPr/>
        </p:nvSpPr>
        <p:spPr bwMode="auto">
          <a:xfrm>
            <a:off x="228600" y="2286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 втором месте (в разряде единиц) в каждом случае может стоять цифра 5, цифра 0 или цифра 7.  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828800" y="31242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</a:t>
            </a:r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1828800" y="3124200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2514600" y="3124200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1828800" y="3124200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1828800" y="3579813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685800" y="42672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685800" y="4267200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1371600" y="4267200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" y="4267200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685800" y="4722813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828800" y="4283075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1828800" y="4283075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514600" y="4283075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1828800" y="4283075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1828800" y="4738688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2895600" y="42672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2895600" y="4267200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>
            <a:off x="3581400" y="4267200"/>
            <a:ext cx="0" cy="455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2895600" y="4267200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>
            <a:off x="2895600" y="4722813"/>
            <a:ext cx="685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3397" name="Group 85"/>
          <p:cNvGraphicFramePr>
            <a:graphicFrameLocks noGrp="1"/>
          </p:cNvGraphicFramePr>
          <p:nvPr/>
        </p:nvGraphicFramePr>
        <p:xfrm>
          <a:off x="7239000" y="4267200"/>
          <a:ext cx="685800" cy="4572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96" name="Group 84"/>
          <p:cNvGraphicFramePr>
            <a:graphicFrameLocks noGrp="1"/>
          </p:cNvGraphicFramePr>
          <p:nvPr/>
        </p:nvGraphicFramePr>
        <p:xfrm>
          <a:off x="5943600" y="4267200"/>
          <a:ext cx="685800" cy="4572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95" name="Group 83"/>
          <p:cNvGraphicFramePr>
            <a:graphicFrameLocks noGrp="1"/>
          </p:cNvGraphicFramePr>
          <p:nvPr/>
        </p:nvGraphicFramePr>
        <p:xfrm>
          <a:off x="4800600" y="4267200"/>
          <a:ext cx="685800" cy="4572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91" name="Group 79"/>
          <p:cNvGraphicFramePr>
            <a:graphicFrameLocks noGrp="1"/>
          </p:cNvGraphicFramePr>
          <p:nvPr/>
        </p:nvGraphicFramePr>
        <p:xfrm>
          <a:off x="5943600" y="3124200"/>
          <a:ext cx="685800" cy="4572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0" name="Line 117"/>
          <p:cNvSpPr>
            <a:spLocks noChangeShapeType="1"/>
          </p:cNvSpPr>
          <p:nvPr/>
        </p:nvSpPr>
        <p:spPr bwMode="auto">
          <a:xfrm flipH="1">
            <a:off x="1066800" y="36576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1" name="Line 118"/>
          <p:cNvSpPr>
            <a:spLocks noChangeShapeType="1"/>
          </p:cNvSpPr>
          <p:nvPr/>
        </p:nvSpPr>
        <p:spPr bwMode="auto">
          <a:xfrm>
            <a:off x="2133600" y="3657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2" name="Line 119"/>
          <p:cNvSpPr>
            <a:spLocks noChangeShapeType="1"/>
          </p:cNvSpPr>
          <p:nvPr/>
        </p:nvSpPr>
        <p:spPr bwMode="auto">
          <a:xfrm>
            <a:off x="2133600" y="36576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3" name="Line 120"/>
          <p:cNvSpPr>
            <a:spLocks noChangeShapeType="1"/>
          </p:cNvSpPr>
          <p:nvPr/>
        </p:nvSpPr>
        <p:spPr bwMode="auto">
          <a:xfrm flipH="1">
            <a:off x="5105400" y="3657600"/>
            <a:ext cx="1143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4" name="Line 121"/>
          <p:cNvSpPr>
            <a:spLocks noChangeShapeType="1"/>
          </p:cNvSpPr>
          <p:nvPr/>
        </p:nvSpPr>
        <p:spPr bwMode="auto">
          <a:xfrm>
            <a:off x="6248400" y="3657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5" name="Line 122"/>
          <p:cNvSpPr>
            <a:spLocks noChangeShapeType="1"/>
          </p:cNvSpPr>
          <p:nvPr/>
        </p:nvSpPr>
        <p:spPr bwMode="auto">
          <a:xfrm>
            <a:off x="60198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6" name="Line 123"/>
          <p:cNvSpPr>
            <a:spLocks noChangeShapeType="1"/>
          </p:cNvSpPr>
          <p:nvPr/>
        </p:nvSpPr>
        <p:spPr bwMode="auto">
          <a:xfrm>
            <a:off x="6248400" y="3657600"/>
            <a:ext cx="1295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87" name="Text Box 124"/>
          <p:cNvSpPr txBox="1">
            <a:spLocks noChangeArrowheads="1"/>
          </p:cNvSpPr>
          <p:nvPr/>
        </p:nvSpPr>
        <p:spPr bwMode="auto">
          <a:xfrm>
            <a:off x="533400" y="5334000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Получили шесть чисел (в порядке возрастания): </a:t>
            </a:r>
          </a:p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50, 55, 57, 70, 75, 77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77850" y="152400"/>
            <a:ext cx="3657600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ПРОВЕРЬ СЕБЯ</a:t>
            </a: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575</Words>
  <Application>Microsoft Office PowerPoint</Application>
  <PresentationFormat>Экран (4:3)</PresentationFormat>
  <Paragraphs>174</Paragraphs>
  <Slides>14</Slides>
  <Notes>12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Verdana</vt:lpstr>
      <vt:lpstr>Wingdings</vt:lpstr>
      <vt:lpstr>Calibri</vt:lpstr>
      <vt:lpstr>Comic Sans MS</vt:lpstr>
      <vt:lpstr>Глобус</vt:lpstr>
      <vt:lpstr>Тема Office</vt:lpstr>
      <vt:lpstr>1_Тема Office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85</cp:revision>
  <cp:lastPrinted>1601-01-01T00:00:00Z</cp:lastPrinted>
  <dcterms:created xsi:type="dcterms:W3CDTF">1601-01-01T00:00:00Z</dcterms:created>
  <dcterms:modified xsi:type="dcterms:W3CDTF">2012-06-05T01:29:07Z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