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81" r:id="rId21"/>
    <p:sldId id="277" r:id="rId22"/>
    <p:sldId id="279" r:id="rId23"/>
    <p:sldId id="280" r:id="rId24"/>
    <p:sldId id="272" r:id="rId25"/>
    <p:sldId id="273" r:id="rId2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660033"/>
    <a:srgbClr val="800000"/>
    <a:srgbClr val="FF3399"/>
    <a:srgbClr val="D29600"/>
    <a:srgbClr val="990099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D9DEBF4-9F57-4F96-AE76-E9231F452EC9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15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5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15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16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16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6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16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7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9DA75-03A3-4362-B1AA-0F50D3900D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EFB02-DD21-49E5-B319-160C7EFBC6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096FC-1702-4474-9CE5-93EAA6501B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90E51-AA34-42E6-8754-D2E49A951C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0BCE9-422E-4DA5-8A01-C10409B9D1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6EBAE-02D7-4190-8489-3FF2D29065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6C8E3-1B05-4A73-AB94-E842A6B5CB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05148-AF8E-4B52-85C3-DB69B737AB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624C5-4093-4A01-BBFE-5D5E9AFCA4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A0A99-C18A-46DC-A233-8E2A2C2ED0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A59840-D0F4-44B3-8FCF-881E3EB4E83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4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514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14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4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14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515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15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51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16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6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16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17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620713"/>
            <a:ext cx="8642350" cy="5832475"/>
          </a:xfrm>
        </p:spPr>
        <p:txBody>
          <a:bodyPr/>
          <a:lstStyle/>
          <a:p>
            <a:r>
              <a:rPr lang="ru-RU" sz="4800" b="1">
                <a:solidFill>
                  <a:schemeClr val="folHlink"/>
                </a:solidFill>
              </a:rPr>
              <a:t>«Развитие творческих способностей учащихся начальных классов при организации проектно-исследовательской деятельности».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144462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713788" cy="62642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rgbClr val="000066"/>
                </a:solidFill>
              </a:rPr>
              <a:t>При организации работы над проектом необходимо опираться на психолого-педагогические принципы: </a:t>
            </a:r>
          </a:p>
          <a:p>
            <a:pPr algn="ctr"/>
            <a:r>
              <a:rPr lang="ru-RU">
                <a:solidFill>
                  <a:srgbClr val="000066"/>
                </a:solidFill>
              </a:rPr>
              <a:t>интерес к теме должен выстраиваться </a:t>
            </a:r>
            <a:r>
              <a:rPr lang="ru-RU" b="1">
                <a:solidFill>
                  <a:srgbClr val="000066"/>
                </a:solidFill>
              </a:rPr>
              <a:t>с учётом имеющегося у детей учебного и житейского опыта</a:t>
            </a:r>
            <a:r>
              <a:rPr lang="ru-RU">
                <a:solidFill>
                  <a:srgbClr val="000066"/>
                </a:solidFill>
              </a:rPr>
              <a:t>, их возрастных особенностей и предпочтений; </a:t>
            </a:r>
          </a:p>
          <a:p>
            <a:pPr algn="ctr"/>
            <a:r>
              <a:rPr lang="ru-RU">
                <a:solidFill>
                  <a:srgbClr val="000066"/>
                </a:solidFill>
              </a:rPr>
              <a:t>возможности младшего школьника имеют предел, </a:t>
            </a:r>
            <a:r>
              <a:rPr lang="ru-RU" b="1">
                <a:solidFill>
                  <a:srgbClr val="000066"/>
                </a:solidFill>
              </a:rPr>
              <a:t>не </a:t>
            </a:r>
            <a:r>
              <a:rPr lang="ru-RU">
                <a:solidFill>
                  <a:srgbClr val="000066"/>
                </a:solidFill>
              </a:rPr>
              <a:t>следует </a:t>
            </a:r>
            <a:r>
              <a:rPr lang="ru-RU" b="1">
                <a:solidFill>
                  <a:srgbClr val="000066"/>
                </a:solidFill>
              </a:rPr>
              <a:t>планировать сложных</a:t>
            </a:r>
            <a:r>
              <a:rPr lang="ru-RU">
                <a:solidFill>
                  <a:srgbClr val="000066"/>
                </a:solidFill>
              </a:rPr>
              <a:t>, требующих больших временных затрат </a:t>
            </a:r>
            <a:r>
              <a:rPr lang="ru-RU" b="1">
                <a:solidFill>
                  <a:srgbClr val="000066"/>
                </a:solidFill>
              </a:rPr>
              <a:t>работ</a:t>
            </a:r>
            <a:r>
              <a:rPr lang="ru-RU">
                <a:solidFill>
                  <a:srgbClr val="000066"/>
                </a:solidFill>
              </a:rPr>
              <a:t>; </a:t>
            </a:r>
          </a:p>
          <a:p>
            <a:pPr algn="ctr">
              <a:buFontTx/>
              <a:buNone/>
            </a:pPr>
            <a:endParaRPr lang="ru-RU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467850" y="152400"/>
            <a:ext cx="144463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569325" cy="6048375"/>
          </a:xfrm>
        </p:spPr>
        <p:txBody>
          <a:bodyPr/>
          <a:lstStyle/>
          <a:p>
            <a:r>
              <a:rPr lang="ru-RU" sz="4000">
                <a:solidFill>
                  <a:srgbClr val="3333CC"/>
                </a:solidFill>
              </a:rPr>
              <a:t>помнить, что проектная деятельность, как и всякое творчество, возможна и эффективна только </a:t>
            </a:r>
            <a:r>
              <a:rPr lang="ru-RU" sz="4000" b="1">
                <a:solidFill>
                  <a:srgbClr val="3333CC"/>
                </a:solidFill>
              </a:rPr>
              <a:t>на добровольной основе;</a:t>
            </a:r>
            <a:r>
              <a:rPr lang="ru-RU" sz="4000">
                <a:solidFill>
                  <a:srgbClr val="3333CC"/>
                </a:solidFill>
              </a:rPr>
              <a:t> </a:t>
            </a:r>
          </a:p>
          <a:p>
            <a:pPr algn="ctr"/>
            <a:r>
              <a:rPr lang="ru-RU" sz="4000" b="1">
                <a:solidFill>
                  <a:srgbClr val="3333CC"/>
                </a:solidFill>
              </a:rPr>
              <a:t>сотрудничество:</a:t>
            </a:r>
            <a:r>
              <a:rPr lang="ru-RU" sz="4000">
                <a:solidFill>
                  <a:srgbClr val="3333CC"/>
                </a:solidFill>
              </a:rPr>
              <a:t> общая деятельность и согласованность действий детей и учителя,</a:t>
            </a:r>
            <a:r>
              <a:rPr lang="ru-RU" sz="4000" b="1">
                <a:solidFill>
                  <a:srgbClr val="3333CC"/>
                </a:solidFill>
              </a:rPr>
              <a:t> общение и взаимопонимание.</a:t>
            </a:r>
            <a:r>
              <a:rPr lang="ru-RU" sz="4000">
                <a:solidFill>
                  <a:srgbClr val="3333C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288925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496300" cy="63373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>
                <a:solidFill>
                  <a:srgbClr val="FF3399"/>
                </a:solidFill>
              </a:rPr>
              <a:t>В работе над проектом складывается иной </a:t>
            </a:r>
            <a:r>
              <a:rPr lang="ru-RU" sz="2800" b="1" i="1">
                <a:solidFill>
                  <a:srgbClr val="FF3399"/>
                </a:solidFill>
              </a:rPr>
              <a:t>тип взаимодействия педагога с ребенком</a:t>
            </a:r>
            <a:r>
              <a:rPr lang="ru-RU" sz="2800">
                <a:solidFill>
                  <a:srgbClr val="FF3399"/>
                </a:solidFill>
              </a:rPr>
              <a:t>. Здесь учитель не просто передаёт определенный объем новой информации, а формирует </a:t>
            </a:r>
            <a:r>
              <a:rPr lang="ru-RU" sz="2800" b="1" i="1">
                <a:solidFill>
                  <a:srgbClr val="FF3399"/>
                </a:solidFill>
              </a:rPr>
              <a:t>развивающую среду. </a:t>
            </a:r>
            <a:r>
              <a:rPr lang="ru-RU" sz="2800">
                <a:solidFill>
                  <a:srgbClr val="FF3399"/>
                </a:solidFill>
              </a:rPr>
              <a:t>Организация такой формы познавательной деятельности даёт ученику </a:t>
            </a:r>
            <a:r>
              <a:rPr lang="ru-RU" sz="2800" b="1" i="1">
                <a:solidFill>
                  <a:srgbClr val="FF3399"/>
                </a:solidFill>
              </a:rPr>
              <a:t>возможность проявить себя, пережить ситуацию успеха</a:t>
            </a:r>
            <a:r>
              <a:rPr lang="ru-RU" sz="2800">
                <a:solidFill>
                  <a:srgbClr val="FF3399"/>
                </a:solidFill>
              </a:rPr>
              <a:t>, реализовать себя </a:t>
            </a:r>
            <a:r>
              <a:rPr lang="ru-RU" sz="2800" b="1" i="1">
                <a:solidFill>
                  <a:srgbClr val="FF3399"/>
                </a:solidFill>
              </a:rPr>
              <a:t>в иных, не учебных сферах деятельности</a:t>
            </a:r>
            <a:r>
              <a:rPr lang="ru-RU" sz="2800">
                <a:solidFill>
                  <a:srgbClr val="FF3399"/>
                </a:solidFill>
              </a:rPr>
              <a:t>, что</a:t>
            </a:r>
            <a:r>
              <a:rPr lang="ru-RU" sz="2800" b="1" i="1">
                <a:solidFill>
                  <a:srgbClr val="FF3399"/>
                </a:solidFill>
              </a:rPr>
              <a:t> </a:t>
            </a:r>
            <a:r>
              <a:rPr lang="ru-RU" sz="2800">
                <a:solidFill>
                  <a:srgbClr val="FF3399"/>
                </a:solidFill>
              </a:rPr>
              <a:t>чрезвычайно важно для любого ребенка, а особенно для детей, неуверенных в себе, испытывающих</a:t>
            </a:r>
          </a:p>
          <a:p>
            <a:pPr algn="ctr">
              <a:buFontTx/>
              <a:buNone/>
            </a:pPr>
            <a:r>
              <a:rPr lang="ru-RU" sz="2800">
                <a:solidFill>
                  <a:srgbClr val="FF3399"/>
                </a:solidFill>
              </a:rPr>
              <a:t> трудности в освоении</a:t>
            </a:r>
          </a:p>
          <a:p>
            <a:pPr algn="ctr">
              <a:buFontTx/>
              <a:buNone/>
            </a:pPr>
            <a:r>
              <a:rPr lang="ru-RU" sz="2800">
                <a:solidFill>
                  <a:srgbClr val="FF3399"/>
                </a:solidFill>
              </a:rPr>
              <a:t> школьных дисциплин.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8569325" cy="1600200"/>
          </a:xfrm>
        </p:spPr>
        <p:txBody>
          <a:bodyPr/>
          <a:lstStyle/>
          <a:p>
            <a:r>
              <a:rPr lang="ru-RU" sz="3200" b="1">
                <a:solidFill>
                  <a:schemeClr val="hlink"/>
                </a:solidFill>
              </a:rPr>
              <a:t>Умения, приобретаемые учащимися в ходе реализации проектно-исследовательской деятельности: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28800"/>
            <a:ext cx="8496300" cy="476885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•   </a:t>
            </a:r>
            <a:r>
              <a:rPr lang="ru-RU">
                <a:solidFill>
                  <a:schemeClr val="folHlink"/>
                </a:solidFill>
              </a:rPr>
              <a:t>Умение формулировать тему проектно-исследовательской работы, доказывать ее актуальность.</a:t>
            </a:r>
          </a:p>
          <a:p>
            <a:pPr>
              <a:buFontTx/>
              <a:buNone/>
            </a:pPr>
            <a:r>
              <a:rPr lang="ru-RU">
                <a:solidFill>
                  <a:schemeClr val="folHlink"/>
                </a:solidFill>
              </a:rPr>
              <a:t>•   Умение составлять индивидуальный план работы.</a:t>
            </a:r>
          </a:p>
          <a:p>
            <a:pPr>
              <a:buFontTx/>
              <a:buNone/>
            </a:pPr>
            <a:r>
              <a:rPr lang="ru-RU">
                <a:solidFill>
                  <a:schemeClr val="folHlink"/>
                </a:solidFill>
              </a:rPr>
              <a:t>•   Умение выделять предмет и объект  исследования.</a:t>
            </a:r>
          </a:p>
          <a:p>
            <a:pPr algn="ctr">
              <a:buFontTx/>
              <a:buNone/>
            </a:pPr>
            <a:r>
              <a:rPr lang="ru-RU">
                <a:solidFill>
                  <a:schemeClr val="folHlink"/>
                </a:solidFill>
              </a:rPr>
              <a:t>•       Умение определять цель и задачи          исследования.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647700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algn="ctr"/>
            <a:r>
              <a:rPr lang="ru-RU" sz="2800">
                <a:solidFill>
                  <a:srgbClr val="800000"/>
                </a:solidFill>
              </a:rPr>
              <a:t>Умение работать с различными источниками информации, в том числе с первоисточниками, грамотно их цитировать, оформлять библиографические ссылки, составлять библиографический список литературы по проблеме.</a:t>
            </a:r>
          </a:p>
          <a:p>
            <a:pPr algn="ctr">
              <a:buFontTx/>
              <a:buNone/>
            </a:pPr>
            <a:r>
              <a:rPr lang="ru-RU" sz="2800">
                <a:solidFill>
                  <a:srgbClr val="800000"/>
                </a:solidFill>
              </a:rPr>
              <a:t>•   Умение выбирать и применять на практике методы исследовательской деятельности сообразно задачам исследования.</a:t>
            </a:r>
          </a:p>
          <a:p>
            <a:pPr algn="ctr">
              <a:buFontTx/>
              <a:buNone/>
            </a:pPr>
            <a:r>
              <a:rPr lang="ru-RU" sz="2800">
                <a:solidFill>
                  <a:srgbClr val="800000"/>
                </a:solidFill>
              </a:rPr>
              <a:t>•   Умение оформлять теоретические и экспериментальные материалы исследования.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467850" y="152400"/>
            <a:ext cx="217488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640762" cy="63785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>
                <a:solidFill>
                  <a:srgbClr val="000066"/>
                </a:solidFill>
              </a:rPr>
              <a:t>В основе проектной деятельности лежит развитие познавательных навыков учащихся, умений самостоятельно конструировать свои знания, ориентироваться в информационном пространстве, развитие их критического и творческого мышления, умение увидеть, сформулировать и решить проблему.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467850" y="152400"/>
            <a:ext cx="217488" cy="1600200"/>
          </a:xfrm>
        </p:spPr>
        <p:txBody>
          <a:bodyPr/>
          <a:lstStyle/>
          <a:p>
            <a:endParaRPr lang="ru-RU"/>
          </a:p>
        </p:txBody>
      </p:sp>
      <p:pic>
        <p:nvPicPr>
          <p:cNvPr id="22532" name="Picture 4" descr="slide0003_image009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96413" y="152400"/>
            <a:ext cx="71437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25604" name="Text Box 4"/>
          <p:cNvSpPr txBox="1">
            <a:spLocks noChangeArrowheads="1"/>
          </p:cNvSpPr>
          <p:nvPr>
            <p:ph type="body" idx="1"/>
          </p:nvPr>
        </p:nvSpPr>
        <p:spPr>
          <a:xfrm>
            <a:off x="250825" y="188913"/>
            <a:ext cx="8893175" cy="6669087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ru-RU" sz="400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Организация проектно-исследовательской деятельности младших школьников в форме творческих мастерских- одна из перспективных организационных форм, содействующих развитию проектно-исследовательской деятельности школьников, развитию их творческих способностей.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613" cy="1773238"/>
          </a:xfrm>
        </p:spPr>
        <p:txBody>
          <a:bodyPr/>
          <a:lstStyle/>
          <a:p>
            <a:r>
              <a:rPr lang="ru-RU" sz="2800">
                <a:solidFill>
                  <a:schemeClr val="tx2"/>
                </a:solidFill>
              </a:rPr>
              <a:t>С чего начать обучение учащихся</a:t>
            </a:r>
            <a:br>
              <a:rPr lang="ru-RU" sz="2800">
                <a:solidFill>
                  <a:schemeClr val="tx2"/>
                </a:solidFill>
              </a:rPr>
            </a:br>
            <a:r>
              <a:rPr lang="ru-RU" sz="2800">
                <a:solidFill>
                  <a:schemeClr val="tx2"/>
                </a:solidFill>
              </a:rPr>
              <a:t> проектно-исследовательской</a:t>
            </a:r>
            <a:br>
              <a:rPr lang="ru-RU" sz="2800">
                <a:solidFill>
                  <a:schemeClr val="tx2"/>
                </a:solidFill>
              </a:rPr>
            </a:br>
            <a:r>
              <a:rPr lang="ru-RU" sz="2800">
                <a:solidFill>
                  <a:schemeClr val="tx2"/>
                </a:solidFill>
              </a:rPr>
              <a:t> деятельности?</a:t>
            </a:r>
            <a:br>
              <a:rPr lang="ru-RU" sz="2800">
                <a:solidFill>
                  <a:schemeClr val="tx2"/>
                </a:solidFill>
              </a:rPr>
            </a:br>
            <a:endParaRPr lang="ru-RU" sz="2800">
              <a:solidFill>
                <a:schemeClr val="tx2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28800"/>
            <a:ext cx="8496300" cy="44084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>
                <a:solidFill>
                  <a:schemeClr val="hlink"/>
                </a:solidFill>
              </a:rPr>
              <a:t> С тренинговых занятий по развитию:</a:t>
            </a:r>
          </a:p>
          <a:p>
            <a:pPr algn="ctr"/>
            <a:r>
              <a:rPr lang="ru-RU" sz="3600">
                <a:solidFill>
                  <a:schemeClr val="hlink"/>
                </a:solidFill>
              </a:rPr>
              <a:t>Информационно-аналитических умений.</a:t>
            </a:r>
          </a:p>
          <a:p>
            <a:pPr algn="ctr"/>
            <a:r>
              <a:rPr lang="ru-RU" sz="3600">
                <a:solidFill>
                  <a:schemeClr val="hlink"/>
                </a:solidFill>
              </a:rPr>
              <a:t>Информационно-поисковых умений.</a:t>
            </a:r>
          </a:p>
          <a:p>
            <a:pPr>
              <a:buFontTx/>
              <a:buNone/>
            </a:pPr>
            <a:endParaRPr lang="ru-RU" sz="3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71437" cy="1600200"/>
          </a:xfrm>
        </p:spPr>
        <p:txBody>
          <a:bodyPr/>
          <a:lstStyle/>
          <a:p>
            <a:r>
              <a:rPr lang="ru-RU"/>
              <a:t>-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19283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solidFill>
                  <a:srgbClr val="FF3399"/>
                </a:solidFill>
              </a:rPr>
              <a:t>1.Формирование способности развивать собственную точку зрения, смотреть на объект исследования  с разных сторон.</a:t>
            </a:r>
          </a:p>
          <a:p>
            <a:pPr>
              <a:buFontTx/>
              <a:buNone/>
            </a:pPr>
            <a:endParaRPr lang="ru-RU" sz="2800">
              <a:solidFill>
                <a:srgbClr val="FF3399"/>
              </a:solidFill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50825" y="1773238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FF3399"/>
                </a:solidFill>
              </a:rPr>
              <a:t>2. Развитие умения выдвигать гипотезы.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971550" y="2349500"/>
            <a:ext cx="7993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FF3399"/>
                </a:solidFill>
              </a:rPr>
              <a:t>3. Развитие умений задавать вопросы.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23850" y="3068638"/>
            <a:ext cx="8569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FF3399"/>
                </a:solidFill>
              </a:rPr>
              <a:t>4. Подбор литературы по заданной теме.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50825" y="3644900"/>
            <a:ext cx="87137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FF3399"/>
                </a:solidFill>
              </a:rPr>
              <a:t>5. Ориентировка в словаре, справочной литературе.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684213" y="472440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FF3399"/>
                </a:solidFill>
              </a:rPr>
              <a:t>6. Ориентировка в тексте, ключевые слова.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042988" y="5373688"/>
            <a:ext cx="74898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FF3399"/>
                </a:solidFill>
              </a:rPr>
              <a:t>7. Использование умений и навыков</a:t>
            </a:r>
          </a:p>
          <a:p>
            <a:r>
              <a:rPr lang="ru-RU" sz="2800">
                <a:solidFill>
                  <a:srgbClr val="FF3399"/>
                </a:solidFill>
              </a:rPr>
              <a:t> в нестандартной ситуации.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18450" cy="1600200"/>
          </a:xfrm>
        </p:spPr>
        <p:txBody>
          <a:bodyPr/>
          <a:lstStyle/>
          <a:p>
            <a:r>
              <a:rPr lang="ru-RU" sz="3200">
                <a:solidFill>
                  <a:schemeClr val="tx2"/>
                </a:solidFill>
              </a:rPr>
              <a:t>Главная задача начальной школы – обеспечить развитие личности ребенка, его творческих способностей.</a:t>
            </a:r>
            <a:r>
              <a:rPr lang="ru-RU" sz="400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28800"/>
            <a:ext cx="8497888" cy="47688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>
                <a:solidFill>
                  <a:schemeClr val="hlink"/>
                </a:solidFill>
              </a:rPr>
              <a:t>Главная цель педагога – дать школьнику возможность почувствовать свою ценность и значимость, воспитать личность, сочетающую в себе высокие нравственные качества, творческую     индивидуальность, способность к саморазвитию и самореализации.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360362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351838" cy="6305550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FF3399"/>
                </a:solidFill>
              </a:rPr>
              <a:t>8. Формирование умений и навыков </a:t>
            </a:r>
          </a:p>
          <a:p>
            <a:pPr>
              <a:buFontTx/>
              <a:buNone/>
            </a:pPr>
            <a:r>
              <a:rPr lang="ru-RU">
                <a:solidFill>
                  <a:srgbClr val="FF3399"/>
                </a:solidFill>
              </a:rPr>
              <a:t>проектно-исследовательской деятельности.</a:t>
            </a:r>
          </a:p>
          <a:p>
            <a:pPr>
              <a:buFontTx/>
              <a:buNone/>
            </a:pPr>
            <a:r>
              <a:rPr lang="ru-RU">
                <a:solidFill>
                  <a:srgbClr val="FF3399"/>
                </a:solidFill>
              </a:rPr>
              <a:t>9. Выполнение учебного проекта.</a:t>
            </a:r>
          </a:p>
          <a:p>
            <a:endParaRPr lang="ru-RU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792162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chemeClr val="tx2"/>
                </a:solidFill>
              </a:rPr>
              <a:t>Защита исследовательских работ.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116013" y="765175"/>
            <a:ext cx="4362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folHlink"/>
                </a:solidFill>
              </a:rPr>
              <a:t>План доклада: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23850" y="1341438"/>
            <a:ext cx="8496300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</a:rPr>
              <a:t>1. Почему избрана эта тема.</a:t>
            </a:r>
          </a:p>
          <a:p>
            <a:r>
              <a:rPr lang="ru-RU" sz="2800">
                <a:solidFill>
                  <a:schemeClr val="hlink"/>
                </a:solidFill>
              </a:rPr>
              <a:t>2. Какую цель преследовало исследование.</a:t>
            </a:r>
          </a:p>
          <a:p>
            <a:r>
              <a:rPr lang="ru-RU" sz="2800">
                <a:solidFill>
                  <a:schemeClr val="hlink"/>
                </a:solidFill>
              </a:rPr>
              <a:t>3. Какие ставились задачи.</a:t>
            </a:r>
          </a:p>
          <a:p>
            <a:r>
              <a:rPr lang="ru-RU" sz="2800">
                <a:solidFill>
                  <a:schemeClr val="hlink"/>
                </a:solidFill>
              </a:rPr>
              <a:t>4.Какие гипотезы проверялись</a:t>
            </a:r>
          </a:p>
          <a:p>
            <a:r>
              <a:rPr lang="ru-RU" sz="2800">
                <a:solidFill>
                  <a:schemeClr val="hlink"/>
                </a:solidFill>
              </a:rPr>
              <a:t>5. Какие использовались методы и средства исследования.</a:t>
            </a:r>
          </a:p>
          <a:p>
            <a:r>
              <a:rPr lang="ru-RU" sz="2800">
                <a:solidFill>
                  <a:schemeClr val="hlink"/>
                </a:solidFill>
              </a:rPr>
              <a:t>6. Каким был план исследования.</a:t>
            </a:r>
          </a:p>
          <a:p>
            <a:r>
              <a:rPr lang="ru-RU" sz="2800">
                <a:solidFill>
                  <a:schemeClr val="hlink"/>
                </a:solidFill>
              </a:rPr>
              <a:t>7.  Какие результаты получены.</a:t>
            </a:r>
          </a:p>
          <a:p>
            <a:r>
              <a:rPr lang="ru-RU" sz="2800">
                <a:solidFill>
                  <a:schemeClr val="hlink"/>
                </a:solidFill>
              </a:rPr>
              <a:t>8. Какие выводы сделаны по итогам исследования.</a:t>
            </a:r>
          </a:p>
          <a:p>
            <a:r>
              <a:rPr lang="ru-RU" sz="2800">
                <a:solidFill>
                  <a:schemeClr val="hlink"/>
                </a:solidFill>
              </a:rPr>
              <a:t>9. Что можно исследовать в этом направлении.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24975" y="152400"/>
            <a:ext cx="142875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350"/>
            <a:ext cx="7696200" cy="52260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b="1">
                <a:solidFill>
                  <a:schemeClr val="hlink"/>
                </a:solidFill>
              </a:rPr>
              <a:t>Этапы работы над проектом.</a:t>
            </a:r>
          </a:p>
          <a:p>
            <a:pPr algn="ctr">
              <a:buFontTx/>
              <a:buNone/>
            </a:pPr>
            <a:endParaRPr lang="ru-RU" sz="2400" b="1">
              <a:solidFill>
                <a:schemeClr val="hlink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692150"/>
            <a:ext cx="91440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66"/>
                </a:solidFill>
              </a:rPr>
              <a:t>1 этап: инициирующий.	</a:t>
            </a:r>
            <a:r>
              <a:rPr lang="ru-RU" sz="2400" b="1">
                <a:solidFill>
                  <a:srgbClr val="D29600"/>
                </a:solidFill>
              </a:rPr>
              <a:t>Учитель формулирует проблему, ситуацию, цель, задачи.</a:t>
            </a:r>
            <a:r>
              <a:rPr lang="ru-RU" sz="2400" b="1">
                <a:solidFill>
                  <a:schemeClr val="tx2"/>
                </a:solidFill>
              </a:rPr>
              <a:t>	</a:t>
            </a:r>
            <a:r>
              <a:rPr lang="ru-RU" sz="2400" b="1">
                <a:solidFill>
                  <a:srgbClr val="6600CC"/>
                </a:solidFill>
              </a:rPr>
              <a:t>Дети вживаются в ситуацию, осуществляют уточнение целей и задач.</a:t>
            </a:r>
          </a:p>
          <a:p>
            <a:r>
              <a:rPr lang="ru-RU" sz="2400" b="1">
                <a:solidFill>
                  <a:srgbClr val="000066"/>
                </a:solidFill>
              </a:rPr>
              <a:t>2 этап: основополагающий.</a:t>
            </a:r>
            <a:r>
              <a:rPr lang="ru-RU" sz="2400" b="1">
                <a:solidFill>
                  <a:schemeClr val="tx2"/>
                </a:solidFill>
              </a:rPr>
              <a:t>	</a:t>
            </a:r>
            <a:r>
              <a:rPr lang="ru-RU" sz="2400" b="1">
                <a:solidFill>
                  <a:srgbClr val="D29600"/>
                </a:solidFill>
              </a:rPr>
              <a:t>Учитель предлагает: организовать группы, распределить в группах роли, спланировать деятельность.</a:t>
            </a:r>
          </a:p>
          <a:p>
            <a:r>
              <a:rPr lang="ru-RU" sz="2400" b="1">
                <a:solidFill>
                  <a:srgbClr val="D29600"/>
                </a:solidFill>
              </a:rPr>
              <a:t>Знакомит с различными формами презентации результатов.</a:t>
            </a:r>
            <a:r>
              <a:rPr lang="ru-RU" sz="2400" b="1">
                <a:solidFill>
                  <a:schemeClr val="tx2"/>
                </a:solidFill>
              </a:rPr>
              <a:t>	</a:t>
            </a:r>
            <a:r>
              <a:rPr lang="ru-RU" sz="2400" b="1">
                <a:solidFill>
                  <a:srgbClr val="6600CC"/>
                </a:solidFill>
              </a:rPr>
              <a:t>Дети анализируют проблему, разбиваются на группы, распределяют роли, планируют работу, выбирают форму презентации результатов.</a:t>
            </a:r>
          </a:p>
          <a:p>
            <a:r>
              <a:rPr lang="ru-RU" sz="2400" b="1">
                <a:solidFill>
                  <a:srgbClr val="000066"/>
                </a:solidFill>
              </a:rPr>
              <a:t>3 этап: прагматический.</a:t>
            </a:r>
            <a:r>
              <a:rPr lang="ru-RU" sz="2400" b="1">
                <a:solidFill>
                  <a:schemeClr val="tx2"/>
                </a:solidFill>
              </a:rPr>
              <a:t>	</a:t>
            </a:r>
            <a:r>
              <a:rPr lang="ru-RU" sz="2400" b="1">
                <a:solidFill>
                  <a:srgbClr val="D29600"/>
                </a:solidFill>
              </a:rPr>
              <a:t>Учитель консультирует, ненавязчиво контролирует, репетирует презентацию результатов.</a:t>
            </a:r>
            <a:r>
              <a:rPr lang="ru-RU" sz="2400" b="1">
                <a:solidFill>
                  <a:schemeClr val="tx2"/>
                </a:solidFill>
              </a:rPr>
              <a:t>	</a:t>
            </a:r>
            <a:r>
              <a:rPr lang="ru-RU" sz="2400" b="1">
                <a:solidFill>
                  <a:srgbClr val="6600CC"/>
                </a:solidFill>
              </a:rPr>
              <a:t>Дети работают самостоятельно и сообща, консультируются, собирают информацию,  «добывают» недостающие знания, готовят презентацию результатов.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685338" y="152400"/>
            <a:ext cx="287337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785225" cy="6191250"/>
          </a:xfrm>
        </p:spPr>
        <p:txBody>
          <a:bodyPr/>
          <a:lstStyle/>
          <a:p>
            <a:pPr algn="ctr">
              <a:buFontTx/>
              <a:buNone/>
            </a:pPr>
            <a:endParaRPr lang="ru-RU" sz="2400" b="1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r>
              <a:rPr lang="ru-RU" sz="2400" b="1">
                <a:solidFill>
                  <a:srgbClr val="000066"/>
                </a:solidFill>
              </a:rPr>
              <a:t>4 этап: заключительный.</a:t>
            </a:r>
            <a:r>
              <a:rPr lang="ru-RU" sz="2400" b="1">
                <a:solidFill>
                  <a:schemeClr val="tx2"/>
                </a:solidFill>
              </a:rPr>
              <a:t>	</a:t>
            </a:r>
            <a:r>
              <a:rPr lang="ru-RU" sz="2400" b="1">
                <a:solidFill>
                  <a:srgbClr val="D29600"/>
                </a:solidFill>
              </a:rPr>
              <a:t>Учитель обобщает результаты, подводит итоги, оценивает умения обосновывать своё мнение, работать в группе на общий результат.</a:t>
            </a:r>
            <a:r>
              <a:rPr lang="ru-RU" sz="2400" b="1">
                <a:solidFill>
                  <a:schemeClr val="tx2"/>
                </a:solidFill>
              </a:rPr>
              <a:t>	</a:t>
            </a:r>
            <a:r>
              <a:rPr lang="ru-RU" sz="2400" b="1">
                <a:solidFill>
                  <a:srgbClr val="6600CC"/>
                </a:solidFill>
              </a:rPr>
              <a:t>Дети защищают проект, проводят рефлексию деятельности, дают оценку её результативности.</a:t>
            </a:r>
          </a:p>
          <a:p>
            <a:pPr algn="ctr">
              <a:buFontTx/>
              <a:buNone/>
            </a:pPr>
            <a:endParaRPr lang="ru-RU" sz="2400" b="1">
              <a:solidFill>
                <a:srgbClr val="6600CC"/>
              </a:solidFill>
            </a:endParaRPr>
          </a:p>
          <a:p>
            <a:pPr algn="ctr">
              <a:buFontTx/>
              <a:buNone/>
            </a:pPr>
            <a:r>
              <a:rPr lang="ru-RU" sz="2400" b="1">
                <a:solidFill>
                  <a:srgbClr val="000066"/>
                </a:solidFill>
              </a:rPr>
              <a:t>5 этап: итоговый.</a:t>
            </a:r>
            <a:r>
              <a:rPr lang="ru-RU" sz="2400" b="1">
                <a:solidFill>
                  <a:schemeClr val="tx2"/>
                </a:solidFill>
              </a:rPr>
              <a:t>	</a:t>
            </a:r>
            <a:r>
              <a:rPr lang="ru-RU" sz="2400" b="1">
                <a:solidFill>
                  <a:srgbClr val="6600CC"/>
                </a:solidFill>
              </a:rPr>
              <a:t>Представление готового продукта.</a:t>
            </a:r>
          </a:p>
          <a:p>
            <a:pPr algn="ctr">
              <a:buFontTx/>
              <a:buNone/>
            </a:pPr>
            <a:r>
              <a:rPr lang="ru-RU" sz="2400" b="1">
                <a:solidFill>
                  <a:srgbClr val="6600CC"/>
                </a:solidFill>
              </a:rPr>
              <a:t>Рефлексия выполненной работы.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6413" y="152400"/>
            <a:ext cx="431800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800">
                <a:solidFill>
                  <a:srgbClr val="FF3399"/>
                </a:solidFill>
              </a:rPr>
              <a:t>Возможность максимальной реализации способностей детей заложена в самой концепции метода проектно-исследовательской деятельности. Её решение связано с развитием как интеллектуального, так и творческого потенциала учащихся. Наконец, следует отметить, что в рамках проектной деятельности создаются также важные предпосылки для формирования у учащихся специфических умений и навыков общеучебного и коммуникативного характера, которые в рамках традиционного обучения активизируются лишь в незначительной степени. </a:t>
            </a:r>
            <a:endParaRPr lang="ru-RU" sz="2800" b="1">
              <a:solidFill>
                <a:srgbClr val="FF3399"/>
              </a:solidFill>
            </a:endParaRPr>
          </a:p>
          <a:p>
            <a:pPr>
              <a:buFontTx/>
              <a:buNone/>
            </a:pPr>
            <a:endParaRPr lang="ru-RU" sz="280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36838"/>
            <a:ext cx="8134350" cy="1008062"/>
          </a:xfrm>
        </p:spPr>
        <p:txBody>
          <a:bodyPr/>
          <a:lstStyle/>
          <a:p>
            <a:r>
              <a:rPr lang="ru-RU" sz="4800">
                <a:solidFill>
                  <a:schemeClr val="tx2"/>
                </a:solidFill>
              </a:rPr>
              <a:t>Спасибо за внимание.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6413" y="1828800"/>
            <a:ext cx="71437" cy="3657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215900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713787" cy="61912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>
                <a:solidFill>
                  <a:srgbClr val="3333CC"/>
                </a:solidFill>
              </a:rPr>
              <a:t>Задача образования - помочь ученикам освоить такие способы действия, которые окажутся необходимыми в их будущей жизни, помочь учащимся этот выбор сделать осознанно, то есть объективно оценить свои силы и возможности, интересы и склонности, реализовать свои способности.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576262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569325" cy="65976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>
                <a:solidFill>
                  <a:srgbClr val="D29600"/>
                </a:solidFill>
              </a:rPr>
              <a:t>Способность трактуется как индивидуально-психологические особенности личности, являющиеся условиями успешного выполнения определенной деятельности. Включают в себя как отдельные знания умения и навыки, так и готовность к обучению новым способом и приемам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540875" y="152400"/>
            <a:ext cx="144463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569325" cy="61912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>
                <a:solidFill>
                  <a:srgbClr val="FF3399"/>
                </a:solidFill>
              </a:rPr>
              <a:t>Способности человека можно представить в виде дерева, где:</a:t>
            </a:r>
          </a:p>
          <a:p>
            <a:pPr algn="ctr"/>
            <a:r>
              <a:rPr lang="ru-RU" sz="4000">
                <a:solidFill>
                  <a:srgbClr val="FF3399"/>
                </a:solidFill>
              </a:rPr>
              <a:t>корни — природные задатки человека, </a:t>
            </a:r>
          </a:p>
          <a:p>
            <a:pPr algn="ctr"/>
            <a:r>
              <a:rPr lang="ru-RU" sz="4000">
                <a:solidFill>
                  <a:srgbClr val="FF3399"/>
                </a:solidFill>
              </a:rPr>
              <a:t>ствол — общие способности, </a:t>
            </a:r>
          </a:p>
          <a:p>
            <a:pPr algn="ctr"/>
            <a:r>
              <a:rPr lang="ru-RU" sz="4000">
                <a:solidFill>
                  <a:srgbClr val="FF3399"/>
                </a:solidFill>
              </a:rPr>
              <a:t>ветви — специальные способности, в том числе и творческие.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71437" cy="1600200"/>
          </a:xfrm>
        </p:spPr>
        <p:txBody>
          <a:bodyPr/>
          <a:lstStyle/>
          <a:p>
            <a:endParaRPr lang="ru-RU"/>
          </a:p>
        </p:txBody>
      </p:sp>
      <p:pic>
        <p:nvPicPr>
          <p:cNvPr id="12292" name="Picture 4" descr="slide0002_image001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620713"/>
            <a:ext cx="5832475" cy="4392612"/>
          </a:xfrm>
          <a:ln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 rot="10800000" flipV="1">
            <a:off x="511175" y="5075238"/>
            <a:ext cx="8248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>
                <a:solidFill>
                  <a:srgbClr val="FF3399"/>
                </a:solidFill>
              </a:rPr>
              <a:t>Чем больше ветвей, тем дерево мощней, пышней и ветвистее его крона.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395288" y="404813"/>
            <a:ext cx="8497887" cy="6048375"/>
          </a:xfrm>
        </p:spPr>
        <p:txBody>
          <a:bodyPr/>
          <a:lstStyle/>
          <a:p>
            <a:r>
              <a:rPr lang="ru-RU" sz="4000">
                <a:solidFill>
                  <a:schemeClr val="tx2"/>
                </a:solidFill>
              </a:rPr>
              <a:t>Важно именно в начальной школе создать психолого-педагогические условия для реализации возрастной потребности в поисковой активности, которая реализуется в организации и проведении  проекто-исследовательской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431800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569325" cy="62642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>
                <a:solidFill>
                  <a:srgbClr val="800000"/>
                </a:solidFill>
              </a:rPr>
              <a:t>Что приобретают учащиеся при работе над проектами? Во-первых, деятельность. Каждый что-то обдумывал, предлагал, т.е. </a:t>
            </a:r>
            <a:r>
              <a:rPr lang="ru-RU" sz="2800" u="sng">
                <a:solidFill>
                  <a:srgbClr val="800000"/>
                </a:solidFill>
              </a:rPr>
              <a:t>мыслительная деятельность</a:t>
            </a:r>
            <a:r>
              <a:rPr lang="ru-RU" sz="2800">
                <a:solidFill>
                  <a:srgbClr val="800000"/>
                </a:solidFill>
              </a:rPr>
              <a:t>. Была и </a:t>
            </a:r>
            <a:r>
              <a:rPr lang="ru-RU" sz="2800" u="sng">
                <a:solidFill>
                  <a:srgbClr val="800000"/>
                </a:solidFill>
              </a:rPr>
              <a:t>коммуникативная деятельность</a:t>
            </a:r>
            <a:r>
              <a:rPr lang="ru-RU" sz="2800">
                <a:solidFill>
                  <a:srgbClr val="800000"/>
                </a:solidFill>
              </a:rPr>
              <a:t> – все делились своими мыслями, идеями. Была и </a:t>
            </a:r>
            <a:r>
              <a:rPr lang="ru-RU" sz="2800" u="sng">
                <a:solidFill>
                  <a:srgbClr val="800000"/>
                </a:solidFill>
              </a:rPr>
              <a:t>практическая работа</a:t>
            </a:r>
            <a:r>
              <a:rPr lang="ru-RU" sz="2800">
                <a:solidFill>
                  <a:srgbClr val="800000"/>
                </a:solidFill>
              </a:rPr>
              <a:t>. Работа по выполнению проектов в начальной школе чаще всего бывает групповой, такая организация подразумевает распределение ролей, выполнение работы каждым учеником и объединение усилий каждого в единый результат.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467850" y="152400"/>
            <a:ext cx="217488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569325" cy="61214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rgbClr val="660033"/>
                </a:solidFill>
              </a:rPr>
              <a:t>Работа над проектами позволяет выработать и развить специфические умения и навыки проектирования, а именно</a:t>
            </a:r>
            <a:r>
              <a:rPr lang="ru-RU" b="1">
                <a:solidFill>
                  <a:srgbClr val="660033"/>
                </a:solidFill>
              </a:rPr>
              <a:t>:</a:t>
            </a:r>
            <a:r>
              <a:rPr lang="ru-RU">
                <a:solidFill>
                  <a:srgbClr val="660033"/>
                </a:solidFill>
              </a:rPr>
              <a:t> освоение навыков целеполагания, формулирования проблемы, планирования работы, умение ориентироваться в информационном пространстве, умение самостоятельно конструировать свои наработки, творчески оформить свою работу, презентовать 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108</TotalTime>
  <Words>807</Words>
  <Application>Microsoft Office PowerPoint</Application>
  <PresentationFormat>Экран (4:3)</PresentationFormat>
  <Paragraphs>70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Arial</vt:lpstr>
      <vt:lpstr>Comic Sans MS</vt:lpstr>
      <vt:lpstr>Пастель</vt:lpstr>
      <vt:lpstr>«Развитие творческих способностей учащихся начальных классов при организации проектно-исследовательской деятельности».</vt:lpstr>
      <vt:lpstr>Главная задача начальной школы – обеспечить развитие личности ребенка, его творческих способностей. </vt:lpstr>
      <vt:lpstr>Слайд 3</vt:lpstr>
      <vt:lpstr>Слайд 4</vt:lpstr>
      <vt:lpstr>Слайд 5</vt:lpstr>
      <vt:lpstr>Слайд 6</vt:lpstr>
      <vt:lpstr>Важно именно в начальной школе создать психолого-педагогические условия для реализации возрастной потребности в поисковой активности, которая реализуется в организации и проведении  проекто-исследовательской деятельности.</vt:lpstr>
      <vt:lpstr>Слайд 8</vt:lpstr>
      <vt:lpstr>Слайд 9</vt:lpstr>
      <vt:lpstr>Слайд 10</vt:lpstr>
      <vt:lpstr>Слайд 11</vt:lpstr>
      <vt:lpstr>Слайд 12</vt:lpstr>
      <vt:lpstr>Умения, приобретаемые учащимися в ходе реализации проектно-исследовательской деятельности:</vt:lpstr>
      <vt:lpstr>Слайд 14</vt:lpstr>
      <vt:lpstr>Слайд 15</vt:lpstr>
      <vt:lpstr>Слайд 16</vt:lpstr>
      <vt:lpstr>Слайд 17</vt:lpstr>
      <vt:lpstr>С чего начать обучение учащихся  проектно-исследовательской  деятельности? </vt:lpstr>
      <vt:lpstr>-</vt:lpstr>
      <vt:lpstr>Слайд 20</vt:lpstr>
      <vt:lpstr>Слайд 21</vt:lpstr>
      <vt:lpstr>Слайд 22</vt:lpstr>
      <vt:lpstr>Слайд 23</vt:lpstr>
      <vt:lpstr>Слайд 24</vt:lpstr>
      <vt:lpstr>Спасибо за внимание.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творческих способностей учащихся начальных классов при организации проектно-исследовательской деятельности».</dc:title>
  <dc:creator>Admin</dc:creator>
  <cp:lastModifiedBy>Дарёна</cp:lastModifiedBy>
  <cp:revision>9</cp:revision>
  <dcterms:created xsi:type="dcterms:W3CDTF">2009-12-20T12:23:29Z</dcterms:created>
  <dcterms:modified xsi:type="dcterms:W3CDTF">2012-06-05T01:23:57Z</dcterms:modified>
</cp:coreProperties>
</file>