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24F082-604C-46BC-8077-F2B7537F865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A17A84-5E27-4AF0-8DC8-BF571A80F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6815-A2A1-45EC-810A-28FE55B2CB1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799C-6AAC-46DD-8ABB-EF63F93FC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7D30-07DA-4B2F-90C7-390E28E26ADD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6B62-CCCC-47C2-B9D3-8338CCC61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01FC-6965-4FF5-A3B8-FE43D8EA04DA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DF719-FC7C-424B-82C1-5CE0A8582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5E47-21FF-45CD-A2D6-CD4BF2AE91D3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FCD8-8FE3-4771-B3AB-4A6680853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A902-CAB7-4AEB-8435-213E314CB2F1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27AC-3A35-430C-9D41-7580BE0D9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7DF4-E629-4184-B940-234765B91348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BB84-CA12-42B8-88A4-94914D6AE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6650-9471-445C-9D69-3EFB8AEDEE89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1003-5D82-40D9-9024-8192CA909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C482E-03F7-450C-8C9D-5D3722BAA9DC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23B5-FB51-4668-B547-BB440AE7C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EA9D4-047F-4729-9414-AC42F03EEB1E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4F79-18C2-4EF1-9D64-6B4048F30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6885-7B32-4FEA-A58C-A520C1D702C2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9770-FC9E-485D-A889-E362CD667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7439-F7D0-4F45-AE90-29D1CDF4207B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3A35-00FF-478F-8644-C2A238AEA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1F306B-FD1E-4C93-9A56-9FA494F7D6E5}" type="datetimeFigureOut">
              <a:rPr lang="ru-RU"/>
              <a:pPr>
                <a:defRPr/>
              </a:pPr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823C56-84B7-4115-BA2C-A6C15FC52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14220366.jpg"/>
          <p:cNvPicPr>
            <a:picLocks noChangeAspect="1"/>
          </p:cNvPicPr>
          <p:nvPr/>
        </p:nvPicPr>
        <p:blipFill>
          <a:blip r:embed="rId3" cstate="print"/>
          <a:srcRect l="7652" t="6122" r="8163" b="6122"/>
          <a:stretch>
            <a:fillRect/>
          </a:stretch>
        </p:blipFill>
        <p:spPr bwMode="auto">
          <a:xfrm>
            <a:off x="7000875" y="285750"/>
            <a:ext cx="17145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57313" y="5286375"/>
            <a:ext cx="7072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u="sng">
                <a:solidFill>
                  <a:srgbClr val="FF0000"/>
                </a:solidFill>
              </a:rPr>
              <a:t>Философские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500063" y="1000125"/>
            <a:ext cx="1643062" cy="2643188"/>
          </a:xfrm>
          <a:prstGeom prst="wedgeRectCallout">
            <a:avLst>
              <a:gd name="adj1" fmla="val 69066"/>
              <a:gd name="adj2" fmla="val 11465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«Безобразная мечта»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2428875" y="785813"/>
            <a:ext cx="2857500" cy="3357562"/>
          </a:xfrm>
          <a:prstGeom prst="wedgeRectCallout">
            <a:avLst>
              <a:gd name="adj1" fmla="val 12644"/>
              <a:gd name="adj2" fmla="val 9015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«В то время он и сам не верил этим мечтам своим и только раздражал себя их безобразностью, но соблазнительною дерзостью»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643563" y="642938"/>
            <a:ext cx="3357562" cy="3429000"/>
          </a:xfrm>
          <a:prstGeom prst="wedgeRectCallout">
            <a:avLst>
              <a:gd name="adj1" fmla="val -45553"/>
              <a:gd name="adj2" fmla="val 8670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«..месяц назад и даже вчера еще она была только мечтой, а теперь… </a:t>
            </a:r>
            <a:r>
              <a:rPr lang="ru-RU" sz="2400" b="1" dirty="0" err="1"/>
              <a:t>теперь</a:t>
            </a:r>
            <a:r>
              <a:rPr lang="ru-RU" sz="2400" b="1" dirty="0"/>
              <a:t> явилась вдруг не мечтой, а в каком-то новом, грозном, совсем незнакомом ему виде…»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3000375" y="571500"/>
            <a:ext cx="4643438" cy="4786313"/>
          </a:xfrm>
          <a:prstGeom prst="wedgeRoundRectCallout">
            <a:avLst>
              <a:gd name="adj1" fmla="val -26570"/>
              <a:gd name="adj2" fmla="val 63126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0000"/>
                </a:solidFill>
              </a:rPr>
              <a:t>«Я себя убил, а не старушонку!»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5572125"/>
            <a:ext cx="7500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u="sng">
                <a:solidFill>
                  <a:srgbClr val="FF0000"/>
                </a:solidFill>
              </a:rPr>
              <a:t>Преступление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0_2abbe_f88c7846_X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2970213"/>
            <a:ext cx="235743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85750" y="5000625"/>
            <a:ext cx="6357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chemeClr val="bg1"/>
                </a:solidFill>
              </a:rPr>
              <a:t>Спасибо за работу!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571500"/>
            <a:ext cx="6929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Урок-исследование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5500688"/>
            <a:ext cx="4929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Преступление</a:t>
            </a:r>
            <a:r>
              <a:rPr lang="ru-RU"/>
              <a:t>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4500563"/>
            <a:ext cx="16430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7643813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chemeClr val="bg1"/>
                </a:solidFill>
                <a:latin typeface="Calibri" pitchFamily="34" charset="0"/>
              </a:rPr>
              <a:t>Цель урока: </a:t>
            </a:r>
            <a:r>
              <a:rPr lang="ru-RU" sz="4000" b="1"/>
              <a:t> </a:t>
            </a:r>
            <a:r>
              <a:rPr lang="ru-RU" sz="4000" b="1">
                <a:solidFill>
                  <a:schemeClr val="bg1"/>
                </a:solidFill>
              </a:rPr>
              <a:t>исследовать мотивы и  причины преступления, совершенного Родионом Раскольниковым.</a:t>
            </a:r>
            <a:endParaRPr lang="ru-RU" sz="4000">
              <a:solidFill>
                <a:schemeClr val="bg1"/>
              </a:solidFill>
            </a:endParaRPr>
          </a:p>
          <a:p>
            <a:pPr algn="just"/>
            <a:endParaRPr lang="ru-RU" sz="4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4643438" y="4143375"/>
            <a:ext cx="4286250" cy="2714625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</a:rPr>
              <a:t>Мотивы убийства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86188" y="500063"/>
            <a:ext cx="500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1.Ну  да, чтобы ограбить..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1428750"/>
            <a:ext cx="59293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2. Вот что: я хотел Наполеоном сделаться, оттого и убил…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00375" y="2857500"/>
            <a:ext cx="6143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3. Завладев старухиными деньгами, употребить их на себя…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43188" y="4643438"/>
            <a:ext cx="6286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4. …мне надо было узнать, вошь ли я, как все, или человек? Тварь ли я дрожащая, или право имею?...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285750"/>
            <a:ext cx="7929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Причины преступления Родиона Раскольникова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214563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Нравственные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00375" y="3214688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Психологические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75" y="3929063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Социальные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0" y="5572125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Философские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500063" y="1428750"/>
            <a:ext cx="1500187" cy="9286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393281" y="2178844"/>
            <a:ext cx="1857375" cy="3571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036219" y="3178969"/>
            <a:ext cx="4143375" cy="500063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715000" y="2071688"/>
            <a:ext cx="2714625" cy="142875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5357813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 u="sng">
                <a:solidFill>
                  <a:srgbClr val="FF0000"/>
                </a:solidFill>
              </a:rPr>
              <a:t>Нравственные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428625" y="642938"/>
            <a:ext cx="4000500" cy="2786062"/>
          </a:xfrm>
          <a:prstGeom prst="wedgeRectCallout">
            <a:avLst>
              <a:gd name="adj1" fmla="val 23826"/>
              <a:gd name="adj2" fmla="val 12410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И каждый раз молодой человек, проходя мимо, чувствовал какое-то болезненное и трусливое ощущение, которого стыдился и от которого морщился…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000625" y="785813"/>
            <a:ext cx="3929063" cy="2643187"/>
          </a:xfrm>
          <a:prstGeom prst="wedgeRectCallout">
            <a:avLst>
              <a:gd name="adj1" fmla="val -36587"/>
              <a:gd name="adj2" fmla="val 125302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«Письмо матери его совсем измучило»</a:t>
            </a:r>
          </a:p>
          <a:p>
            <a:pPr algn="ctr">
              <a:defRPr/>
            </a:pPr>
            <a:r>
              <a:rPr lang="ru-RU" sz="2800" b="1" dirty="0"/>
              <a:t>  «Не бывать этому браку, пока я жив…»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5143500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 u="sng">
                <a:solidFill>
                  <a:srgbClr val="FF0000"/>
                </a:solidFill>
              </a:rPr>
              <a:t>Психологические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857250" y="571500"/>
            <a:ext cx="3071813" cy="3429000"/>
          </a:xfrm>
          <a:prstGeom prst="wedgeRectCallout">
            <a:avLst>
              <a:gd name="adj1" fmla="val 35038"/>
              <a:gd name="adj2" fmla="val 8793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«Он до того  углубился в себя и уединился от всех, что боялся даже всякой встречи, не только встречи с хозяйкой.»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286375" y="714375"/>
            <a:ext cx="3071813" cy="3429000"/>
          </a:xfrm>
          <a:prstGeom prst="wedgeRectCallout">
            <a:avLst>
              <a:gd name="adj1" fmla="val -31824"/>
              <a:gd name="adj2" fmla="val 854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«С некоторого времени  он был в раздражительном и напряженном состоянии, похожем на ипохондрию»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5286375"/>
            <a:ext cx="7358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 u="sng">
                <a:solidFill>
                  <a:srgbClr val="FF0000"/>
                </a:solidFill>
              </a:rPr>
              <a:t>Социальные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14313" y="642938"/>
            <a:ext cx="1928812" cy="2571750"/>
          </a:xfrm>
          <a:prstGeom prst="wedgeRectCallout">
            <a:avLst>
              <a:gd name="adj1" fmla="val 114444"/>
              <a:gd name="adj2" fmla="val 14400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«Он был задавлен бедностью»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500688" y="571500"/>
            <a:ext cx="3286125" cy="3143250"/>
          </a:xfrm>
          <a:prstGeom prst="wedgeRectCallout">
            <a:avLst>
              <a:gd name="adj1" fmla="val -59789"/>
              <a:gd name="adj2" fmla="val 10770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«Он был до того худо одет, что иной, даже и привычный человек, посовестился бы днем выходить в таких лохмотьях на улицу»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357438" y="714375"/>
            <a:ext cx="2143125" cy="2571750"/>
          </a:xfrm>
          <a:prstGeom prst="wedgeRectCallout">
            <a:avLst>
              <a:gd name="adj1" fmla="val 33649"/>
              <a:gd name="adj2" fmla="val 13415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«Каморка его… походила более на шкаф, чем на квартиру»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288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</dc:creator>
  <cp:lastModifiedBy>Дарёна</cp:lastModifiedBy>
  <cp:revision>19</cp:revision>
  <dcterms:created xsi:type="dcterms:W3CDTF">2011-01-16T12:16:27Z</dcterms:created>
  <dcterms:modified xsi:type="dcterms:W3CDTF">2012-05-30T05:22:20Z</dcterms:modified>
</cp:coreProperties>
</file>