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57" r:id="rId4"/>
    <p:sldId id="258" r:id="rId5"/>
    <p:sldId id="264" r:id="rId6"/>
    <p:sldId id="265" r:id="rId7"/>
    <p:sldId id="266" r:id="rId8"/>
    <p:sldId id="267" r:id="rId9"/>
    <p:sldId id="268" r:id="rId10"/>
    <p:sldId id="269" r:id="rId11"/>
    <p:sldId id="270" r:id="rId12"/>
    <p:sldId id="262" r:id="rId13"/>
    <p:sldId id="273" r:id="rId14"/>
    <p:sldId id="263" r:id="rId15"/>
    <p:sldId id="277" r:id="rId16"/>
    <p:sldId id="274" r:id="rId17"/>
    <p:sldId id="275" r:id="rId18"/>
    <p:sldId id="276"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24" autoAdjust="0"/>
  </p:normalViewPr>
  <p:slideViewPr>
    <p:cSldViewPr>
      <p:cViewPr varScale="1">
        <p:scale>
          <a:sx n="53" d="100"/>
          <a:sy n="53"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095ED26-78E6-4F73-BBCA-AB4B86C5CEF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373519B-A682-4754-92E6-DB529321136E}" type="datetimeFigureOut">
              <a:rPr lang="ru-RU" smtClean="0"/>
              <a:pPr/>
              <a:t>16.05.2012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095ED26-78E6-4F73-BBCA-AB4B86C5CEFA}"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373519B-A682-4754-92E6-DB529321136E}" type="datetimeFigureOut">
              <a:rPr lang="ru-RU" smtClean="0"/>
              <a:pPr/>
              <a:t>16.05.2012</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095ED26-78E6-4F73-BBCA-AB4B86C5CEF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928670"/>
            <a:ext cx="8186766" cy="4786346"/>
          </a:xfrm>
        </p:spPr>
        <p:txBody>
          <a:bodyPr>
            <a:normAutofit fontScale="90000"/>
          </a:bodyPr>
          <a:lstStyle/>
          <a:p>
            <a:pPr algn="ctr"/>
            <a:r>
              <a:rPr lang="ru-RU" dirty="0" smtClean="0">
                <a:solidFill>
                  <a:srgbClr val="002060"/>
                </a:solidFill>
              </a:rPr>
              <a:t>Тема:</a:t>
            </a:r>
            <a:r>
              <a:rPr lang="ru-RU" dirty="0" smtClean="0"/>
              <a:t/>
            </a:r>
            <a:br>
              <a:rPr lang="ru-RU" dirty="0" smtClean="0"/>
            </a:br>
            <a:r>
              <a:rPr lang="ru-RU" dirty="0" smtClean="0"/>
              <a:t> </a:t>
            </a:r>
            <a:r>
              <a:rPr lang="ru-RU" sz="6000" dirty="0" smtClean="0">
                <a:solidFill>
                  <a:schemeClr val="tx1"/>
                </a:solidFill>
              </a:rPr>
              <a:t>«Морфологическая омонимия» </a:t>
            </a:r>
            <a:r>
              <a:rPr lang="ru-RU" dirty="0" smtClean="0"/>
              <a:t/>
            </a:r>
            <a:br>
              <a:rPr lang="ru-RU" dirty="0" smtClean="0"/>
            </a:br>
            <a:r>
              <a:rPr lang="ru-RU" dirty="0" smtClean="0"/>
              <a:t>Подготовка к ЕГЭ, задание В2</a:t>
            </a:r>
            <a:br>
              <a:rPr lang="ru-RU" dirty="0" smtClean="0"/>
            </a:br>
            <a:endParaRPr lang="ru-RU"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r>
              <a:rPr lang="ru-RU" sz="2000" b="1" dirty="0" smtClean="0"/>
              <a:t>Неверное определение производных предлогов, частиц и союзов </a:t>
            </a:r>
            <a:r>
              <a:rPr lang="ru-RU" sz="2000" u="sng" dirty="0" smtClean="0"/>
              <a:t>Задание</a:t>
            </a:r>
            <a:r>
              <a:rPr lang="ru-RU" sz="2000" dirty="0" smtClean="0"/>
              <a:t>: Выпишите все частицы из данного предложения: </a:t>
            </a:r>
            <a:r>
              <a:rPr lang="ru-RU" sz="2000" i="1" dirty="0" smtClean="0">
                <a:solidFill>
                  <a:srgbClr val="002060"/>
                </a:solidFill>
              </a:rPr>
              <a:t>«Сказав это, она посмотрела на меня, будто просила милостыни, но, в ярости за причинённый мне позор, я ненавидящим шёпотом возразил, что эти нежности телячьи нам не ко двору, что уж коли деньги принесла, так пусть сама и платит»</a:t>
            </a:r>
            <a:r>
              <a:rPr lang="ru-RU" sz="2000" dirty="0" smtClean="0"/>
              <a:t>. Задание нужно выполнить  по следующему плану:</a:t>
            </a:r>
          </a:p>
          <a:p>
            <a:pPr marL="514350" indent="-514350">
              <a:buAutoNum type="arabicParenR"/>
            </a:pPr>
            <a:r>
              <a:rPr lang="ru-RU" sz="2000" dirty="0" smtClean="0"/>
              <a:t>Выписать все слова, относящиеся к служебным частям речи;</a:t>
            </a:r>
          </a:p>
          <a:p>
            <a:pPr marL="514350" indent="-514350">
              <a:buAutoNum type="arabicParenR"/>
            </a:pPr>
            <a:r>
              <a:rPr lang="ru-RU" sz="2000" dirty="0" smtClean="0"/>
              <a:t>Вспомнить синтаксические функции каждой из служебных частей речи: а) предлоги служат для образования падежных форм изменяемых частей речи; б) союзы соединяют однородные члены и простые предложения в составе сложного; в) частицы выражают в предложении разные функции, кроме вышеперечисленных;</a:t>
            </a:r>
          </a:p>
          <a:p>
            <a:pPr marL="514350" indent="-514350">
              <a:buAutoNum type="arabicParenR"/>
            </a:pPr>
            <a:r>
              <a:rPr lang="ru-RU" sz="2000" dirty="0" smtClean="0"/>
              <a:t>Вспомнить морфологические и синтаксические функции частиц: они могут быть формообразующими (образовать условное и повелительное наклонение глаголов), модальными (вносить определённые оттенки значения), отрицательными или усилительными (частицы НЕ и НИ). </a:t>
            </a:r>
          </a:p>
          <a:p>
            <a:pPr marL="514350" indent="-514350">
              <a:buNone/>
            </a:pPr>
            <a:r>
              <a:rPr lang="ru-RU" sz="2000" dirty="0" smtClean="0"/>
              <a:t>Следовательно, вывод будет такой: в данном предложении три частицы: </a:t>
            </a:r>
            <a:r>
              <a:rPr lang="ru-RU" sz="2000" i="1" dirty="0" smtClean="0">
                <a:solidFill>
                  <a:srgbClr val="002060"/>
                </a:solidFill>
              </a:rPr>
              <a:t>не, уж, пусть</a:t>
            </a:r>
            <a:r>
              <a:rPr lang="ru-RU" sz="2000" dirty="0" smtClean="0"/>
              <a:t>. Это и есть правильный ответ. </a:t>
            </a:r>
            <a:endParaRPr lang="ru-RU"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72518" cy="6072230"/>
          </a:xfrm>
        </p:spPr>
        <p:txBody>
          <a:bodyPr>
            <a:normAutofit fontScale="92500" lnSpcReduction="20000"/>
          </a:bodyPr>
          <a:lstStyle/>
          <a:p>
            <a:r>
              <a:rPr lang="ru-RU" b="1" dirty="0" smtClean="0"/>
              <a:t>Неправильное определение границ производных предлогов  </a:t>
            </a:r>
            <a:r>
              <a:rPr lang="ru-RU" u="sng" dirty="0" smtClean="0"/>
              <a:t>Задание</a:t>
            </a:r>
            <a:r>
              <a:rPr lang="ru-RU" dirty="0" smtClean="0"/>
              <a:t>: Выпишите все предлоги из данного предложения: </a:t>
            </a:r>
            <a:r>
              <a:rPr lang="ru-RU" i="1" dirty="0" smtClean="0">
                <a:solidFill>
                  <a:srgbClr val="002060"/>
                </a:solidFill>
              </a:rPr>
              <a:t>«Каждый из нас в течение всей жизни собирает свою золотую полку, и это дело  очень непростое, но эти книги, их герои помогают нам жить и лучше понимать жизнь»</a:t>
            </a:r>
            <a:r>
              <a:rPr lang="ru-RU" dirty="0" smtClean="0"/>
              <a:t>.Нужно найти предлоги в тексте, помня, что синтаксическая функция предлогов – это образование форм косвенных падежей склоняемых частей речи: существительных, прилагательных, числительных и местоимений. Правильный ответ: </a:t>
            </a:r>
            <a:r>
              <a:rPr lang="ru-RU" i="1" dirty="0" smtClean="0">
                <a:solidFill>
                  <a:srgbClr val="002060"/>
                </a:solidFill>
              </a:rPr>
              <a:t>из, в течение</a:t>
            </a:r>
            <a:r>
              <a:rPr lang="ru-RU" dirty="0" smtClean="0"/>
              <a:t>. Так как производные предлоги состоят из двух или более слов, то выписывать их нужно, правильно определяя их границы, например: </a:t>
            </a:r>
            <a:r>
              <a:rPr lang="ru-RU" i="1" dirty="0" smtClean="0">
                <a:solidFill>
                  <a:srgbClr val="002060"/>
                </a:solidFill>
              </a:rPr>
              <a:t>по мере, в продолжение, несмотря на</a:t>
            </a:r>
            <a:r>
              <a:rPr lang="ru-RU" dirty="0" smtClean="0"/>
              <a:t>.</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357166"/>
            <a:ext cx="8183880" cy="1000132"/>
          </a:xfrm>
        </p:spPr>
        <p:txBody>
          <a:bodyPr>
            <a:normAutofit fontScale="90000"/>
          </a:bodyPr>
          <a:lstStyle/>
          <a:p>
            <a:pPr algn="ctr"/>
            <a:r>
              <a:rPr lang="ru-RU" dirty="0" smtClean="0">
                <a:solidFill>
                  <a:srgbClr val="002060"/>
                </a:solidFill>
              </a:rPr>
              <a:t>Укажите  ошибки в определении выделенных частей речи </a:t>
            </a:r>
            <a:endParaRPr lang="ru-RU" dirty="0">
              <a:solidFill>
                <a:srgbClr val="002060"/>
              </a:solidFill>
            </a:endParaRPr>
          </a:p>
        </p:txBody>
      </p:sp>
      <p:sp>
        <p:nvSpPr>
          <p:cNvPr id="3" name="Содержимое 2"/>
          <p:cNvSpPr>
            <a:spLocks noGrp="1"/>
          </p:cNvSpPr>
          <p:nvPr>
            <p:ph idx="1"/>
          </p:nvPr>
        </p:nvSpPr>
        <p:spPr>
          <a:xfrm>
            <a:off x="214282" y="1428736"/>
            <a:ext cx="8643998" cy="5429264"/>
          </a:xfrm>
        </p:spPr>
        <p:txBody>
          <a:bodyPr>
            <a:normAutofit fontScale="77500" lnSpcReduction="20000"/>
          </a:bodyPr>
          <a:lstStyle/>
          <a:p>
            <a:pPr marL="514350" indent="-514350">
              <a:buAutoNum type="arabicParenR"/>
            </a:pPr>
            <a:r>
              <a:rPr lang="ru-RU" dirty="0" smtClean="0"/>
              <a:t>В </a:t>
            </a:r>
            <a:r>
              <a:rPr lang="ru-RU" b="1" dirty="0" smtClean="0">
                <a:solidFill>
                  <a:srgbClr val="FF0000"/>
                </a:solidFill>
              </a:rPr>
              <a:t>гостиную</a:t>
            </a:r>
            <a:r>
              <a:rPr lang="ru-RU" dirty="0" smtClean="0"/>
              <a:t> (имя прилагательное) вошёл незнакомый мужчина.</a:t>
            </a:r>
          </a:p>
          <a:p>
            <a:pPr marL="514350" indent="-514350">
              <a:buAutoNum type="arabicParenR"/>
            </a:pPr>
            <a:r>
              <a:rPr lang="ru-RU" dirty="0" smtClean="0"/>
              <a:t>Я слышал, что у него просто </a:t>
            </a:r>
            <a:r>
              <a:rPr lang="ru-RU" b="1" dirty="0" smtClean="0">
                <a:solidFill>
                  <a:srgbClr val="FF0000"/>
                </a:solidFill>
              </a:rPr>
              <a:t>миллионные</a:t>
            </a:r>
            <a:r>
              <a:rPr lang="ru-RU" dirty="0" smtClean="0"/>
              <a:t> (имя числительное) долги.</a:t>
            </a:r>
          </a:p>
          <a:p>
            <a:pPr marL="514350" indent="-514350">
              <a:buAutoNum type="arabicParenR"/>
            </a:pPr>
            <a:r>
              <a:rPr lang="ru-RU" dirty="0" smtClean="0"/>
              <a:t>Это совсем </a:t>
            </a:r>
            <a:r>
              <a:rPr lang="ru-RU" b="1" dirty="0" smtClean="0">
                <a:solidFill>
                  <a:srgbClr val="FF0000"/>
                </a:solidFill>
              </a:rPr>
              <a:t>другой</a:t>
            </a:r>
            <a:r>
              <a:rPr lang="ru-RU" dirty="0" smtClean="0"/>
              <a:t> (имя прилагательное) человек.</a:t>
            </a:r>
          </a:p>
          <a:p>
            <a:pPr marL="514350" indent="-514350">
              <a:buAutoNum type="arabicParenR"/>
            </a:pPr>
            <a:r>
              <a:rPr lang="ru-RU" dirty="0" smtClean="0"/>
              <a:t>Какая ты </a:t>
            </a:r>
            <a:r>
              <a:rPr lang="ru-RU" b="1" dirty="0" smtClean="0">
                <a:solidFill>
                  <a:srgbClr val="FF0000"/>
                </a:solidFill>
              </a:rPr>
              <a:t>невоспитанная</a:t>
            </a:r>
            <a:r>
              <a:rPr lang="ru-RU" dirty="0" smtClean="0"/>
              <a:t> (причастие) девочка.</a:t>
            </a:r>
          </a:p>
          <a:p>
            <a:pPr marL="514350" indent="-514350">
              <a:buAutoNum type="arabicParenR"/>
            </a:pPr>
            <a:r>
              <a:rPr lang="ru-RU" dirty="0" smtClean="0"/>
              <a:t>Это было </a:t>
            </a:r>
            <a:r>
              <a:rPr lang="ru-RU" b="1" dirty="0" smtClean="0">
                <a:solidFill>
                  <a:srgbClr val="FF0000"/>
                </a:solidFill>
              </a:rPr>
              <a:t>то же </a:t>
            </a:r>
            <a:r>
              <a:rPr lang="ru-RU" dirty="0" smtClean="0"/>
              <a:t>(союз) самое здание.</a:t>
            </a:r>
          </a:p>
          <a:p>
            <a:pPr marL="514350" indent="-514350">
              <a:buAutoNum type="arabicParenR"/>
            </a:pPr>
            <a:r>
              <a:rPr lang="ru-RU" b="1" dirty="0" smtClean="0">
                <a:solidFill>
                  <a:srgbClr val="FF0000"/>
                </a:solidFill>
              </a:rPr>
              <a:t>Благодаря</a:t>
            </a:r>
            <a:r>
              <a:rPr lang="ru-RU" dirty="0" smtClean="0"/>
              <a:t> (деепричастие) водителю мы успели на поезд.</a:t>
            </a:r>
          </a:p>
          <a:p>
            <a:pPr marL="514350" indent="-514350">
              <a:buAutoNum type="arabicParenR"/>
            </a:pPr>
            <a:r>
              <a:rPr lang="ru-RU" dirty="0" smtClean="0"/>
              <a:t>Мы сидели </a:t>
            </a:r>
            <a:r>
              <a:rPr lang="ru-RU" b="1" dirty="0" smtClean="0">
                <a:solidFill>
                  <a:srgbClr val="FF0000"/>
                </a:solidFill>
              </a:rPr>
              <a:t>молча</a:t>
            </a:r>
            <a:r>
              <a:rPr lang="ru-RU" dirty="0" smtClean="0"/>
              <a:t> (деепричастие).</a:t>
            </a:r>
          </a:p>
          <a:p>
            <a:pPr marL="514350" indent="-514350">
              <a:buAutoNum type="arabicParenR"/>
            </a:pPr>
            <a:r>
              <a:rPr lang="ru-RU" dirty="0" smtClean="0"/>
              <a:t>Я сделала всю работу </a:t>
            </a:r>
            <a:r>
              <a:rPr lang="ru-RU" b="1" dirty="0" smtClean="0">
                <a:solidFill>
                  <a:srgbClr val="FF0000"/>
                </a:solidFill>
              </a:rPr>
              <a:t>в течение </a:t>
            </a:r>
            <a:r>
              <a:rPr lang="ru-RU" dirty="0" smtClean="0"/>
              <a:t>(имя существительное) недели.</a:t>
            </a:r>
          </a:p>
          <a:p>
            <a:pPr marL="514350" indent="-514350">
              <a:buAutoNum type="arabicParenR"/>
            </a:pPr>
            <a:r>
              <a:rPr lang="ru-RU" dirty="0" smtClean="0"/>
              <a:t>Дома не оказалось </a:t>
            </a:r>
            <a:r>
              <a:rPr lang="ru-RU" b="1" dirty="0" smtClean="0">
                <a:solidFill>
                  <a:srgbClr val="FF0000"/>
                </a:solidFill>
              </a:rPr>
              <a:t>ни</a:t>
            </a:r>
            <a:r>
              <a:rPr lang="ru-RU" dirty="0" smtClean="0"/>
              <a:t> (союз) мамы, ни папы, ни бабушки.</a:t>
            </a:r>
          </a:p>
          <a:p>
            <a:pPr marL="514350" indent="-514350">
              <a:buAutoNum type="arabicParenR"/>
            </a:pPr>
            <a:r>
              <a:rPr lang="ru-RU" dirty="0" smtClean="0"/>
              <a:t>Я так и не понял, </a:t>
            </a:r>
            <a:r>
              <a:rPr lang="ru-RU" b="1" dirty="0" smtClean="0">
                <a:solidFill>
                  <a:srgbClr val="FF0000"/>
                </a:solidFill>
              </a:rPr>
              <a:t>что</a:t>
            </a:r>
            <a:r>
              <a:rPr lang="ru-RU" dirty="0" smtClean="0"/>
              <a:t>(союз) произошло.</a:t>
            </a:r>
          </a:p>
          <a:p>
            <a:pPr marL="514350" indent="-514350">
              <a:buAutoNum type="arabicParenR"/>
            </a:pPr>
            <a:r>
              <a:rPr lang="ru-RU" dirty="0" smtClean="0"/>
              <a:t>Собака стояла </a:t>
            </a:r>
            <a:r>
              <a:rPr lang="ru-RU" b="1" dirty="0" smtClean="0">
                <a:solidFill>
                  <a:srgbClr val="FF0000"/>
                </a:solidFill>
              </a:rPr>
              <a:t>рядом</a:t>
            </a:r>
            <a:r>
              <a:rPr lang="ru-RU" dirty="0" smtClean="0"/>
              <a:t> (предлог).</a:t>
            </a:r>
          </a:p>
          <a:p>
            <a:pPr marL="514350" indent="-514350">
              <a:buAutoNum type="arabicParenR"/>
            </a:pPr>
            <a:r>
              <a:rPr lang="ru-RU" dirty="0" smtClean="0"/>
              <a:t>Солнце светило </a:t>
            </a:r>
            <a:r>
              <a:rPr lang="ru-RU" b="1" dirty="0" smtClean="0">
                <a:solidFill>
                  <a:srgbClr val="FF0000"/>
                </a:solidFill>
              </a:rPr>
              <a:t>ярче </a:t>
            </a:r>
            <a:r>
              <a:rPr lang="ru-RU" dirty="0" smtClean="0"/>
              <a:t>(имя прилагательное)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6286544"/>
          </a:xfrm>
        </p:spPr>
        <p:txBody>
          <a:bodyPr>
            <a:normAutofit fontScale="77500" lnSpcReduction="20000"/>
          </a:bodyPr>
          <a:lstStyle/>
          <a:p>
            <a:pPr>
              <a:buNone/>
            </a:pPr>
            <a:r>
              <a:rPr lang="ru-RU" i="1" dirty="0" smtClean="0"/>
              <a:t>Укажите номера предложений, в которых выделенные слова являются предлогами.</a:t>
            </a:r>
            <a:endParaRPr lang="ru-RU" dirty="0" smtClean="0"/>
          </a:p>
          <a:p>
            <a:pPr>
              <a:buNone/>
            </a:pPr>
            <a:r>
              <a:rPr lang="ru-RU" dirty="0" smtClean="0"/>
              <a:t>А) 1. </a:t>
            </a:r>
            <a:r>
              <a:rPr lang="ru-RU" b="1" dirty="0" smtClean="0"/>
              <a:t>Кругом</a:t>
            </a:r>
            <a:r>
              <a:rPr lang="ru-RU" dirty="0" smtClean="0"/>
              <a:t> всё бело от выпавшего снега.</a:t>
            </a:r>
          </a:p>
          <a:p>
            <a:pPr>
              <a:buNone/>
            </a:pPr>
            <a:r>
              <a:rPr lang="ru-RU" dirty="0" smtClean="0"/>
              <a:t>2. Цветы на лугу росли пёстрым </a:t>
            </a:r>
            <a:r>
              <a:rPr lang="ru-RU" b="1" dirty="0" smtClean="0"/>
              <a:t>кругом</a:t>
            </a:r>
            <a:r>
              <a:rPr lang="ru-RU" dirty="0" smtClean="0"/>
              <a:t>.</a:t>
            </a:r>
          </a:p>
          <a:p>
            <a:pPr>
              <a:buNone/>
            </a:pPr>
            <a:r>
              <a:rPr lang="ru-RU" dirty="0" smtClean="0"/>
              <a:t>3. Долго мы стояли </a:t>
            </a:r>
            <a:r>
              <a:rPr lang="ru-RU" b="1" dirty="0" smtClean="0"/>
              <a:t>кругом</a:t>
            </a:r>
            <a:r>
              <a:rPr lang="ru-RU" dirty="0" smtClean="0"/>
              <a:t> старика, слушая его тихие речи.</a:t>
            </a:r>
          </a:p>
          <a:p>
            <a:pPr>
              <a:buNone/>
            </a:pPr>
            <a:r>
              <a:rPr lang="ru-RU" dirty="0" smtClean="0"/>
              <a:t>Б) 1.Он всё бродил </a:t>
            </a:r>
            <a:r>
              <a:rPr lang="ru-RU" b="1" dirty="0" smtClean="0"/>
              <a:t>около</a:t>
            </a:r>
            <a:r>
              <a:rPr lang="ru-RU" dirty="0" smtClean="0"/>
              <a:t> моего дома.</a:t>
            </a:r>
          </a:p>
          <a:p>
            <a:pPr>
              <a:buNone/>
            </a:pPr>
            <a:r>
              <a:rPr lang="ru-RU" dirty="0" smtClean="0"/>
              <a:t>2. Замолчи и сядь </a:t>
            </a:r>
            <a:r>
              <a:rPr lang="ru-RU" b="1" dirty="0" smtClean="0"/>
              <a:t>около</a:t>
            </a:r>
            <a:r>
              <a:rPr lang="ru-RU" dirty="0" smtClean="0"/>
              <a:t>!</a:t>
            </a:r>
          </a:p>
          <a:p>
            <a:pPr>
              <a:buNone/>
            </a:pPr>
            <a:r>
              <a:rPr lang="ru-RU" dirty="0" smtClean="0"/>
              <a:t>3. Что ты всё ходишь вокруг да </a:t>
            </a:r>
            <a:r>
              <a:rPr lang="ru-RU" b="1" dirty="0" smtClean="0"/>
              <a:t>около</a:t>
            </a:r>
            <a:r>
              <a:rPr lang="ru-RU" dirty="0" smtClean="0"/>
              <a:t>.</a:t>
            </a:r>
          </a:p>
          <a:p>
            <a:pPr>
              <a:buNone/>
            </a:pPr>
            <a:r>
              <a:rPr lang="ru-RU" dirty="0" smtClean="0"/>
              <a:t>В) 1.  </a:t>
            </a:r>
            <a:r>
              <a:rPr lang="ru-RU" b="1" dirty="0" smtClean="0"/>
              <a:t>Рядом</a:t>
            </a:r>
            <a:r>
              <a:rPr lang="ru-RU" dirty="0" smtClean="0"/>
              <a:t> с домом был большой тенистый сад.</a:t>
            </a:r>
          </a:p>
          <a:p>
            <a:pPr>
              <a:buNone/>
            </a:pPr>
            <a:r>
              <a:rPr lang="ru-RU" dirty="0" smtClean="0"/>
              <a:t>2. Его квартира была </a:t>
            </a:r>
            <a:r>
              <a:rPr lang="ru-RU" b="1" dirty="0" smtClean="0"/>
              <a:t>рядом</a:t>
            </a:r>
            <a:r>
              <a:rPr lang="ru-RU" dirty="0" smtClean="0"/>
              <a:t>.</a:t>
            </a:r>
          </a:p>
          <a:p>
            <a:pPr>
              <a:buNone/>
            </a:pPr>
            <a:r>
              <a:rPr lang="ru-RU" dirty="0" smtClean="0"/>
              <a:t>3. Долго он любовался </a:t>
            </a:r>
            <a:r>
              <a:rPr lang="ru-RU" b="1" dirty="0" smtClean="0"/>
              <a:t>рядом </a:t>
            </a:r>
            <a:r>
              <a:rPr lang="ru-RU" dirty="0" smtClean="0"/>
              <a:t>стройных берёзок около школы.</a:t>
            </a:r>
          </a:p>
          <a:p>
            <a:pPr>
              <a:buNone/>
            </a:pPr>
            <a:r>
              <a:rPr lang="ru-RU" dirty="0" smtClean="0"/>
              <a:t>Г) 1. Он прошёл </a:t>
            </a:r>
            <a:r>
              <a:rPr lang="ru-RU" b="1" dirty="0" smtClean="0"/>
              <a:t>мимо</a:t>
            </a:r>
            <a:r>
              <a:rPr lang="ru-RU" dirty="0" smtClean="0"/>
              <a:t>, даже не глянув в мою сторону.</a:t>
            </a:r>
          </a:p>
          <a:p>
            <a:pPr>
              <a:buNone/>
            </a:pPr>
            <a:r>
              <a:rPr lang="ru-RU" dirty="0" smtClean="0"/>
              <a:t>2. Этот поезд проследует </a:t>
            </a:r>
            <a:r>
              <a:rPr lang="ru-RU" b="1" dirty="0" smtClean="0"/>
              <a:t>мимо</a:t>
            </a:r>
            <a:r>
              <a:rPr lang="ru-RU" dirty="0" smtClean="0"/>
              <a:t> нашей станции.</a:t>
            </a:r>
          </a:p>
          <a:p>
            <a:pPr>
              <a:buNone/>
            </a:pPr>
            <a:r>
              <a:rPr lang="ru-RU" dirty="0" smtClean="0"/>
              <a:t>3. Не проходите </a:t>
            </a:r>
            <a:r>
              <a:rPr lang="ru-RU" b="1" dirty="0" smtClean="0"/>
              <a:t>мимо</a:t>
            </a:r>
            <a:r>
              <a:rPr lang="ru-RU" dirty="0" smtClean="0"/>
              <a:t>!</a:t>
            </a:r>
          </a:p>
          <a:p>
            <a:pPr>
              <a:buNone/>
            </a:pPr>
            <a:r>
              <a:rPr lang="ru-RU" dirty="0" smtClean="0"/>
              <a:t>Д) 1. Вечером отправляюсь </a:t>
            </a:r>
            <a:r>
              <a:rPr lang="ru-RU" b="1" dirty="0" smtClean="0"/>
              <a:t>на встречу</a:t>
            </a:r>
            <a:r>
              <a:rPr lang="ru-RU" dirty="0" smtClean="0"/>
              <a:t> выпускников.</a:t>
            </a:r>
          </a:p>
          <a:p>
            <a:pPr>
              <a:buNone/>
            </a:pPr>
            <a:r>
              <a:rPr lang="ru-RU" dirty="0" smtClean="0"/>
              <a:t>2. Я пойду тебе </a:t>
            </a:r>
            <a:r>
              <a:rPr lang="ru-RU" b="1" dirty="0" smtClean="0"/>
              <a:t>навстречу</a:t>
            </a:r>
            <a:r>
              <a:rPr lang="ru-RU" dirty="0" smtClean="0"/>
              <a:t>.</a:t>
            </a:r>
          </a:p>
          <a:p>
            <a:pPr>
              <a:buNone/>
            </a:pPr>
            <a:r>
              <a:rPr lang="ru-RU" dirty="0" smtClean="0"/>
              <a:t>3. Ветер дул </a:t>
            </a:r>
            <a:r>
              <a:rPr lang="ru-RU" b="1" dirty="0" smtClean="0"/>
              <a:t>навстречу</a:t>
            </a:r>
            <a:r>
              <a:rPr lang="ru-RU" dirty="0" smtClean="0"/>
              <a:t>.</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357166"/>
            <a:ext cx="8183880" cy="1285884"/>
          </a:xfrm>
        </p:spPr>
        <p:txBody>
          <a:bodyPr>
            <a:normAutofit/>
          </a:bodyPr>
          <a:lstStyle/>
          <a:p>
            <a:pPr algn="ctr"/>
            <a:r>
              <a:rPr lang="ru-RU" sz="4400" dirty="0" smtClean="0">
                <a:solidFill>
                  <a:srgbClr val="FF0000"/>
                </a:solidFill>
              </a:rPr>
              <a:t>«Мозговой штурм»</a:t>
            </a:r>
            <a:r>
              <a:rPr lang="ru-RU" dirty="0" smtClean="0">
                <a:solidFill>
                  <a:srgbClr val="002060"/>
                </a:solidFill>
              </a:rPr>
              <a:t/>
            </a:r>
            <a:br>
              <a:rPr lang="ru-RU" dirty="0" smtClean="0">
                <a:solidFill>
                  <a:srgbClr val="002060"/>
                </a:solidFill>
              </a:rPr>
            </a:br>
            <a:r>
              <a:rPr lang="ru-RU" sz="3200" dirty="0" smtClean="0">
                <a:solidFill>
                  <a:srgbClr val="002060"/>
                </a:solidFill>
              </a:rPr>
              <a:t>Алгоритм работы:</a:t>
            </a:r>
            <a:endParaRPr lang="ru-RU" sz="3200" dirty="0">
              <a:solidFill>
                <a:srgbClr val="002060"/>
              </a:solidFill>
            </a:endParaRPr>
          </a:p>
        </p:txBody>
      </p:sp>
      <p:sp>
        <p:nvSpPr>
          <p:cNvPr id="3" name="Содержимое 2"/>
          <p:cNvSpPr>
            <a:spLocks noGrp="1"/>
          </p:cNvSpPr>
          <p:nvPr>
            <p:ph idx="1"/>
          </p:nvPr>
        </p:nvSpPr>
        <p:spPr>
          <a:xfrm>
            <a:off x="502920" y="1857364"/>
            <a:ext cx="8183880" cy="4786346"/>
          </a:xfrm>
        </p:spPr>
        <p:txBody>
          <a:bodyPr/>
          <a:lstStyle/>
          <a:p>
            <a:r>
              <a:rPr lang="ru-RU" dirty="0" smtClean="0"/>
              <a:t>Сравнить предложения, в которых одно и то же слово является разными частями речи;</a:t>
            </a:r>
          </a:p>
          <a:p>
            <a:r>
              <a:rPr lang="ru-RU" dirty="0" smtClean="0"/>
              <a:t>Определить по аналогии с первой колонкой отличительные свойства предлогов;</a:t>
            </a:r>
          </a:p>
          <a:p>
            <a:r>
              <a:rPr lang="ru-RU" dirty="0" smtClean="0"/>
              <a:t>Выявить закономерности в способах определения  принадлежности омонимичных частей речи;</a:t>
            </a:r>
          </a:p>
          <a:p>
            <a:r>
              <a:rPr lang="ru-RU" dirty="0" smtClean="0"/>
              <a:t>Обобщить полученные итоги и записать.</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428604"/>
            <a:ext cx="8183880" cy="5786478"/>
          </a:xfrm>
          <a:solidFill>
            <a:schemeClr val="bg1"/>
          </a:solidFill>
          <a:ln>
            <a:solidFill>
              <a:srgbClr val="FF0000"/>
            </a:solidFill>
          </a:ln>
        </p:spPr>
        <p:txBody>
          <a:bodyPr>
            <a:normAutofit fontScale="62500" lnSpcReduction="20000"/>
          </a:bodyPr>
          <a:lstStyle/>
          <a:p>
            <a:pPr algn="ctr">
              <a:buNone/>
            </a:pPr>
            <a:endParaRPr lang="ru-RU" dirty="0" smtClean="0"/>
          </a:p>
          <a:p>
            <a:pPr algn="ctr">
              <a:buNone/>
            </a:pPr>
            <a:endParaRPr lang="ru-RU" dirty="0" smtClean="0"/>
          </a:p>
          <a:p>
            <a:pPr algn="ctr">
              <a:buNone/>
            </a:pPr>
            <a:endParaRPr lang="ru-RU" dirty="0" smtClean="0"/>
          </a:p>
          <a:p>
            <a:pPr algn="ctr">
              <a:buNone/>
            </a:pPr>
            <a:r>
              <a:rPr lang="ru-RU" sz="4600" dirty="0" smtClean="0"/>
              <a:t>Производные предлоги образуются от:</a:t>
            </a:r>
          </a:p>
          <a:p>
            <a:pPr algn="ctr">
              <a:buNone/>
            </a:pPr>
            <a:endParaRPr lang="ru-RU" sz="4600" dirty="0" smtClean="0"/>
          </a:p>
          <a:p>
            <a:pPr algn="ctr">
              <a:buNone/>
            </a:pPr>
            <a:endParaRPr lang="ru-RU" sz="4600" dirty="0" smtClean="0"/>
          </a:p>
          <a:p>
            <a:pPr algn="ctr">
              <a:buNone/>
            </a:pPr>
            <a:endParaRPr lang="ru-RU" sz="4600" dirty="0" smtClean="0"/>
          </a:p>
          <a:p>
            <a:pPr>
              <a:buNone/>
            </a:pPr>
            <a:r>
              <a:rPr lang="ru-RU" sz="4600" dirty="0" smtClean="0"/>
              <a:t>существительных             деепричастий</a:t>
            </a:r>
          </a:p>
          <a:p>
            <a:pPr>
              <a:buNone/>
            </a:pPr>
            <a:endParaRPr lang="ru-RU" sz="4600" dirty="0" smtClean="0"/>
          </a:p>
          <a:p>
            <a:pPr>
              <a:buNone/>
            </a:pPr>
            <a:endParaRPr lang="ru-RU" sz="4600" dirty="0" smtClean="0"/>
          </a:p>
          <a:p>
            <a:pPr>
              <a:buNone/>
            </a:pPr>
            <a:r>
              <a:rPr lang="ru-RU" sz="4600" dirty="0" smtClean="0"/>
              <a:t>                         наречий</a:t>
            </a:r>
          </a:p>
          <a:p>
            <a:pPr algn="ctr">
              <a:buNone/>
            </a:pPr>
            <a:endParaRPr lang="ru-RU" sz="4600" dirty="0" smtClean="0"/>
          </a:p>
          <a:p>
            <a:pPr algn="ctr">
              <a:buNone/>
            </a:pPr>
            <a:endParaRPr lang="ru-RU" dirty="0" smtClean="0"/>
          </a:p>
          <a:p>
            <a:pPr algn="ctr">
              <a:buNone/>
            </a:pPr>
            <a:r>
              <a:rPr lang="ru-RU" dirty="0" smtClean="0"/>
              <a:t> </a:t>
            </a:r>
          </a:p>
          <a:p>
            <a:pPr algn="ctr">
              <a:buNone/>
            </a:pPr>
            <a:endParaRPr lang="ru-RU" dirty="0" smtClean="0"/>
          </a:p>
          <a:p>
            <a:pPr algn="ctr">
              <a:buNone/>
            </a:pPr>
            <a:endParaRPr lang="ru-RU" dirty="0" smtClean="0"/>
          </a:p>
          <a:p>
            <a:pPr algn="ctr">
              <a:buNone/>
            </a:pPr>
            <a:endParaRPr lang="ru-RU" dirty="0" smtClean="0"/>
          </a:p>
          <a:p>
            <a:pPr algn="ctr">
              <a:buNone/>
            </a:pPr>
            <a:endParaRPr lang="ru-RU" dirty="0"/>
          </a:p>
        </p:txBody>
      </p:sp>
      <p:cxnSp>
        <p:nvCxnSpPr>
          <p:cNvPr id="5" name="Прямая со стрелкой 4"/>
          <p:cNvCxnSpPr/>
          <p:nvPr/>
        </p:nvCxnSpPr>
        <p:spPr>
          <a:xfrm rot="10800000" flipV="1">
            <a:off x="2071670" y="1714488"/>
            <a:ext cx="1785950" cy="10001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 name="Прямая со стрелкой 6"/>
          <p:cNvCxnSpPr/>
          <p:nvPr/>
        </p:nvCxnSpPr>
        <p:spPr>
          <a:xfrm rot="5400000">
            <a:off x="3536943" y="2820983"/>
            <a:ext cx="1928826"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 name="Прямая со стрелкой 8"/>
          <p:cNvCxnSpPr/>
          <p:nvPr/>
        </p:nvCxnSpPr>
        <p:spPr>
          <a:xfrm>
            <a:off x="5143504" y="1785926"/>
            <a:ext cx="1785950" cy="9286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68344" y="428604"/>
            <a:ext cx="8183880" cy="5616504"/>
          </a:xfrm>
        </p:spPr>
        <p:txBody>
          <a:bodyPr>
            <a:normAutofit/>
          </a:bodyPr>
          <a:lstStyle/>
          <a:p>
            <a:r>
              <a:rPr lang="ru-RU" sz="2800" u="sng" dirty="0" smtClean="0">
                <a:solidFill>
                  <a:schemeClr val="tx1"/>
                </a:solidFill>
              </a:rPr>
              <a:t>Наречные предлоги</a:t>
            </a:r>
            <a:r>
              <a:rPr lang="ru-RU" sz="2800" dirty="0" smtClean="0">
                <a:solidFill>
                  <a:schemeClr val="tx1"/>
                </a:solidFill>
              </a:rPr>
              <a:t>: вблизи, вдали, вдаль, вдоль, взамен, в меру, вне, внизу внутри, внутрь, возле, вокруг, впереди, вслед, касательно, мимо, наперекор, около, поверх, вопреки, кроме, подле, позади, поперёк, после, посреди, кругом, посередине, прежде, сбоку, сверх, сверху, свыше, сзади, сквозь, согласно, соразмерно, сообразно, соответственно, подобно, против, относительно, напротив, навстречу, рядом, кругом, вдалеке, невдалеке, накануне, недалеко от, независимо от, рядом с, неподалеку.</a:t>
            </a:r>
          </a:p>
          <a:p>
            <a:endParaRPr lang="ru-RU" sz="28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5608546"/>
          </a:xfrm>
        </p:spPr>
        <p:txBody>
          <a:bodyPr>
            <a:noAutofit/>
          </a:bodyPr>
          <a:lstStyle/>
          <a:p>
            <a:r>
              <a:rPr lang="ru-RU" sz="2800" b="0" u="sng" dirty="0" smtClean="0">
                <a:solidFill>
                  <a:schemeClr val="tx1"/>
                </a:solidFill>
                <a:effectLst/>
              </a:rPr>
              <a:t>Отыменные предлоги</a:t>
            </a:r>
            <a:r>
              <a:rPr lang="ru-RU" sz="2800" b="0" dirty="0" smtClean="0">
                <a:solidFill>
                  <a:schemeClr val="tx1"/>
                </a:solidFill>
                <a:effectLst/>
              </a:rPr>
              <a:t>: вследствие, насчёт, ввиду, в деле, в области, в силу, в смысле, в сравнении с, в отличие от, в течение, в целях, за исключением, наподобие, за счёт, по линии, по мере, по отношению к, по поводу, кругом, вместо, по причине, по случаю, посредством, путём, по части, со стороны, в противовес, в адрес, по адресу, в связи с, в продолжение, в заключение, вместо, в противоположность, навстречу, по направлению к, вплоть, вроде.</a:t>
            </a:r>
            <a:br>
              <a:rPr lang="ru-RU" sz="2800" b="0" dirty="0" smtClean="0">
                <a:solidFill>
                  <a:schemeClr val="tx1"/>
                </a:solidFill>
                <a:effectLst/>
              </a:rPr>
            </a:br>
            <a:endParaRPr lang="ru-RU" sz="2800" b="0" dirty="0">
              <a:solidFill>
                <a:schemeClr val="tx1"/>
              </a:solidFill>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0042"/>
            <a:ext cx="8183880" cy="3429024"/>
          </a:xfrm>
        </p:spPr>
        <p:txBody>
          <a:bodyPr>
            <a:normAutofit/>
          </a:bodyPr>
          <a:lstStyle/>
          <a:p>
            <a:r>
              <a:rPr lang="ru-RU" b="0" u="sng" dirty="0" smtClean="0">
                <a:solidFill>
                  <a:schemeClr val="tx1"/>
                </a:solidFill>
                <a:effectLst/>
              </a:rPr>
              <a:t>Отглагольные предлоги</a:t>
            </a:r>
            <a:r>
              <a:rPr lang="ru-RU" b="0" dirty="0" smtClean="0">
                <a:solidFill>
                  <a:schemeClr val="tx1"/>
                </a:solidFill>
                <a:effectLst/>
              </a:rPr>
              <a:t>: благодаря, включая, спустя, невзирая на, несмотря на, начиная с, кончая, исключая, исходя из, не считая.</a:t>
            </a:r>
            <a:endParaRPr lang="ru-RU" b="0" dirty="0">
              <a:solidFill>
                <a:schemeClr val="tx1"/>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1143008"/>
          </a:xfrm>
        </p:spPr>
        <p:txBody>
          <a:bodyPr>
            <a:normAutofit fontScale="90000"/>
          </a:bodyPr>
          <a:lstStyle/>
          <a:p>
            <a:pPr algn="ctr"/>
            <a:r>
              <a:rPr lang="ru-RU" dirty="0" smtClean="0">
                <a:solidFill>
                  <a:srgbClr val="002060"/>
                </a:solidFill>
              </a:rPr>
              <a:t>Что означает термин «морфологические омонимы»?</a:t>
            </a:r>
            <a:endParaRPr lang="ru-RU" dirty="0">
              <a:solidFill>
                <a:srgbClr val="002060"/>
              </a:solidFill>
            </a:endParaRPr>
          </a:p>
        </p:txBody>
      </p:sp>
      <p:sp>
        <p:nvSpPr>
          <p:cNvPr id="3" name="Содержимое 2"/>
          <p:cNvSpPr>
            <a:spLocks noGrp="1"/>
          </p:cNvSpPr>
          <p:nvPr>
            <p:ph idx="1"/>
          </p:nvPr>
        </p:nvSpPr>
        <p:spPr>
          <a:xfrm>
            <a:off x="214282" y="1714488"/>
            <a:ext cx="8472518" cy="4929222"/>
          </a:xfrm>
        </p:spPr>
        <p:txBody>
          <a:bodyPr>
            <a:normAutofit/>
          </a:bodyPr>
          <a:lstStyle/>
          <a:p>
            <a:pPr algn="just">
              <a:buNone/>
            </a:pPr>
            <a:r>
              <a:rPr lang="ru-RU" dirty="0" smtClean="0"/>
              <a:t>  </a:t>
            </a:r>
            <a:r>
              <a:rPr lang="ru-RU" b="1" dirty="0" smtClean="0"/>
              <a:t>Это слова, которые пишутся и произносятся одинаково, но в зависимости от контекста могут являться разными частями речи.</a:t>
            </a:r>
          </a:p>
          <a:p>
            <a:pPr algn="just">
              <a:buNone/>
            </a:pPr>
            <a:endParaRPr lang="ru-RU" b="1" dirty="0" smtClean="0"/>
          </a:p>
          <a:p>
            <a:pPr>
              <a:buNone/>
            </a:pPr>
            <a:r>
              <a:rPr lang="ru-RU" dirty="0" smtClean="0"/>
              <a:t>Рассмотрим следующие предложения:</a:t>
            </a:r>
          </a:p>
          <a:p>
            <a:pPr marL="514350" indent="-514350">
              <a:buAutoNum type="arabicParenR"/>
            </a:pPr>
            <a:r>
              <a:rPr lang="ru-RU" i="1" dirty="0" smtClean="0"/>
              <a:t>Решение этой задачи достаточно </a:t>
            </a:r>
            <a:r>
              <a:rPr lang="ru-RU" i="1" dirty="0" smtClean="0">
                <a:solidFill>
                  <a:srgbClr val="C00000"/>
                </a:solidFill>
              </a:rPr>
              <a:t>просто.</a:t>
            </a:r>
            <a:r>
              <a:rPr lang="ru-RU" i="1" dirty="0" smtClean="0"/>
              <a:t> </a:t>
            </a:r>
          </a:p>
          <a:p>
            <a:pPr marL="514350" indent="-514350">
              <a:buAutoNum type="arabicParenR"/>
            </a:pPr>
            <a:r>
              <a:rPr lang="ru-RU" i="1" dirty="0" smtClean="0"/>
              <a:t>Мы решили эту задачу очень </a:t>
            </a:r>
            <a:r>
              <a:rPr lang="ru-RU" i="1" dirty="0" smtClean="0">
                <a:solidFill>
                  <a:srgbClr val="C00000"/>
                </a:solidFill>
              </a:rPr>
              <a:t>просто</a:t>
            </a:r>
            <a:r>
              <a:rPr lang="ru-RU" i="1" dirty="0" smtClean="0"/>
              <a:t>. </a:t>
            </a:r>
          </a:p>
          <a:p>
            <a:pPr marL="514350" indent="-514350">
              <a:buAutoNum type="arabicParenR"/>
            </a:pPr>
            <a:r>
              <a:rPr lang="ru-RU" i="1" dirty="0" smtClean="0">
                <a:solidFill>
                  <a:srgbClr val="C00000"/>
                </a:solidFill>
              </a:rPr>
              <a:t>Просто</a:t>
            </a:r>
            <a:r>
              <a:rPr lang="ru-RU" i="1" dirty="0" smtClean="0"/>
              <a:t> он не мог решить эту задачу. </a:t>
            </a:r>
            <a:endParaRPr lang="ru-RU"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357166"/>
            <a:ext cx="8715436" cy="500066"/>
          </a:xfrm>
        </p:spPr>
        <p:txBody>
          <a:bodyPr>
            <a:normAutofit fontScale="90000"/>
          </a:bodyPr>
          <a:lstStyle/>
          <a:p>
            <a:r>
              <a:rPr lang="ru-RU" dirty="0" smtClean="0"/>
              <a:t/>
            </a:r>
            <a:br>
              <a:rPr lang="ru-RU" dirty="0" smtClean="0"/>
            </a:br>
            <a:r>
              <a:rPr lang="ru-RU" dirty="0" smtClean="0">
                <a:solidFill>
                  <a:srgbClr val="002060"/>
                </a:solidFill>
              </a:rPr>
              <a:t>Типология заданий по морфологии:</a:t>
            </a:r>
            <a:endParaRPr lang="ru-RU" dirty="0">
              <a:solidFill>
                <a:srgbClr val="002060"/>
              </a:solidFill>
            </a:endParaRPr>
          </a:p>
        </p:txBody>
      </p:sp>
      <p:sp>
        <p:nvSpPr>
          <p:cNvPr id="3" name="Содержимое 2"/>
          <p:cNvSpPr>
            <a:spLocks noGrp="1"/>
          </p:cNvSpPr>
          <p:nvPr>
            <p:ph idx="1"/>
          </p:nvPr>
        </p:nvSpPr>
        <p:spPr>
          <a:xfrm>
            <a:off x="285720" y="785794"/>
            <a:ext cx="8572560" cy="5715040"/>
          </a:xfrm>
        </p:spPr>
        <p:txBody>
          <a:bodyPr>
            <a:normAutofit fontScale="85000" lnSpcReduction="20000"/>
          </a:bodyPr>
          <a:lstStyle/>
          <a:p>
            <a:r>
              <a:rPr lang="ru-RU" dirty="0" smtClean="0"/>
              <a:t>Укажите ошибку в образовании формы слова:</a:t>
            </a:r>
          </a:p>
          <a:p>
            <a:pPr marL="514350" indent="-514350">
              <a:buNone/>
            </a:pPr>
            <a:r>
              <a:rPr lang="ru-RU" dirty="0" smtClean="0"/>
              <a:t>1)Пара </a:t>
            </a:r>
            <a:r>
              <a:rPr lang="ru-RU" dirty="0" err="1" smtClean="0"/>
              <a:t>чулков</a:t>
            </a:r>
            <a:r>
              <a:rPr lang="ru-RU" dirty="0" smtClean="0"/>
              <a:t> 2) Более спелый</a:t>
            </a:r>
          </a:p>
          <a:p>
            <a:pPr marL="514350" indent="-514350">
              <a:buNone/>
            </a:pPr>
            <a:r>
              <a:rPr lang="ru-RU" dirty="0" smtClean="0"/>
              <a:t>3) В трёхстах книгах 4) В день именин</a:t>
            </a:r>
          </a:p>
          <a:p>
            <a:pPr marL="514350" indent="-514350"/>
            <a:r>
              <a:rPr lang="ru-RU" dirty="0" smtClean="0"/>
              <a:t>Укажите правильную морфологическую характеристику слова </a:t>
            </a:r>
            <a:r>
              <a:rPr lang="ru-RU" i="1" dirty="0" smtClean="0">
                <a:solidFill>
                  <a:srgbClr val="FF0000"/>
                </a:solidFill>
                <a:cs typeface="Aharoni" pitchFamily="2" charset="-79"/>
              </a:rPr>
              <a:t>благодаря</a:t>
            </a:r>
            <a:r>
              <a:rPr lang="ru-RU" i="1" dirty="0" smtClean="0">
                <a:cs typeface="Aharoni" pitchFamily="2" charset="-79"/>
              </a:rPr>
              <a:t> </a:t>
            </a:r>
            <a:r>
              <a:rPr lang="ru-RU" dirty="0" smtClean="0">
                <a:cs typeface="Aharoni" pitchFamily="2" charset="-79"/>
              </a:rPr>
              <a:t>из данного предложения </a:t>
            </a:r>
            <a:r>
              <a:rPr lang="ru-RU" b="1" dirty="0" smtClean="0">
                <a:cs typeface="Aharoni" pitchFamily="2" charset="-79"/>
              </a:rPr>
              <a:t>«Благодаря участию ферментов происходит образование сложных веществ из простых низкомолекулярных»</a:t>
            </a:r>
          </a:p>
          <a:p>
            <a:pPr marL="514350" indent="-514350">
              <a:buNone/>
            </a:pPr>
            <a:r>
              <a:rPr lang="ru-RU" dirty="0" smtClean="0">
                <a:cs typeface="Aharoni" pitchFamily="2" charset="-79"/>
              </a:rPr>
              <a:t>1)Предлог             2) деепричастие</a:t>
            </a:r>
          </a:p>
          <a:p>
            <a:pPr marL="514350" indent="-514350">
              <a:buNone/>
            </a:pPr>
            <a:r>
              <a:rPr lang="ru-RU" dirty="0" smtClean="0">
                <a:cs typeface="Aharoni" pitchFamily="2" charset="-79"/>
              </a:rPr>
              <a:t>3) Наречие            4) частица</a:t>
            </a:r>
          </a:p>
          <a:p>
            <a:pPr marL="514350" indent="-514350"/>
            <a:r>
              <a:rPr lang="ru-RU" dirty="0" smtClean="0">
                <a:cs typeface="Aharoni" pitchFamily="2" charset="-79"/>
              </a:rPr>
              <a:t>Из указанного предложения выпишите краткое причастие (прилагательное в превосходной степени, все наречия, местоимения, частицы, союзы, предлоги и т. п.)</a:t>
            </a:r>
          </a:p>
          <a:p>
            <a:pPr marL="514350" indent="-514350"/>
            <a:r>
              <a:rPr lang="ru-RU" dirty="0" smtClean="0">
                <a:cs typeface="Aharoni" pitchFamily="2" charset="-79"/>
              </a:rPr>
              <a:t>Из указанного предложения выпишите прилагательное (причастие), образованное путём перехода в существительное</a:t>
            </a:r>
          </a:p>
          <a:p>
            <a:pPr marL="514350" indent="-514350"/>
            <a:endParaRPr lang="ru-RU" dirty="0" smtClean="0">
              <a:cs typeface="Aharoni" pitchFamily="2" charset="-79"/>
            </a:endParaRPr>
          </a:p>
          <a:p>
            <a:pPr marL="514350" indent="-514350">
              <a:buAutoNum type="arabicParenR"/>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928694"/>
          </a:xfrm>
        </p:spPr>
        <p:txBody>
          <a:bodyPr>
            <a:normAutofit fontScale="90000"/>
          </a:bodyPr>
          <a:lstStyle/>
          <a:p>
            <a:pPr algn="ctr"/>
            <a:r>
              <a:rPr lang="ru-RU" dirty="0" smtClean="0">
                <a:solidFill>
                  <a:schemeClr val="tx1"/>
                </a:solidFill>
              </a:rPr>
              <a:t>Что нужно для того, чтобы успешно выполнить эти задания?</a:t>
            </a:r>
            <a:endParaRPr lang="ru-RU" dirty="0">
              <a:solidFill>
                <a:schemeClr val="tx1"/>
              </a:solidFill>
            </a:endParaRPr>
          </a:p>
        </p:txBody>
      </p:sp>
      <p:sp>
        <p:nvSpPr>
          <p:cNvPr id="3" name="Содержимое 2"/>
          <p:cNvSpPr>
            <a:spLocks noGrp="1"/>
          </p:cNvSpPr>
          <p:nvPr>
            <p:ph idx="1"/>
          </p:nvPr>
        </p:nvSpPr>
        <p:spPr>
          <a:xfrm>
            <a:off x="502920" y="1714488"/>
            <a:ext cx="8183880" cy="4572032"/>
          </a:xfrm>
        </p:spPr>
        <p:txBody>
          <a:bodyPr>
            <a:normAutofit/>
          </a:bodyPr>
          <a:lstStyle/>
          <a:p>
            <a:pPr>
              <a:buNone/>
            </a:pPr>
            <a:r>
              <a:rPr lang="ru-RU" b="1" dirty="0" smtClean="0">
                <a:solidFill>
                  <a:srgbClr val="FF0000"/>
                </a:solidFill>
              </a:rPr>
              <a:t>         Цель урока:</a:t>
            </a:r>
          </a:p>
          <a:p>
            <a:r>
              <a:rPr lang="ru-RU" dirty="0" smtClean="0"/>
              <a:t>Уметь определять принадлежность слова к определённой части речи (знать общее грамматическое значение, анализировать морфологические признаки и синтаксическую функцию в предложении);</a:t>
            </a:r>
          </a:p>
          <a:p>
            <a:r>
              <a:rPr lang="ru-RU" dirty="0" smtClean="0"/>
              <a:t>Уметь различать морфологические омонимы.</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928694"/>
          </a:xfrm>
        </p:spPr>
        <p:txBody>
          <a:bodyPr/>
          <a:lstStyle/>
          <a:p>
            <a:pPr algn="ctr"/>
            <a:r>
              <a:rPr lang="ru-RU" dirty="0" smtClean="0">
                <a:solidFill>
                  <a:srgbClr val="002060"/>
                </a:solidFill>
              </a:rPr>
              <a:t>Связь с другими заданиями</a:t>
            </a:r>
            <a:endParaRPr lang="ru-RU" dirty="0">
              <a:solidFill>
                <a:srgbClr val="002060"/>
              </a:solidFill>
            </a:endParaRPr>
          </a:p>
        </p:txBody>
      </p:sp>
      <p:sp>
        <p:nvSpPr>
          <p:cNvPr id="3" name="Содержимое 2"/>
          <p:cNvSpPr>
            <a:spLocks noGrp="1"/>
          </p:cNvSpPr>
          <p:nvPr>
            <p:ph idx="1"/>
          </p:nvPr>
        </p:nvSpPr>
        <p:spPr>
          <a:xfrm>
            <a:off x="357158" y="1500174"/>
            <a:ext cx="8429684" cy="4786346"/>
          </a:xfrm>
        </p:spPr>
        <p:txBody>
          <a:bodyPr/>
          <a:lstStyle/>
          <a:p>
            <a:r>
              <a:rPr lang="ru-RU" dirty="0" smtClean="0"/>
              <a:t>Задание  В3 – определить способ образования слов.</a:t>
            </a:r>
          </a:p>
          <a:p>
            <a:pPr>
              <a:buNone/>
            </a:pPr>
            <a:r>
              <a:rPr lang="ru-RU" dirty="0" smtClean="0"/>
              <a:t> </a:t>
            </a:r>
            <a:r>
              <a:rPr lang="ru-RU" u="sng" dirty="0" smtClean="0"/>
              <a:t>6 способов образования слов:</a:t>
            </a:r>
          </a:p>
          <a:p>
            <a:pPr>
              <a:buFontTx/>
              <a:buChar char="-"/>
            </a:pPr>
            <a:r>
              <a:rPr lang="ru-RU" dirty="0" smtClean="0"/>
              <a:t>суффиксальный;</a:t>
            </a:r>
          </a:p>
          <a:p>
            <a:pPr>
              <a:buFontTx/>
              <a:buChar char="-"/>
            </a:pPr>
            <a:r>
              <a:rPr lang="ru-RU" dirty="0" smtClean="0"/>
              <a:t>приставочно-суффиксальный;</a:t>
            </a:r>
          </a:p>
          <a:p>
            <a:pPr>
              <a:buFontTx/>
              <a:buChar char="-"/>
            </a:pPr>
            <a:r>
              <a:rPr lang="ru-RU" dirty="0" smtClean="0"/>
              <a:t>приставочный;</a:t>
            </a:r>
          </a:p>
          <a:p>
            <a:pPr>
              <a:buFontTx/>
              <a:buChar char="-"/>
            </a:pPr>
            <a:r>
              <a:rPr lang="ru-RU" dirty="0" smtClean="0"/>
              <a:t>бессуффиксный;</a:t>
            </a:r>
          </a:p>
          <a:p>
            <a:pPr>
              <a:buFontTx/>
              <a:buChar char="-"/>
            </a:pPr>
            <a:r>
              <a:rPr lang="ru-RU" dirty="0" smtClean="0"/>
              <a:t>сложение;</a:t>
            </a:r>
          </a:p>
          <a:p>
            <a:pPr>
              <a:buFontTx/>
              <a:buChar char="-"/>
            </a:pPr>
            <a:r>
              <a:rPr lang="ru-RU" dirty="0" smtClean="0">
                <a:solidFill>
                  <a:srgbClr val="FF0000"/>
                </a:solidFill>
              </a:rPr>
              <a:t>переход из одной части речи в другую.</a:t>
            </a:r>
          </a:p>
          <a:p>
            <a:pPr>
              <a:buFontTx/>
              <a:buChar char="-"/>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785818"/>
          </a:xfrm>
        </p:spPr>
        <p:txBody>
          <a:bodyPr/>
          <a:lstStyle/>
          <a:p>
            <a:pPr algn="ctr"/>
            <a:r>
              <a:rPr lang="ru-RU" dirty="0" smtClean="0">
                <a:solidFill>
                  <a:srgbClr val="002060"/>
                </a:solidFill>
              </a:rPr>
              <a:t>Типичные ошибки</a:t>
            </a:r>
            <a:endParaRPr lang="ru-RU" dirty="0">
              <a:solidFill>
                <a:srgbClr val="002060"/>
              </a:solidFill>
            </a:endParaRPr>
          </a:p>
        </p:txBody>
      </p:sp>
      <p:sp>
        <p:nvSpPr>
          <p:cNvPr id="3" name="Содержимое 2"/>
          <p:cNvSpPr>
            <a:spLocks noGrp="1"/>
          </p:cNvSpPr>
          <p:nvPr>
            <p:ph idx="1"/>
          </p:nvPr>
        </p:nvSpPr>
        <p:spPr>
          <a:xfrm>
            <a:off x="502920" y="1428736"/>
            <a:ext cx="8183880" cy="5214974"/>
          </a:xfrm>
        </p:spPr>
        <p:txBody>
          <a:bodyPr>
            <a:normAutofit fontScale="92500"/>
          </a:bodyPr>
          <a:lstStyle/>
          <a:p>
            <a:r>
              <a:rPr lang="ru-RU" b="1" dirty="0" smtClean="0"/>
              <a:t>Неверное определение особых форм глагола</a:t>
            </a:r>
            <a:r>
              <a:rPr lang="ru-RU" dirty="0" smtClean="0"/>
              <a:t>. </a:t>
            </a:r>
            <a:r>
              <a:rPr lang="ru-RU" u="sng" dirty="0" smtClean="0"/>
              <a:t>Задание</a:t>
            </a:r>
            <a:r>
              <a:rPr lang="ru-RU" dirty="0" smtClean="0"/>
              <a:t>: из данного предложения выпишите страдательное причастие: </a:t>
            </a:r>
            <a:r>
              <a:rPr lang="ru-RU" i="1" dirty="0" smtClean="0">
                <a:solidFill>
                  <a:srgbClr val="002060"/>
                </a:solidFill>
              </a:rPr>
              <a:t>«Человек, не помнящий прошлого, лишён будущего». </a:t>
            </a:r>
            <a:r>
              <a:rPr lang="ru-RU" dirty="0" smtClean="0"/>
              <a:t>Здесь три слова связаны с глагольной первоосновой: </a:t>
            </a:r>
            <a:r>
              <a:rPr lang="ru-RU" i="1" dirty="0" smtClean="0">
                <a:solidFill>
                  <a:srgbClr val="002060"/>
                </a:solidFill>
              </a:rPr>
              <a:t>не помнящий </a:t>
            </a:r>
            <a:r>
              <a:rPr lang="ru-RU" dirty="0" smtClean="0"/>
              <a:t>– полное действительное причастие</a:t>
            </a:r>
            <a:r>
              <a:rPr lang="ru-RU" i="1" dirty="0" smtClean="0">
                <a:solidFill>
                  <a:srgbClr val="002060"/>
                </a:solidFill>
              </a:rPr>
              <a:t>, лишён </a:t>
            </a:r>
            <a:r>
              <a:rPr lang="ru-RU" dirty="0" smtClean="0"/>
              <a:t>– краткое страдательное причастие, </a:t>
            </a:r>
            <a:r>
              <a:rPr lang="ru-RU" i="1" dirty="0" smtClean="0">
                <a:solidFill>
                  <a:srgbClr val="002060"/>
                </a:solidFill>
              </a:rPr>
              <a:t>будущего</a:t>
            </a:r>
            <a:r>
              <a:rPr lang="ru-RU" dirty="0" smtClean="0"/>
              <a:t> – существительное, образованное путём перехода из действительного причастия будущий. Таким образом, правильный ответ: </a:t>
            </a:r>
            <a:r>
              <a:rPr lang="ru-RU" i="1" dirty="0" smtClean="0">
                <a:solidFill>
                  <a:srgbClr val="002060"/>
                </a:solidFill>
              </a:rPr>
              <a:t>лишён.</a:t>
            </a:r>
            <a:r>
              <a:rPr lang="ru-RU" dirty="0" smtClean="0"/>
              <a:t>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30352"/>
            <a:ext cx="8643998" cy="5827606"/>
          </a:xfrm>
        </p:spPr>
        <p:txBody>
          <a:bodyPr>
            <a:normAutofit/>
          </a:bodyPr>
          <a:lstStyle/>
          <a:p>
            <a:r>
              <a:rPr lang="ru-RU" b="1" dirty="0" smtClean="0"/>
              <a:t>Неверное определение разрядов местоимений. </a:t>
            </a:r>
            <a:r>
              <a:rPr lang="ru-RU" dirty="0" smtClean="0"/>
              <a:t> </a:t>
            </a:r>
            <a:r>
              <a:rPr lang="ru-RU" u="sng" dirty="0" smtClean="0"/>
              <a:t>Задание</a:t>
            </a:r>
            <a:r>
              <a:rPr lang="ru-RU" dirty="0" smtClean="0"/>
              <a:t>: Из данного предложения  выпишите определительное местоимение: </a:t>
            </a:r>
            <a:r>
              <a:rPr lang="ru-RU" i="1" dirty="0" smtClean="0">
                <a:solidFill>
                  <a:srgbClr val="002060"/>
                </a:solidFill>
              </a:rPr>
              <a:t>«Учитесь властвовать собою; не всякий вас, как я, поймёт;  к беде неопытность ведёт». </a:t>
            </a:r>
            <a:r>
              <a:rPr lang="ru-RU" dirty="0" smtClean="0"/>
              <a:t>Здесь местоимения разных разрядов: </a:t>
            </a:r>
            <a:r>
              <a:rPr lang="ru-RU" i="1" dirty="0" smtClean="0">
                <a:solidFill>
                  <a:srgbClr val="002060"/>
                </a:solidFill>
              </a:rPr>
              <a:t>вас, я  </a:t>
            </a:r>
            <a:r>
              <a:rPr lang="ru-RU" dirty="0" smtClean="0"/>
              <a:t>- личные местоимения; </a:t>
            </a:r>
            <a:r>
              <a:rPr lang="ru-RU" i="1" dirty="0" smtClean="0">
                <a:solidFill>
                  <a:srgbClr val="002060"/>
                </a:solidFill>
              </a:rPr>
              <a:t>собою</a:t>
            </a:r>
            <a:r>
              <a:rPr lang="ru-RU" dirty="0" smtClean="0"/>
              <a:t> – возвратное; </a:t>
            </a:r>
            <a:r>
              <a:rPr lang="ru-RU" i="1" dirty="0" smtClean="0">
                <a:solidFill>
                  <a:srgbClr val="002060"/>
                </a:solidFill>
              </a:rPr>
              <a:t>всякий</a:t>
            </a:r>
            <a:r>
              <a:rPr lang="ru-RU" dirty="0" smtClean="0"/>
              <a:t> – определительное. Как правило, определительные местоимения </a:t>
            </a:r>
            <a:r>
              <a:rPr lang="ru-RU" i="1" dirty="0" smtClean="0">
                <a:solidFill>
                  <a:srgbClr val="002060"/>
                </a:solidFill>
              </a:rPr>
              <a:t>самый, каждый, всякий, любой, иной, другой </a:t>
            </a:r>
            <a:r>
              <a:rPr lang="ru-RU" dirty="0" smtClean="0"/>
              <a:t>ошибочно принимаются за прилагательное.</a:t>
            </a:r>
            <a:endParaRPr lang="ru-RU"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6041920"/>
          </a:xfrm>
        </p:spPr>
        <p:txBody>
          <a:bodyPr/>
          <a:lstStyle/>
          <a:p>
            <a:r>
              <a:rPr lang="ru-RU" b="1" dirty="0" smtClean="0"/>
              <a:t>Неверное определение степеней сравнения прилагательного и наречия </a:t>
            </a:r>
            <a:r>
              <a:rPr lang="ru-RU" u="sng" dirty="0" smtClean="0"/>
              <a:t>Задание</a:t>
            </a:r>
            <a:r>
              <a:rPr lang="ru-RU" dirty="0" smtClean="0"/>
              <a:t>: Из данного предложения выпишите наречие в сравнительной степени: </a:t>
            </a:r>
            <a:r>
              <a:rPr lang="ru-RU" dirty="0" smtClean="0">
                <a:solidFill>
                  <a:srgbClr val="002060"/>
                </a:solidFill>
              </a:rPr>
              <a:t>«Они тихо растворялись в темноте ночи, уходили всё дальше от нас».</a:t>
            </a:r>
            <a:r>
              <a:rPr lang="ru-RU" dirty="0" smtClean="0"/>
              <a:t> Здесь два наречия: </a:t>
            </a:r>
            <a:r>
              <a:rPr lang="ru-RU" i="1" dirty="0" smtClean="0">
                <a:solidFill>
                  <a:srgbClr val="002060"/>
                </a:solidFill>
              </a:rPr>
              <a:t>тихо</a:t>
            </a:r>
            <a:r>
              <a:rPr lang="ru-RU" dirty="0" smtClean="0"/>
              <a:t>  и </a:t>
            </a:r>
            <a:r>
              <a:rPr lang="ru-RU" i="1" dirty="0" smtClean="0">
                <a:solidFill>
                  <a:srgbClr val="002060"/>
                </a:solidFill>
              </a:rPr>
              <a:t>дальше</a:t>
            </a:r>
            <a:r>
              <a:rPr lang="ru-RU" dirty="0" smtClean="0"/>
              <a:t>, в сравнительной степени используется слово </a:t>
            </a:r>
            <a:r>
              <a:rPr lang="ru-RU" i="1" dirty="0" smtClean="0">
                <a:solidFill>
                  <a:srgbClr val="002060"/>
                </a:solidFill>
              </a:rPr>
              <a:t>дальше</a:t>
            </a:r>
            <a:r>
              <a:rPr lang="ru-RU" dirty="0" smtClean="0"/>
              <a:t> (от наречия </a:t>
            </a:r>
            <a:r>
              <a:rPr lang="ru-RU" i="1" dirty="0" smtClean="0">
                <a:solidFill>
                  <a:srgbClr val="002060"/>
                </a:solidFill>
              </a:rPr>
              <a:t>далеко</a:t>
            </a:r>
            <a:r>
              <a:rPr lang="ru-RU" dirty="0" smtClean="0"/>
              <a:t>). Это и является правильным ответом.</a:t>
            </a:r>
            <a:endParaRPr lang="ru-RU"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530352"/>
            <a:ext cx="8715436" cy="5970482"/>
          </a:xfrm>
        </p:spPr>
        <p:txBody>
          <a:bodyPr>
            <a:normAutofit fontScale="92500" lnSpcReduction="20000"/>
          </a:bodyPr>
          <a:lstStyle/>
          <a:p>
            <a:r>
              <a:rPr lang="ru-RU" b="1" dirty="0" smtClean="0"/>
              <a:t>Неверное определение прилагательных и наречия, причастий и прилагательных </a:t>
            </a:r>
            <a:r>
              <a:rPr lang="ru-RU" u="sng" dirty="0" smtClean="0"/>
              <a:t>Задание</a:t>
            </a:r>
            <a:r>
              <a:rPr lang="ru-RU" dirty="0" smtClean="0"/>
              <a:t>: Определите, какой частью речи является слово ясно в данном предложении: </a:t>
            </a:r>
            <a:r>
              <a:rPr lang="ru-RU" i="1" dirty="0" smtClean="0">
                <a:solidFill>
                  <a:srgbClr val="002060"/>
                </a:solidFill>
              </a:rPr>
              <a:t>«Он ясно дал понять, что не собирается поддерживать нашего кандидата на выборах». </a:t>
            </a:r>
          </a:p>
          <a:p>
            <a:pPr marL="514350" indent="-514350">
              <a:buAutoNum type="arabicParenR"/>
            </a:pPr>
            <a:r>
              <a:rPr lang="ru-RU" dirty="0" smtClean="0"/>
              <a:t>Краткое прилагательное</a:t>
            </a:r>
          </a:p>
          <a:p>
            <a:pPr marL="514350" indent="-514350">
              <a:buAutoNum type="arabicParenR"/>
            </a:pPr>
            <a:r>
              <a:rPr lang="ru-RU" dirty="0" smtClean="0"/>
              <a:t>Наречие</a:t>
            </a:r>
          </a:p>
          <a:p>
            <a:pPr marL="514350" indent="-514350">
              <a:buAutoNum type="arabicParenR"/>
            </a:pPr>
            <a:r>
              <a:rPr lang="ru-RU" dirty="0" smtClean="0"/>
              <a:t>Краткое причастие</a:t>
            </a:r>
          </a:p>
          <a:p>
            <a:pPr marL="514350" indent="-514350">
              <a:buAutoNum type="arabicParenR"/>
            </a:pPr>
            <a:r>
              <a:rPr lang="ru-RU" dirty="0" smtClean="0"/>
              <a:t>Глагол</a:t>
            </a:r>
          </a:p>
          <a:p>
            <a:pPr marL="514350" indent="-514350">
              <a:buNone/>
            </a:pPr>
            <a:r>
              <a:rPr lang="ru-RU" dirty="0" smtClean="0"/>
              <a:t>  Для правильного определения принадлеж-ности этого слова необходимо поставить вопрос к слову </a:t>
            </a:r>
            <a:r>
              <a:rPr lang="ru-RU" i="1" dirty="0" smtClean="0">
                <a:solidFill>
                  <a:srgbClr val="002060"/>
                </a:solidFill>
              </a:rPr>
              <a:t>ясно</a:t>
            </a:r>
            <a:r>
              <a:rPr lang="ru-RU" dirty="0" smtClean="0"/>
              <a:t>: </a:t>
            </a:r>
            <a:r>
              <a:rPr lang="ru-RU" i="1" dirty="0" smtClean="0">
                <a:solidFill>
                  <a:srgbClr val="002060"/>
                </a:solidFill>
              </a:rPr>
              <a:t>дал понять (как?) ясно </a:t>
            </a:r>
            <a:r>
              <a:rPr lang="ru-RU" dirty="0" smtClean="0"/>
              <a:t>– следовательно, данное слово является наречием и выполняет функцию обстоятельства образа действия. Правильный ответ: 2 </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858</TotalTime>
  <Words>1395</Words>
  <Application>Microsoft Office PowerPoint</Application>
  <PresentationFormat>Экран (4:3)</PresentationFormat>
  <Paragraphs>99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Аспект</vt:lpstr>
      <vt:lpstr>Тема:  «Морфологическая омонимия»  Подготовка к ЕГЭ, задание В2 </vt:lpstr>
      <vt:lpstr>Что означает термин «морфологические омонимы»?</vt:lpstr>
      <vt:lpstr> Типология заданий по морфологии:</vt:lpstr>
      <vt:lpstr>Что нужно для того, чтобы успешно выполнить эти задания?</vt:lpstr>
      <vt:lpstr>Связь с другими заданиями</vt:lpstr>
      <vt:lpstr>Типичные ошибки</vt:lpstr>
      <vt:lpstr>Слайд 7</vt:lpstr>
      <vt:lpstr>Слайд 8</vt:lpstr>
      <vt:lpstr>Слайд 9</vt:lpstr>
      <vt:lpstr>Слайд 10</vt:lpstr>
      <vt:lpstr>Слайд 11</vt:lpstr>
      <vt:lpstr>Укажите  ошибки в определении выделенных частей речи </vt:lpstr>
      <vt:lpstr>Слайд 13</vt:lpstr>
      <vt:lpstr>«Мозговой штурм» Алгоритм работы:</vt:lpstr>
      <vt:lpstr>Слайд 15</vt:lpstr>
      <vt:lpstr>Слайд 16</vt:lpstr>
      <vt:lpstr>Отыменные предлоги: вследствие, насчёт, ввиду, в деле, в области, в силу, в смысле, в сравнении с, в отличие от, в течение, в целях, за исключением, наподобие, за счёт, по линии, по мере, по отношению к, по поводу, кругом, вместо, по причине, по случаю, посредством, путём, по части, со стороны, в противовес, в адрес, по адресу, в связи с, в продолжение, в заключение, вместо, в противоположность, навстречу, по направлению к, вплоть, вроде. </vt:lpstr>
      <vt:lpstr>Отглагольные предлоги: благодаря, включая, спустя, невзирая на, несмотря на, начиная с, кончая, исключая, исходя из, не считая.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«Морфологическая омонимия»  Подготовка к ЕГЭ, задание В</dc:title>
  <dc:creator>User</dc:creator>
  <cp:lastModifiedBy>revaz</cp:lastModifiedBy>
  <cp:revision>90</cp:revision>
  <dcterms:created xsi:type="dcterms:W3CDTF">2010-11-07T01:42:37Z</dcterms:created>
  <dcterms:modified xsi:type="dcterms:W3CDTF">2012-05-15T22:54:22Z</dcterms:modified>
</cp:coreProperties>
</file>