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0" r:id="rId13"/>
    <p:sldId id="257" r:id="rId14"/>
    <p:sldId id="258" r:id="rId15"/>
    <p:sldId id="259" r:id="rId16"/>
    <p:sldId id="273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4" autoAdjust="0"/>
    <p:restoredTop sz="94660"/>
  </p:normalViewPr>
  <p:slideViewPr>
    <p:cSldViewPr>
      <p:cViewPr>
        <p:scale>
          <a:sx n="60" d="100"/>
          <a:sy n="60" d="100"/>
        </p:scale>
        <p:origin x="-3090" y="-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1708F-E5DD-4BB6-8725-A4BD9B034F53}" type="datetimeFigureOut">
              <a:rPr lang="ru-RU" smtClean="0"/>
              <a:pPr/>
              <a:t>10.06.2012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E8CF2-F88F-4342-A074-1431C75705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18E7-2F20-45E7-8B57-1D1FDE8A3C93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964B-B55E-4577-A4E0-939833F87FE3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0D678-7325-4246-B1C8-E8263B5CB790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CC83-605D-41A1-BCEF-8CE71FFF8A6F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4C08-B66B-42E6-BA7A-68E5583C921A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0062-A60F-4B8B-BFE0-271396BA4C52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734D-9F6A-491D-B47B-E4CCE5365E8B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816F-2396-4457-B482-665E8A7A8AD6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AB88-9717-4605-A302-A056A4190C53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A415-0EDB-47A1-A26A-3BAEBD1B5FBA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1C9C-75EA-4DF1-949D-121C28A7F0D3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F5AD-42F8-44F0-8305-A7D10A5547A6}" type="datetime1">
              <a:rPr lang="ru-RU" smtClean="0"/>
              <a:pPr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Перлина Л.А., ГБОУ ЦО №1449, 2011-12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357299"/>
            <a:ext cx="8786842" cy="285752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Учебно-исследовательская деятельности  в преподавании иностранных языков:</a:t>
            </a: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из опыта работы </a:t>
            </a:r>
            <a:b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ГБОУ ЦО№1449 г. Москвы.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100013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2011-2012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4. Заключительный:</a:t>
            </a:r>
            <a: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создание слайдовой  презентации и других продуктов проекта;</a:t>
            </a:r>
          </a:p>
          <a:p>
            <a:pPr lvl="1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обсуждение практического применения продуктов проекта;</a:t>
            </a:r>
          </a:p>
          <a:p>
            <a:pPr lvl="1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защита проекта;</a:t>
            </a:r>
          </a:p>
          <a:p>
            <a:pPr lvl="1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использование продуктов проекта;</a:t>
            </a:r>
          </a:p>
          <a:p>
            <a:pPr lvl="1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самооценка и рефлексия;</a:t>
            </a:r>
          </a:p>
          <a:p>
            <a:pPr lvl="1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подведение итогов.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  <a:t>Итоги  учебно-исследовательской деятельности</a:t>
            </a:r>
            <a:endParaRPr lang="ru-RU" sz="5400" b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Обязательный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 для каждого учащегося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10 класса учебный исследовательский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 проект как одна из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форм переводного экзамена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Традиционная  ежегодная школьная конференция проектных работ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u="sng" dirty="0" smtClean="0">
                <a:solidFill>
                  <a:schemeClr val="bg1"/>
                </a:solidFill>
                <a:latin typeface="Monotype Corsiva" pitchFamily="66" charset="0"/>
              </a:rPr>
              <a:t>Учебные исследовательские проекты</a:t>
            </a:r>
            <a:endParaRPr lang="ru-RU" sz="6000" b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43372" y="3000372"/>
            <a:ext cx="571504" cy="192882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313461">
            <a:off x="4903862" y="2407602"/>
            <a:ext cx="2325145" cy="59986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8726515">
            <a:off x="1453246" y="2339233"/>
            <a:ext cx="2460249" cy="59986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3786190"/>
            <a:ext cx="4000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Междисциплинарные 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643314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Страноведческие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5429264"/>
            <a:ext cx="4714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Лингвистические 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u="sng" dirty="0">
                <a:solidFill>
                  <a:schemeClr val="bg1"/>
                </a:solidFill>
                <a:latin typeface="Monotype Corsiva" pitchFamily="66" charset="0"/>
              </a:rPr>
              <a:t>1.Междисциплинарные проекты. </a:t>
            </a:r>
            <a:endParaRPr lang="ru-RU" sz="5400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«Об экологических проблемах  района Лианозово на английском языке»;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«Исследование гипотезы существования НЛО»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«Спорт в нашей жизни»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;</a:t>
            </a:r>
            <a:endParaRPr lang="ru-RU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«</a:t>
            </a:r>
            <a:r>
              <a:rPr lang="ru-RU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Фаст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фуд-есть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или не есть»;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«</a:t>
            </a:r>
            <a:r>
              <a:rPr lang="en-US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Зоопарк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как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природоохранная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среда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»;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«Электронные книги: за и против».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Monotype Corsiva" pitchFamily="66" charset="0"/>
              </a:rPr>
              <a:t>2. Страноведческие проекты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b="1" dirty="0">
                <a:solidFill>
                  <a:schemeClr val="bg1"/>
                </a:solidFill>
                <a:latin typeface="Monotype Corsiva" pitchFamily="66" charset="0"/>
              </a:rPr>
              <a:t>“Two great capitals: Moscow and London”;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  <a:latin typeface="Monotype Corsiva" pitchFamily="66" charset="0"/>
              </a:rPr>
              <a:t>“Two unusual cities: St. Petersburg and Washington”;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  <a:latin typeface="Monotype Corsiva" pitchFamily="66" charset="0"/>
              </a:rPr>
              <a:t>“Britain castles: the past and the present”;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en-US" sz="3600" b="1" dirty="0">
                <a:solidFill>
                  <a:schemeClr val="bg1"/>
                </a:solidFill>
                <a:latin typeface="Monotype Corsiva" pitchFamily="66" charset="0"/>
              </a:rPr>
              <a:t>“The system of education in Russia and </a:t>
            </a:r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Great Britain</a:t>
            </a:r>
            <a:r>
              <a:rPr lang="en-US" sz="3600" b="1" dirty="0">
                <a:solidFill>
                  <a:schemeClr val="bg1"/>
                </a:solidFill>
                <a:latin typeface="Monotype Corsiva" pitchFamily="66" charset="0"/>
              </a:rPr>
              <a:t>”;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““The history of chocolate in Great Britain and Russia”;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“Tea  traditions in Great Britain and Russia”;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Monotype Corsiva" pitchFamily="66" charset="0"/>
              </a:rPr>
              <a:t>“Unusual houses around the world”.</a:t>
            </a:r>
            <a:endParaRPr lang="ru-RU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sz="3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lvl="0"/>
            <a:endParaRPr lang="ru-RU" sz="3600" dirty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Monotype Corsiva" pitchFamily="66" charset="0"/>
              </a:rPr>
              <a:t>3. Лингвистические проекты. 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8429652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600" dirty="0">
                <a:solidFill>
                  <a:schemeClr val="bg1"/>
                </a:solidFill>
                <a:latin typeface="Monotype Corsiva" pitchFamily="66" charset="0"/>
              </a:rPr>
              <a:t>«</a:t>
            </a: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Пословицы и поговорки – элемент культуры народа»;</a:t>
            </a:r>
          </a:p>
          <a:p>
            <a:pPr lvl="0"/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«Английский вокруг нас» </a:t>
            </a:r>
            <a:endParaRPr lang="ru-RU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посвящен английским </a:t>
            </a:r>
            <a:endParaRPr lang="ru-RU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заимствованиям </a:t>
            </a:r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в русском языке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);</a:t>
            </a:r>
            <a:endParaRPr lang="en-US" sz="36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>
              <a:buNone/>
            </a:pP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«Этимология английских слов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»;</a:t>
            </a:r>
          </a:p>
          <a:p>
            <a:pPr lvl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«Влияние английского языка на молодежный сленг».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IMG_588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511342" y="2214556"/>
            <a:ext cx="3632657" cy="2786080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1511288"/>
          </a:xfrm>
        </p:spPr>
        <p:txBody>
          <a:bodyPr>
            <a:noAutofit/>
          </a:bodyPr>
          <a:lstStyle/>
          <a:p>
            <a:r>
              <a:rPr lang="ru-RU" sz="4800" b="1" u="sng" dirty="0" smtClean="0">
                <a:solidFill>
                  <a:schemeClr val="bg1"/>
                </a:solidFill>
                <a:latin typeface="Monotype Corsiva" pitchFamily="66" charset="0"/>
              </a:rPr>
              <a:t>Наши планы на будущее:</a:t>
            </a:r>
            <a:r>
              <a:rPr lang="ru-RU" sz="4800" u="sng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4800" u="sng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4800" u="sng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Продолжить  и расширить</a:t>
            </a:r>
          </a:p>
          <a:p>
            <a:pPr lvl="0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  участие в окружных и городских конкурсах и фестивалях школьных проектов на иностранном языке.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Освоить работу с </a:t>
            </a:r>
            <a:r>
              <a:rPr lang="ru-RU" sz="3600" b="1" dirty="0" err="1" smtClean="0">
                <a:solidFill>
                  <a:schemeClr val="bg1"/>
                </a:solidFill>
                <a:latin typeface="Monotype Corsiva" pitchFamily="66" charset="0"/>
              </a:rPr>
              <a:t>билингвальными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проектами- проектами на английском и французском языках с учащимися 8-10 гимназических классов.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Начать работу с долгосрочными проектами.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" name="Picture 4" descr="C:\Users\hp\Desktop\ФОТО\Семинар-12\DSCN74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14290"/>
            <a:ext cx="3116764" cy="2337574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Monotype Corsiva" pitchFamily="66" charset="0"/>
              </a:rPr>
              <a:t>Спасибо за внимание!</a:t>
            </a:r>
            <a:endParaRPr lang="ru-RU" sz="5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hp\Desktop\ФОТО\Семинар-12\IMG_36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4071942"/>
            <a:ext cx="3357586" cy="2518190"/>
          </a:xfrm>
          <a:prstGeom prst="rect">
            <a:avLst/>
          </a:prstGeom>
          <a:noFill/>
        </p:spPr>
      </p:pic>
      <p:pic>
        <p:nvPicPr>
          <p:cNvPr id="1029" name="Picture 5" descr="C:\Users\hp\Desktop\ФОТО\Моя работа\Проект-2010\DSCN74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698" y="1368533"/>
            <a:ext cx="3286148" cy="2464611"/>
          </a:xfrm>
          <a:prstGeom prst="rect">
            <a:avLst/>
          </a:prstGeom>
          <a:noFill/>
        </p:spPr>
      </p:pic>
      <p:pic>
        <p:nvPicPr>
          <p:cNvPr id="7" name="Содержимое 7" descr="IMG_58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000" y="1357298"/>
            <a:ext cx="3071834" cy="2371959"/>
          </a:xfrm>
          <a:prstGeom prst="rect">
            <a:avLst/>
          </a:prstGeom>
        </p:spPr>
      </p:pic>
      <p:pic>
        <p:nvPicPr>
          <p:cNvPr id="3074" name="Picture 2" descr="C:\Users\hp\Documents\Проектная деятельность\ФОТО\IMG_121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4143380"/>
            <a:ext cx="3251200" cy="2438400"/>
          </a:xfrm>
          <a:prstGeom prst="rect">
            <a:avLst/>
          </a:prstGeom>
          <a:noFill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Для ученика  учебный проект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– это возможность максимального раскрытия своего 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творческого потенциала. 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3577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400" b="1" dirty="0" smtClean="0">
                <a:solidFill>
                  <a:schemeClr val="bg1"/>
                </a:solidFill>
                <a:latin typeface="Monotype Corsiva" pitchFamily="66" charset="0"/>
              </a:rPr>
              <a:t>А для учителя учебный проект </a:t>
            </a:r>
            <a:r>
              <a:rPr lang="ru-RU" sz="6400" dirty="0" smtClean="0">
                <a:solidFill>
                  <a:schemeClr val="bg1"/>
                </a:solidFill>
                <a:latin typeface="Monotype Corsiva" pitchFamily="66" charset="0"/>
              </a:rPr>
              <a:t>– это интегративное дидактическое </a:t>
            </a:r>
            <a:r>
              <a:rPr lang="ru-RU" sz="6400" b="1" dirty="0" smtClean="0">
                <a:solidFill>
                  <a:schemeClr val="bg1"/>
                </a:solidFill>
                <a:latin typeface="Monotype Corsiva" pitchFamily="66" charset="0"/>
              </a:rPr>
              <a:t>средство развития, обучения и воспитания</a:t>
            </a:r>
            <a:r>
              <a:rPr lang="ru-RU" sz="6400" dirty="0" smtClean="0">
                <a:solidFill>
                  <a:schemeClr val="bg1"/>
                </a:solidFill>
                <a:latin typeface="Monotype Corsiva" pitchFamily="66" charset="0"/>
              </a:rPr>
              <a:t>, которое позволяет формировать </a:t>
            </a:r>
            <a:r>
              <a:rPr lang="ru-RU" sz="6400" b="1" dirty="0" smtClean="0">
                <a:solidFill>
                  <a:schemeClr val="bg1"/>
                </a:solidFill>
                <a:latin typeface="Monotype Corsiva" pitchFamily="66" charset="0"/>
              </a:rPr>
              <a:t>УУД  и   компетенции </a:t>
            </a:r>
            <a:r>
              <a:rPr lang="ru-RU" sz="6400" dirty="0" smtClean="0">
                <a:solidFill>
                  <a:schemeClr val="bg1"/>
                </a:solidFill>
                <a:latin typeface="Monotype Corsiva" pitchFamily="66" charset="0"/>
              </a:rPr>
              <a:t>современного школьника.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  <a:t>Учебные исследовательские проекты</a:t>
            </a:r>
            <a:endParaRPr lang="ru-RU" sz="54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Проблемная тема проекта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, ее грамотная формулировка;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корректная постановка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цели и задач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, предусматривающих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обязательное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 осуществление авторами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исследования;</a:t>
            </a:r>
            <a:endParaRPr lang="ru-RU" sz="4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неизвестный  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для автора </a:t>
            </a:r>
            <a:r>
              <a:rPr lang="ru-RU" sz="4000" b="1" dirty="0" smtClean="0">
                <a:solidFill>
                  <a:schemeClr val="bg1"/>
                </a:solidFill>
                <a:latin typeface="Monotype Corsiva" pitchFamily="66" charset="0"/>
              </a:rPr>
              <a:t>результат </a:t>
            </a:r>
            <a:r>
              <a:rPr lang="ru-RU" sz="4000" dirty="0" smtClean="0">
                <a:solidFill>
                  <a:schemeClr val="bg1"/>
                </a:solidFill>
                <a:latin typeface="Monotype Corsiva" pitchFamily="66" charset="0"/>
              </a:rPr>
              <a:t>проектной деятельности в начале работы.</a:t>
            </a:r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  <a:t>Методы исследований</a:t>
            </a:r>
            <a:endParaRPr lang="ru-RU" sz="5400" b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сравнительно- исторический анализ с составлением сравнительных таблиц;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историко-этимологический анализ;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сопоставительный метод;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метод классификаций;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анкетирование с последующей обработкой полученных данных и др</a:t>
            </a:r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  <a:t>Проектный</a:t>
            </a:r>
            <a:r>
              <a:rPr lang="ru-RU" sz="5400" u="sng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  <a:latin typeface="Monotype Corsiva" pitchFamily="66" charset="0"/>
              </a:rPr>
              <a:t>продукт</a:t>
            </a:r>
            <a:endParaRPr lang="ru-RU" sz="5400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6435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папка с письменным отчетом (обязательно);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слайдовая презентация;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разнообразные модели (в зависимости от темы проекта);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газеты, плакаты;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литературные переводы;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викторины;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глоссарии 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chemeClr val="bg1"/>
                </a:solidFill>
                <a:latin typeface="Monotype Corsiva" pitchFamily="66" charset="0"/>
              </a:rPr>
              <a:t>Планирование работы</a:t>
            </a:r>
            <a:endParaRPr lang="ru-RU" sz="4800" b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157163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образовательная программа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урочно-тематическое планирование проектной деятельности</a:t>
            </a:r>
            <a:endParaRPr lang="ru-RU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571744"/>
            <a:ext cx="91440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Monotype Corsiva" pitchFamily="66" charset="0"/>
              </a:rPr>
              <a:t> </a:t>
            </a:r>
            <a:r>
              <a:rPr lang="ru-RU" sz="4000" b="1" u="sng" dirty="0" smtClean="0">
                <a:solidFill>
                  <a:schemeClr val="bg1"/>
                </a:solidFill>
                <a:latin typeface="Monotype Corsiva" pitchFamily="66" charset="0"/>
              </a:rPr>
              <a:t>Составление  программ идет с учетом: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темы и проблемы проекта;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возрастных  и индивидуальных особенностей;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опыта и интересов учащихся;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доступностью и посильностью информации;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возможностью использовать самостоятельную (индивидуальную, парную, групповую) деятельность учащихся;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использования исследовательских методов.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6000" u="sng" dirty="0" smtClean="0">
                <a:solidFill>
                  <a:schemeClr val="bg1"/>
                </a:solidFill>
                <a:latin typeface="Monotype Corsiva" pitchFamily="66" charset="0"/>
              </a:rPr>
              <a:t>Этапы работы над проектом</a:t>
            </a:r>
            <a:r>
              <a:rPr lang="ru-RU" sz="5400" u="sng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ru-RU" sz="5400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1. Подготовительный:</a:t>
            </a:r>
            <a:endParaRPr lang="ru-RU" sz="48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уточнение темы, определение цели и задач;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формирование </a:t>
            </a:r>
            <a:r>
              <a:rPr lang="ru-RU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микрогрупп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 и распределение заданий для каждой из них, сроков выполнения;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определение способов отчетности и т. д.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2. Поисковый:</a:t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сбор информации, ее обработка и анализ; 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составление литературного обзора;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компьютерная обработка 1 главы проектной папки ( письменного отчета) ;</a:t>
            </a:r>
          </a:p>
          <a:p>
            <a:pPr lvl="0"/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</a:rPr>
              <a:t>обязательное </a:t>
            </a:r>
            <a:r>
              <a:rPr lang="ru-RU" sz="4400" b="1" u="sng" dirty="0" smtClean="0">
                <a:solidFill>
                  <a:schemeClr val="bg1"/>
                </a:solidFill>
                <a:latin typeface="Monotype Corsiva" pitchFamily="66" charset="0"/>
              </a:rPr>
              <a:t>формулирование выводов.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  <a:t>3. Деятельностный:</a:t>
            </a:r>
            <a:br>
              <a:rPr lang="ru-RU" sz="48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исследовательская  деятельность учащихся, включающая проведение анкетирования, сравнительно- исторического анализа, сопоставительного анализа, составления глоссариев, викторин и т.д.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компьютерная обработка 2 главы проектной папки (письменного отчета)</a:t>
            </a:r>
          </a:p>
          <a:p>
            <a:pPr lvl="0"/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обязательное </a:t>
            </a:r>
            <a:r>
              <a:rPr lang="ru-RU" sz="3600" b="1" u="sng" dirty="0" smtClean="0">
                <a:solidFill>
                  <a:schemeClr val="bg1"/>
                </a:solidFill>
                <a:latin typeface="Monotype Corsiva" pitchFamily="66" charset="0"/>
              </a:rPr>
              <a:t>формулирование выводов.</a:t>
            </a:r>
            <a:endParaRPr lang="ru-RU" sz="3600" b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Перлина Л.А., ГБОУ ЦО №1449, 2011-12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398</TotalTime>
  <Words>740</Words>
  <Application>Microsoft Office PowerPoint</Application>
  <PresentationFormat>Экран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Учебно-исследовательская деятельности  в преподавании иностранных языков: из опыта работы  ГБОУ ЦО№1449 г. Москвы.</vt:lpstr>
      <vt:lpstr>   Для ученика  учебный проект – это возможность максимального раскрытия своего творческого потенциала. </vt:lpstr>
      <vt:lpstr>Учебные исследовательские проекты</vt:lpstr>
      <vt:lpstr>Методы исследований</vt:lpstr>
      <vt:lpstr>Проектный продукт</vt:lpstr>
      <vt:lpstr>Планирование работы</vt:lpstr>
      <vt:lpstr>Этапы работы над проектом.</vt:lpstr>
      <vt:lpstr>2. Поисковый: </vt:lpstr>
      <vt:lpstr>3. Деятельностный: </vt:lpstr>
      <vt:lpstr>4. Заключительный: </vt:lpstr>
      <vt:lpstr>Итоги  учебно-исследовательской деятельности</vt:lpstr>
      <vt:lpstr>Учебные исследовательские проекты</vt:lpstr>
      <vt:lpstr>1.Междисциплинарные проекты. </vt:lpstr>
      <vt:lpstr>2. Страноведческие проекты</vt:lpstr>
      <vt:lpstr>3. Лингвистические проекты. </vt:lpstr>
      <vt:lpstr>Наши планы на будущее: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Учебные исследовательские проекты как одна из форм проектной деятельности. </dc:title>
  <dc:creator>hp</dc:creator>
  <cp:lastModifiedBy>Roman</cp:lastModifiedBy>
  <cp:revision>19</cp:revision>
  <dcterms:created xsi:type="dcterms:W3CDTF">2012-01-19T17:48:09Z</dcterms:created>
  <dcterms:modified xsi:type="dcterms:W3CDTF">2012-06-10T18:38:27Z</dcterms:modified>
</cp:coreProperties>
</file>