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322" r:id="rId2"/>
    <p:sldId id="325" r:id="rId3"/>
    <p:sldId id="324" r:id="rId4"/>
    <p:sldId id="323" r:id="rId5"/>
    <p:sldId id="326" r:id="rId6"/>
    <p:sldId id="328" r:id="rId7"/>
    <p:sldId id="329" r:id="rId8"/>
    <p:sldId id="327" r:id="rId9"/>
    <p:sldId id="330" r:id="rId10"/>
    <p:sldId id="331" r:id="rId11"/>
    <p:sldId id="332" r:id="rId12"/>
    <p:sldId id="333" r:id="rId13"/>
    <p:sldId id="334" r:id="rId14"/>
    <p:sldId id="335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A0ECBF"/>
    <a:srgbClr val="FFCC00"/>
    <a:srgbClr val="CC3399"/>
    <a:srgbClr val="009999"/>
    <a:srgbClr val="0066CC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06" autoAdjust="0"/>
    <p:restoredTop sz="79760" autoAdjust="0"/>
  </p:normalViewPr>
  <p:slideViewPr>
    <p:cSldViewPr>
      <p:cViewPr>
        <p:scale>
          <a:sx n="50" d="100"/>
          <a:sy n="50" d="100"/>
        </p:scale>
        <p:origin x="-10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6000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0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0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600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3EB3EE3-E577-4729-AE72-2CB4668587F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388B2-E46E-4D3C-B3D8-A9969E8F1073}" type="slidenum">
              <a:rPr lang="ru-RU"/>
              <a:pPr/>
              <a:t>1</a:t>
            </a:fld>
            <a:endParaRPr lang="ru-RU"/>
          </a:p>
        </p:txBody>
      </p:sp>
      <p:sp>
        <p:nvSpPr>
          <p:cNvPr id="601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7BB67-9D49-4309-9435-69246BA5257D}" type="slidenum">
              <a:rPr lang="ru-RU"/>
              <a:pPr/>
              <a:t>10</a:t>
            </a:fld>
            <a:endParaRPr lang="ru-RU"/>
          </a:p>
        </p:txBody>
      </p:sp>
      <p:sp>
        <p:nvSpPr>
          <p:cNvPr id="624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C57D6-AD13-4E0B-BF7B-D11A848DD8B0}" type="slidenum">
              <a:rPr lang="ru-RU"/>
              <a:pPr/>
              <a:t>11</a:t>
            </a:fld>
            <a:endParaRPr lang="ru-RU"/>
          </a:p>
        </p:txBody>
      </p:sp>
      <p:sp>
        <p:nvSpPr>
          <p:cNvPr id="626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C03F1-E45C-4936-9035-D18C0AB194A5}" type="slidenum">
              <a:rPr lang="ru-RU"/>
              <a:pPr/>
              <a:t>12</a:t>
            </a:fld>
            <a:endParaRPr lang="ru-RU"/>
          </a:p>
        </p:txBody>
      </p:sp>
      <p:sp>
        <p:nvSpPr>
          <p:cNvPr id="629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9B4A8D-F70C-4084-A44C-525091672513}" type="slidenum">
              <a:rPr lang="ru-RU"/>
              <a:pPr/>
              <a:t>13</a:t>
            </a:fld>
            <a:endParaRPr lang="ru-RU"/>
          </a:p>
        </p:txBody>
      </p:sp>
      <p:sp>
        <p:nvSpPr>
          <p:cNvPr id="631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D0BAA-BEDF-4FF2-B8F1-2E7C4844E7EB}" type="slidenum">
              <a:rPr lang="ru-RU"/>
              <a:pPr/>
              <a:t>14</a:t>
            </a:fld>
            <a:endParaRPr lang="ru-RU"/>
          </a:p>
        </p:txBody>
      </p:sp>
      <p:sp>
        <p:nvSpPr>
          <p:cNvPr id="633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002FF-AC26-425A-994D-336EFBDCF1C8}" type="slidenum">
              <a:rPr lang="ru-RU"/>
              <a:pPr/>
              <a:t>2</a:t>
            </a:fld>
            <a:endParaRPr lang="ru-RU"/>
          </a:p>
        </p:txBody>
      </p:sp>
      <p:sp>
        <p:nvSpPr>
          <p:cNvPr id="610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6B745-062F-4273-937D-E13EA9C93467}" type="slidenum">
              <a:rPr lang="ru-RU"/>
              <a:pPr/>
              <a:t>3</a:t>
            </a:fld>
            <a:endParaRPr lang="ru-RU"/>
          </a:p>
        </p:txBody>
      </p:sp>
      <p:sp>
        <p:nvSpPr>
          <p:cNvPr id="608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2227-D846-4B21-A9E0-9990EC2557A4}" type="slidenum">
              <a:rPr lang="ru-RU"/>
              <a:pPr/>
              <a:t>4</a:t>
            </a:fld>
            <a:endParaRPr lang="ru-RU"/>
          </a:p>
        </p:txBody>
      </p:sp>
      <p:sp>
        <p:nvSpPr>
          <p:cNvPr id="604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B6302-64BA-4387-8F85-F9E831F59815}" type="slidenum">
              <a:rPr lang="ru-RU"/>
              <a:pPr/>
              <a:t>5</a:t>
            </a:fld>
            <a:endParaRPr lang="ru-RU"/>
          </a:p>
        </p:txBody>
      </p:sp>
      <p:sp>
        <p:nvSpPr>
          <p:cNvPr id="612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4DB0D-BF30-49BE-AF4D-993BF4FFC00D}" type="slidenum">
              <a:rPr lang="ru-RU"/>
              <a:pPr/>
              <a:t>6</a:t>
            </a:fld>
            <a:endParaRPr lang="ru-RU"/>
          </a:p>
        </p:txBody>
      </p:sp>
      <p:sp>
        <p:nvSpPr>
          <p:cNvPr id="618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0C5D9-AF32-4C43-8C65-399B10F13CFA}" type="slidenum">
              <a:rPr lang="ru-RU"/>
              <a:pPr/>
              <a:t>7</a:t>
            </a:fld>
            <a:endParaRPr lang="ru-RU"/>
          </a:p>
        </p:txBody>
      </p:sp>
      <p:sp>
        <p:nvSpPr>
          <p:cNvPr id="620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7DB2F-4B4C-4011-BD08-75F5163605EA}" type="slidenum">
              <a:rPr lang="ru-RU"/>
              <a:pPr/>
              <a:t>8</a:t>
            </a:fld>
            <a:endParaRPr lang="ru-RU"/>
          </a:p>
        </p:txBody>
      </p:sp>
      <p:sp>
        <p:nvSpPr>
          <p:cNvPr id="614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6A4F5-1CCC-4004-B6C7-5ECB6E64DB35}" type="slidenum">
              <a:rPr lang="ru-RU"/>
              <a:pPr/>
              <a:t>9</a:t>
            </a:fld>
            <a:endParaRPr lang="ru-RU"/>
          </a:p>
        </p:txBody>
      </p:sp>
      <p:sp>
        <p:nvSpPr>
          <p:cNvPr id="622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2D886-F16A-4786-B86D-41975172E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23D80-EAF9-4F9E-9D19-81AAEF301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5B51B-FC67-46ED-BC81-496A64090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2E89832-5245-45FB-90BE-B91083B6B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E3306-BC1F-4451-BA43-A2618BE97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51B74-5BA0-42C7-A532-BF2D79361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6AE99-374F-41EA-A133-F259820A6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5C06E-C83E-48D9-B273-752D28383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F3568-57F5-41E2-B81F-8D28270C8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5656B-A6AD-4D56-BD98-7F68A0D3C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53E5C-08D4-4966-A656-CFE9967AD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E34E4-4E06-424A-91C0-298559AB90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21EC1949-0B92-4376-A8A1-314F1F609E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B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7993062" cy="762000"/>
          </a:xfrm>
        </p:spPr>
        <p:txBody>
          <a:bodyPr/>
          <a:lstStyle/>
          <a:p>
            <a:r>
              <a:rPr lang="ru-RU" sz="1600"/>
              <a:t>МУНИЦИПАЛЬНОЕ УЧРЕЖДЕНИЕ </a:t>
            </a:r>
            <a:br>
              <a:rPr lang="ru-RU" sz="1600"/>
            </a:br>
            <a:r>
              <a:rPr lang="ru-RU" sz="1600"/>
              <a:t>«УПРАВЛЕНИЕ ДОШКОЛЬНОГО ОБРАЗОВАНИЯ АЛЬМЕТЬЕВСКОГО МУНИЦИПАЛЬНОГО РАЙОНА»</a:t>
            </a:r>
            <a:endParaRPr lang="en-US" sz="1600"/>
          </a:p>
        </p:txBody>
      </p:sp>
      <p:sp>
        <p:nvSpPr>
          <p:cNvPr id="95402" name="Rectangle 170"/>
          <p:cNvSpPr>
            <a:spLocks noChangeArrowheads="1"/>
          </p:cNvSpPr>
          <p:nvPr/>
        </p:nvSpPr>
        <p:spPr bwMode="auto">
          <a:xfrm>
            <a:off x="0" y="1052513"/>
            <a:ext cx="91440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МУНИЦИПАЛЬНОЕ БЮДЖЕТНОЕ ДОШКОЛЬНОЕ ОБРАЗОВАТЕЛЬНОЕ УЧРЕЖДЕНИЕ – ДЕТСКИЙ САД ОБЩЕРАЗВИВАЮЩЕГО ВИДА № 22 «АЛСУ»</a:t>
            </a:r>
          </a:p>
        </p:txBody>
      </p:sp>
      <p:pic>
        <p:nvPicPr>
          <p:cNvPr id="95404" name="Picture 172" descr="P100018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3860800"/>
            <a:ext cx="3743325" cy="2663825"/>
          </a:xfrm>
          <a:prstGeom prst="rect">
            <a:avLst/>
          </a:prstGeom>
          <a:noFill/>
        </p:spPr>
      </p:pic>
      <p:pic>
        <p:nvPicPr>
          <p:cNvPr id="95405" name="Picture 173" descr="P101007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2205038"/>
            <a:ext cx="3240087" cy="2376487"/>
          </a:xfrm>
          <a:prstGeom prst="rect">
            <a:avLst/>
          </a:prstGeom>
          <a:noFill/>
        </p:spPr>
      </p:pic>
      <p:sp>
        <p:nvSpPr>
          <p:cNvPr id="95406" name="Rectangle 174"/>
          <p:cNvSpPr>
            <a:spLocks noChangeArrowheads="1"/>
          </p:cNvSpPr>
          <p:nvPr/>
        </p:nvSpPr>
        <p:spPr bwMode="auto">
          <a:xfrm>
            <a:off x="3382963" y="2133600"/>
            <a:ext cx="5761037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FF9900"/>
                </a:solidFill>
              </a:rPr>
              <a:t>ВЗАИМОДЕЙСТВИЕ ДОШКОЛЬНОГО ОБРАЗОВАТЕЛЬНОГО УЧРЕЖДЕНИЯ И СЕМЬИ В ФОРМИРОВАНИИ ОСНОВ ЗДОРОВОГО ОБРАЗА ЖИЗНИ </a:t>
            </a:r>
          </a:p>
          <a:p>
            <a:r>
              <a:rPr lang="ru-RU" sz="2000" b="1" i="1">
                <a:solidFill>
                  <a:srgbClr val="FF9900"/>
                </a:solidFill>
              </a:rPr>
              <a:t>У ДЕТЕЙ ДОШКОЛЬНОГО ВОЗРАСТА</a:t>
            </a:r>
          </a:p>
        </p:txBody>
      </p:sp>
      <p:sp>
        <p:nvSpPr>
          <p:cNvPr id="95407" name="Rectangle 175"/>
          <p:cNvSpPr>
            <a:spLocks noChangeArrowheads="1"/>
          </p:cNvSpPr>
          <p:nvPr/>
        </p:nvSpPr>
        <p:spPr bwMode="auto">
          <a:xfrm>
            <a:off x="0" y="4941888"/>
            <a:ext cx="3203575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 </a:t>
            </a:r>
            <a:r>
              <a:rPr lang="ru-RU" sz="1500" b="1" i="1">
                <a:solidFill>
                  <a:srgbClr val="FFCC00"/>
                </a:solidFill>
              </a:rPr>
              <a:t>Опыт работы  инструктора</a:t>
            </a:r>
          </a:p>
          <a:p>
            <a:r>
              <a:rPr lang="ru-RU" sz="1500" b="1" i="1">
                <a:solidFill>
                  <a:srgbClr val="FFCC00"/>
                </a:solidFill>
              </a:rPr>
              <a:t> по физическому воспитанию</a:t>
            </a:r>
          </a:p>
          <a:p>
            <a:r>
              <a:rPr lang="ru-RU" sz="1500" b="1" i="1">
                <a:solidFill>
                  <a:srgbClr val="FFCC00"/>
                </a:solidFill>
              </a:rPr>
              <a:t>Миннахметовой Рамили Гиндулловны</a:t>
            </a:r>
            <a:r>
              <a:rPr lang="ru-RU" i="1">
                <a:solidFill>
                  <a:srgbClr val="FFCC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62000"/>
          </a:xfrm>
        </p:spPr>
        <p:txBody>
          <a:bodyPr/>
          <a:lstStyle/>
          <a:p>
            <a:r>
              <a:rPr lang="ru-RU" sz="2800" b="1"/>
              <a:t>Оздоровительные занятия совместно </a:t>
            </a:r>
            <a:br>
              <a:rPr lang="ru-RU" sz="2800" b="1"/>
            </a:br>
            <a:r>
              <a:rPr lang="ru-RU" sz="2800" b="1"/>
              <a:t>с родителями</a:t>
            </a:r>
            <a:r>
              <a:rPr lang="ru-RU" sz="3200"/>
              <a:t> </a:t>
            </a:r>
          </a:p>
        </p:txBody>
      </p:sp>
      <p:pic>
        <p:nvPicPr>
          <p:cNvPr id="623620" name="Picture 4" descr="P100019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1628775"/>
            <a:ext cx="2519362" cy="1725613"/>
          </a:xfrm>
          <a:prstGeom prst="rect">
            <a:avLst/>
          </a:prstGeom>
          <a:noFill/>
        </p:spPr>
      </p:pic>
      <p:pic>
        <p:nvPicPr>
          <p:cNvPr id="623621" name="Picture 5" descr="P100019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63713" y="3357563"/>
            <a:ext cx="2736850" cy="1858962"/>
          </a:xfrm>
          <a:prstGeom prst="rect">
            <a:avLst/>
          </a:prstGeom>
          <a:noFill/>
        </p:spPr>
      </p:pic>
      <p:pic>
        <p:nvPicPr>
          <p:cNvPr id="623622" name="Picture 6" descr="P100019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938" y="1628775"/>
            <a:ext cx="2736850" cy="1728788"/>
          </a:xfrm>
          <a:prstGeom prst="rect">
            <a:avLst/>
          </a:prstGeom>
          <a:noFill/>
        </p:spPr>
      </p:pic>
      <p:pic>
        <p:nvPicPr>
          <p:cNvPr id="623623" name="Picture 7" descr="P100020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80063" y="3357563"/>
            <a:ext cx="2592387" cy="1871662"/>
          </a:xfrm>
          <a:prstGeom prst="rect">
            <a:avLst/>
          </a:prstGeom>
          <a:noFill/>
        </p:spPr>
      </p:pic>
      <p:sp>
        <p:nvSpPr>
          <p:cNvPr id="623624" name="Rectangle 8"/>
          <p:cNvSpPr>
            <a:spLocks noChangeArrowheads="1"/>
          </p:cNvSpPr>
          <p:nvPr/>
        </p:nvSpPr>
        <p:spPr bwMode="auto">
          <a:xfrm>
            <a:off x="1403350" y="5445125"/>
            <a:ext cx="59769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ru-RU"/>
              <a:t>Оздоровительное занятие совместно с родителями «Мой веселый мяч»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t-RU" sz="2400" b="1"/>
              <a:t>Календарно-тема</a:t>
            </a:r>
            <a:r>
              <a:rPr lang="ru-RU" sz="2400" b="1"/>
              <a:t>тический план работы семейного клуба «Крепышок» (для детей 4-5 лет)</a:t>
            </a:r>
            <a:endParaRPr lang="ru-RU" sz="2400"/>
          </a:p>
        </p:txBody>
      </p:sp>
      <p:graphicFrame>
        <p:nvGraphicFramePr>
          <p:cNvPr id="625860" name="Group 196"/>
          <p:cNvGraphicFramePr>
            <a:graphicFrameLocks noGrp="1"/>
          </p:cNvGraphicFramePr>
          <p:nvPr>
            <p:ph idx="1"/>
          </p:nvPr>
        </p:nvGraphicFramePr>
        <p:xfrm>
          <a:off x="250825" y="1341438"/>
          <a:ext cx="8713788" cy="4654550"/>
        </p:xfrm>
        <a:graphic>
          <a:graphicData uri="http://schemas.openxmlformats.org/drawingml/2006/table">
            <a:tbl>
              <a:tblPr/>
              <a:tblGrid>
                <a:gridCol w="1152525"/>
                <a:gridCol w="1873250"/>
                <a:gridCol w="5688013"/>
              </a:tblGrid>
              <a:tr h="242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«Задачи и содержание работы на год»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с тематическим планом работы клуба и анкетирование родителей (без детей).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«Помогите ребенку укрепить свое здоровье!»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Дать знания родителям о нетрадиционных методах оздоровления детей (без детей).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t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 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Семинар-практикум «Прогулка в лес»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Научить родителей совместному выполнению со своими детьми самомассажа, вибрационной, дыхательной, артикуляционной , пальчиковой гимнастики, играть в подвижные игры.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 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Совместное физкультурно-оздоровительное развлечение «Гибкий носок»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Помочь родителям и детям ощутить радость от совместной двигательной деятельности, установить эмоционально-тактильный контакт, способствовать развитию межличностного общения. развитие у детей двигательных умений и навыков, развитие координации движений. Укреплять и развивать силу мышц ног, спины, живота, рук. Развивать координацию движений, ловкость, выносливость. Приобщать к здоровому образу жизни, развивать творческую способность в выполнении упражнений.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 4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Семинар-практикум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«Играем</a:t>
                      </a:r>
                      <a:r>
                        <a:rPr kumimoji="0" lang="tt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пальчиками»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у родителей представления о роли мелкой моторики в психофизическом развитии детей, учить сюжетным пальчиковым упражнениям, элементам массажа пальцев рук и ног.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 итогах работы за год»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клуба за год и анкетирование родителей (без детей).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t-RU" sz="2400" b="1"/>
              <a:t>Календарно-тема</a:t>
            </a:r>
            <a:r>
              <a:rPr lang="ru-RU" sz="2400" b="1"/>
              <a:t>тический план работы семейного клуба «Крепышок» (для детей 5-6 лет)</a:t>
            </a:r>
            <a:endParaRPr lang="ru-RU" sz="2400"/>
          </a:p>
        </p:txBody>
      </p:sp>
      <p:graphicFrame>
        <p:nvGraphicFramePr>
          <p:cNvPr id="628982" name="Group 246"/>
          <p:cNvGraphicFramePr>
            <a:graphicFrameLocks noGrp="1"/>
          </p:cNvGraphicFramePr>
          <p:nvPr>
            <p:ph idx="1"/>
          </p:nvPr>
        </p:nvGraphicFramePr>
        <p:xfrm>
          <a:off x="179388" y="1196975"/>
          <a:ext cx="8785225" cy="5105400"/>
        </p:xfrm>
        <a:graphic>
          <a:graphicData uri="http://schemas.openxmlformats.org/drawingml/2006/table">
            <a:tbl>
              <a:tblPr/>
              <a:tblGrid>
                <a:gridCol w="1214437"/>
                <a:gridCol w="2351088"/>
                <a:gridCol w="52197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«Задачи и содержание работы на год»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с тематическим планом работы клуба и анкетирование родителей (без детей).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 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Семинар-практикум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«Играем</a:t>
                      </a:r>
                      <a:r>
                        <a:rPr kumimoji="0" lang="tt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пальчиками»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у родителей представления о роли мелкой моторики в психофизическом развитии детей, учить сюжетным пальчиковым упражнениям, элементам массажа пальцев рук и ног.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 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Соревнование между семейными командами «Спорт, семья и безопасность»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261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Создать благоприятные условия для физического развития, укрепления здоровья всех участников мероприятия;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между родителями и детьми отношения, основанные на любви, взаимопонимании и творчестве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 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Совместное физкультурно-фольклорное развлечение «Масленница»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Вовлекать родителей в подготовку и проведение народных праздников, помочь им осознать их значимость в воспитании детей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Пропаганда здорового образа жизни.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 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Физкультурно-оздоровительное занятие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«Мой веселый звонкий мяч»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Помочь родителям и детям ощутить радость от совместной двигательной деятельности, установить эмоционально-тактильный контакт, способствовать пропаганде здорового образа жизни.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№ 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Родительское собрание-дискуссия «Движение в жизни ребенка»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Формировать у родителей представления о роли  движения в жизни ребенка. Научить родителей играть со своими детьми в мяч, пропаганда здорового образа жизни.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 итогах работы за год»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работы клуба за год и анкетирование родителей (без детей).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Результаты работы семейного клуба</a:t>
            </a:r>
          </a:p>
        </p:txBody>
      </p:sp>
      <p:sp>
        <p:nvSpPr>
          <p:cNvPr id="630788" name="Freeform 4"/>
          <p:cNvSpPr>
            <a:spLocks noEditPoints="1"/>
          </p:cNvSpPr>
          <p:nvPr/>
        </p:nvSpPr>
        <p:spPr bwMode="gray">
          <a:xfrm flipH="1">
            <a:off x="5724525" y="2708275"/>
            <a:ext cx="3168650" cy="2895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8580EA">
                  <a:gamma/>
                  <a:tint val="39216"/>
                  <a:invGamma/>
                </a:srgbClr>
              </a:gs>
              <a:gs pos="100000">
                <a:srgbClr val="8580EA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0789" name="Rectangle 5"/>
          <p:cNvSpPr>
            <a:spLocks noChangeArrowheads="1"/>
          </p:cNvSpPr>
          <p:nvPr/>
        </p:nvSpPr>
        <p:spPr bwMode="auto">
          <a:xfrm>
            <a:off x="6659563" y="2205038"/>
            <a:ext cx="211772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chemeClr val="accent1"/>
                </a:solidFill>
              </a:rPr>
              <a:t>РЕЗУЛЬТАТЫ</a:t>
            </a:r>
            <a:endParaRPr lang="en-US" sz="2200" b="1">
              <a:solidFill>
                <a:schemeClr val="accent1"/>
              </a:solidFill>
            </a:endParaRPr>
          </a:p>
        </p:txBody>
      </p:sp>
      <p:sp>
        <p:nvSpPr>
          <p:cNvPr id="630790" name="Rectangle 6"/>
          <p:cNvSpPr>
            <a:spLocks noChangeArrowheads="1"/>
          </p:cNvSpPr>
          <p:nvPr/>
        </p:nvSpPr>
        <p:spPr bwMode="auto">
          <a:xfrm>
            <a:off x="323850" y="1963738"/>
            <a:ext cx="5903913" cy="3749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tabLst>
                <a:tab pos="114300" algn="l"/>
              </a:tabLst>
            </a:pPr>
            <a:r>
              <a:rPr lang="ru-RU" sz="2000" i="1">
                <a:solidFill>
                  <a:schemeClr val="accent1"/>
                </a:solidFill>
              </a:rPr>
              <a:t>Повышение активности родителей в образовательном процессе, в укреплении здоровья детей  и их физического совершенствования</a:t>
            </a:r>
          </a:p>
          <a:p>
            <a:pPr algn="l">
              <a:tabLst>
                <a:tab pos="114300" algn="l"/>
              </a:tabLst>
            </a:pPr>
            <a:endParaRPr lang="ru-RU" sz="2000" i="1">
              <a:solidFill>
                <a:schemeClr val="accent1"/>
              </a:solidFill>
            </a:endParaRPr>
          </a:p>
          <a:p>
            <a:pPr algn="l">
              <a:tabLst>
                <a:tab pos="114300" algn="l"/>
              </a:tabLst>
            </a:pPr>
            <a:r>
              <a:rPr lang="ru-RU" sz="2000" i="1">
                <a:solidFill>
                  <a:schemeClr val="accent1"/>
                </a:solidFill>
              </a:rPr>
              <a:t>Систематизация знаний родителей по вопросам физического воспитания детей</a:t>
            </a:r>
          </a:p>
          <a:p>
            <a:pPr algn="l">
              <a:tabLst>
                <a:tab pos="114300" algn="l"/>
              </a:tabLst>
            </a:pPr>
            <a:endParaRPr lang="ru-RU" sz="2000" i="1">
              <a:solidFill>
                <a:schemeClr val="accent1"/>
              </a:solidFill>
            </a:endParaRPr>
          </a:p>
          <a:p>
            <a:pPr algn="l">
              <a:tabLst>
                <a:tab pos="114300" algn="l"/>
              </a:tabLst>
            </a:pPr>
            <a:r>
              <a:rPr lang="ru-RU" sz="2000" i="1">
                <a:solidFill>
                  <a:schemeClr val="accent1"/>
                </a:solidFill>
              </a:rPr>
              <a:t>Увеличение количества детей с высоким уровнем физического развития</a:t>
            </a:r>
          </a:p>
          <a:p>
            <a:pPr algn="l">
              <a:tabLst>
                <a:tab pos="114300" algn="l"/>
              </a:tabLst>
            </a:pPr>
            <a:endParaRPr lang="ru-RU" sz="2000" i="1">
              <a:solidFill>
                <a:schemeClr val="accent1"/>
              </a:solidFill>
            </a:endParaRPr>
          </a:p>
          <a:p>
            <a:pPr algn="l">
              <a:tabLst>
                <a:tab pos="114300" algn="l"/>
              </a:tabLst>
            </a:pPr>
            <a:r>
              <a:rPr lang="ru-RU" sz="2000" i="1">
                <a:solidFill>
                  <a:schemeClr val="accent1"/>
                </a:solidFill>
              </a:rPr>
              <a:t>Сохранение и укрепление  здоровья детей</a:t>
            </a:r>
            <a:r>
              <a:rPr lang="ru-RU" i="1">
                <a:solidFill>
                  <a:schemeClr val="accent1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Формы подведения итогов</a:t>
            </a:r>
            <a:r>
              <a:rPr lang="ru-RU"/>
              <a:t> </a:t>
            </a:r>
          </a:p>
        </p:txBody>
      </p:sp>
      <p:grpSp>
        <p:nvGrpSpPr>
          <p:cNvPr id="632836" name="Group 4"/>
          <p:cNvGrpSpPr>
            <a:grpSpLocks/>
          </p:cNvGrpSpPr>
          <p:nvPr/>
        </p:nvGrpSpPr>
        <p:grpSpPr bwMode="auto">
          <a:xfrm>
            <a:off x="2698750" y="2181225"/>
            <a:ext cx="3954463" cy="3694113"/>
            <a:chOff x="1655" y="1647"/>
            <a:chExt cx="2490" cy="2327"/>
          </a:xfrm>
        </p:grpSpPr>
        <p:sp>
          <p:nvSpPr>
            <p:cNvPr id="632837" name="Freeform 5"/>
            <p:cNvSpPr>
              <a:spLocks/>
            </p:cNvSpPr>
            <p:nvPr/>
          </p:nvSpPr>
          <p:spPr bwMode="gray">
            <a:xfrm>
              <a:off x="1660" y="2336"/>
              <a:ext cx="912" cy="1231"/>
            </a:xfrm>
            <a:custGeom>
              <a:avLst/>
              <a:gdLst/>
              <a:ahLst/>
              <a:cxnLst>
                <a:cxn ang="0">
                  <a:pos x="1233" y="343"/>
                </a:cxn>
                <a:cxn ang="0">
                  <a:pos x="413" y="1764"/>
                </a:cxn>
                <a:cxn ang="0">
                  <a:pos x="0" y="1226"/>
                </a:cxn>
                <a:cxn ang="0">
                  <a:pos x="6" y="1098"/>
                </a:cxn>
                <a:cxn ang="0">
                  <a:pos x="638" y="0"/>
                </a:cxn>
                <a:cxn ang="0">
                  <a:pos x="1233" y="343"/>
                </a:cxn>
                <a:cxn ang="0">
                  <a:pos x="1233" y="34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0">
              <a:gsLst>
                <a:gs pos="0">
                  <a:srgbClr val="00CC99"/>
                </a:gs>
                <a:gs pos="100000">
                  <a:srgbClr val="00CC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2838" name="Freeform 6"/>
            <p:cNvSpPr>
              <a:spLocks/>
            </p:cNvSpPr>
            <p:nvPr/>
          </p:nvSpPr>
          <p:spPr bwMode="gray">
            <a:xfrm rot="7200000">
              <a:off x="2726" y="1655"/>
              <a:ext cx="860" cy="1305"/>
            </a:xfrm>
            <a:custGeom>
              <a:avLst/>
              <a:gdLst/>
              <a:ahLst/>
              <a:cxnLst>
                <a:cxn ang="0">
                  <a:pos x="1233" y="343"/>
                </a:cxn>
                <a:cxn ang="0">
                  <a:pos x="413" y="1764"/>
                </a:cxn>
                <a:cxn ang="0">
                  <a:pos x="0" y="1226"/>
                </a:cxn>
                <a:cxn ang="0">
                  <a:pos x="6" y="1098"/>
                </a:cxn>
                <a:cxn ang="0">
                  <a:pos x="638" y="0"/>
                </a:cxn>
                <a:cxn ang="0">
                  <a:pos x="1233" y="343"/>
                </a:cxn>
                <a:cxn ang="0">
                  <a:pos x="1233" y="34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32839" name="Group 7"/>
            <p:cNvGrpSpPr>
              <a:grpSpLocks/>
            </p:cNvGrpSpPr>
            <p:nvPr/>
          </p:nvGrpSpPr>
          <p:grpSpPr bwMode="auto">
            <a:xfrm>
              <a:off x="1712" y="1647"/>
              <a:ext cx="1480" cy="1302"/>
              <a:chOff x="1712" y="1389"/>
              <a:chExt cx="1480" cy="1302"/>
            </a:xfrm>
          </p:grpSpPr>
          <p:sp>
            <p:nvSpPr>
              <p:cNvPr id="632840" name="AutoShape 8"/>
              <p:cNvSpPr>
                <a:spLocks noChangeArrowheads="1"/>
              </p:cNvSpPr>
              <p:nvPr/>
            </p:nvSpPr>
            <p:spPr bwMode="gray">
              <a:xfrm rot="12600000">
                <a:off x="1712" y="2311"/>
                <a:ext cx="908" cy="380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2841" name="Freeform 9"/>
              <p:cNvSpPr>
                <a:spLocks/>
              </p:cNvSpPr>
              <p:nvPr/>
            </p:nvSpPr>
            <p:spPr bwMode="gray">
              <a:xfrm rot="7200000">
                <a:off x="1961" y="1810"/>
                <a:ext cx="948" cy="508"/>
              </a:xfrm>
              <a:custGeom>
                <a:avLst/>
                <a:gdLst/>
                <a:ahLst/>
                <a:cxnLst>
                  <a:cxn ang="0">
                    <a:pos x="750" y="0"/>
                  </a:cxn>
                  <a:cxn ang="0">
                    <a:pos x="0" y="0"/>
                  </a:cxn>
                  <a:cxn ang="0">
                    <a:pos x="2" y="194"/>
                  </a:cxn>
                  <a:cxn ang="0">
                    <a:pos x="28" y="378"/>
                  </a:cxn>
                  <a:cxn ang="0">
                    <a:pos x="750" y="378"/>
                  </a:cxn>
                  <a:cxn ang="0">
                    <a:pos x="750" y="0"/>
                  </a:cxn>
                  <a:cxn ang="0">
                    <a:pos x="750" y="0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2842" name="Freeform 10"/>
              <p:cNvSpPr>
                <a:spLocks/>
              </p:cNvSpPr>
              <p:nvPr/>
            </p:nvSpPr>
            <p:spPr bwMode="gray">
              <a:xfrm rot="7200000">
                <a:off x="2637" y="1226"/>
                <a:ext cx="392" cy="718"/>
              </a:xfrm>
              <a:custGeom>
                <a:avLst/>
                <a:gdLst/>
                <a:ahLst/>
                <a:cxnLst>
                  <a:cxn ang="0">
                    <a:pos x="495" y="285"/>
                  </a:cxn>
                  <a:cxn ang="0">
                    <a:pos x="495" y="971"/>
                  </a:cxn>
                  <a:cxn ang="0">
                    <a:pos x="462" y="964"/>
                  </a:cxn>
                  <a:cxn ang="0">
                    <a:pos x="430" y="953"/>
                  </a:cxn>
                  <a:cxn ang="0">
                    <a:pos x="401" y="931"/>
                  </a:cxn>
                  <a:cxn ang="0">
                    <a:pos x="372" y="898"/>
                  </a:cxn>
                  <a:cxn ang="0">
                    <a:pos x="339" y="855"/>
                  </a:cxn>
                  <a:cxn ang="0">
                    <a:pos x="306" y="801"/>
                  </a:cxn>
                  <a:cxn ang="0">
                    <a:pos x="270" y="732"/>
                  </a:cxn>
                  <a:cxn ang="0">
                    <a:pos x="227" y="648"/>
                  </a:cxn>
                  <a:cxn ang="0">
                    <a:pos x="183" y="554"/>
                  </a:cxn>
                  <a:cxn ang="0">
                    <a:pos x="129" y="438"/>
                  </a:cxn>
                  <a:cxn ang="0">
                    <a:pos x="96" y="369"/>
                  </a:cxn>
                  <a:cxn ang="0">
                    <a:pos x="29" y="211"/>
                  </a:cxn>
                  <a:cxn ang="0">
                    <a:pos x="2" y="127"/>
                  </a:cxn>
                  <a:cxn ang="0">
                    <a:pos x="0" y="60"/>
                  </a:cxn>
                  <a:cxn ang="0">
                    <a:pos x="15" y="0"/>
                  </a:cxn>
                  <a:cxn ang="0">
                    <a:pos x="15" y="43"/>
                  </a:cxn>
                  <a:cxn ang="0">
                    <a:pos x="15" y="72"/>
                  </a:cxn>
                  <a:cxn ang="0">
                    <a:pos x="15" y="99"/>
                  </a:cxn>
                  <a:cxn ang="0">
                    <a:pos x="18" y="126"/>
                  </a:cxn>
                  <a:cxn ang="0">
                    <a:pos x="29" y="162"/>
                  </a:cxn>
                  <a:cxn ang="0">
                    <a:pos x="53" y="198"/>
                  </a:cxn>
                  <a:cxn ang="0">
                    <a:pos x="85" y="231"/>
                  </a:cxn>
                  <a:cxn ang="0">
                    <a:pos x="125" y="260"/>
                  </a:cxn>
                  <a:cxn ang="0">
                    <a:pos x="180" y="278"/>
                  </a:cxn>
                  <a:cxn ang="0">
                    <a:pos x="245" y="282"/>
                  </a:cxn>
                  <a:cxn ang="0">
                    <a:pos x="495" y="28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rgbClr val="00CC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32843" name="Freeform 11"/>
            <p:cNvSpPr>
              <a:spLocks/>
            </p:cNvSpPr>
            <p:nvPr/>
          </p:nvSpPr>
          <p:spPr bwMode="gray">
            <a:xfrm rot="14400000">
              <a:off x="2798" y="2823"/>
              <a:ext cx="860" cy="1305"/>
            </a:xfrm>
            <a:custGeom>
              <a:avLst/>
              <a:gdLst/>
              <a:ahLst/>
              <a:cxnLst>
                <a:cxn ang="0">
                  <a:pos x="1233" y="343"/>
                </a:cxn>
                <a:cxn ang="0">
                  <a:pos x="413" y="1764"/>
                </a:cxn>
                <a:cxn ang="0">
                  <a:pos x="0" y="1226"/>
                </a:cxn>
                <a:cxn ang="0">
                  <a:pos x="6" y="1098"/>
                </a:cxn>
                <a:cxn ang="0">
                  <a:pos x="638" y="0"/>
                </a:cxn>
                <a:cxn ang="0">
                  <a:pos x="1233" y="343"/>
                </a:cxn>
                <a:cxn ang="0">
                  <a:pos x="1233" y="343"/>
                </a:cxn>
              </a:cxnLst>
              <a:rect l="0" t="0" r="r" b="b"/>
              <a:pathLst>
                <a:path w="1233" h="1764">
                  <a:moveTo>
                    <a:pt x="1233" y="343"/>
                  </a:moveTo>
                  <a:lnTo>
                    <a:pt x="413" y="1764"/>
                  </a:lnTo>
                  <a:lnTo>
                    <a:pt x="0" y="1226"/>
                  </a:lnTo>
                  <a:lnTo>
                    <a:pt x="6" y="1098"/>
                  </a:lnTo>
                  <a:lnTo>
                    <a:pt x="638" y="0"/>
                  </a:lnTo>
                  <a:lnTo>
                    <a:pt x="1233" y="343"/>
                  </a:lnTo>
                  <a:lnTo>
                    <a:pt x="1233" y="343"/>
                  </a:ln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32844" name="Group 12"/>
            <p:cNvGrpSpPr>
              <a:grpSpLocks/>
            </p:cNvGrpSpPr>
            <p:nvPr/>
          </p:nvGrpSpPr>
          <p:grpSpPr bwMode="auto">
            <a:xfrm>
              <a:off x="2849" y="2249"/>
              <a:ext cx="1296" cy="1381"/>
              <a:chOff x="2854" y="1996"/>
              <a:chExt cx="1296" cy="1381"/>
            </a:xfrm>
          </p:grpSpPr>
          <p:sp>
            <p:nvSpPr>
              <p:cNvPr id="632845" name="AutoShape 13"/>
              <p:cNvSpPr>
                <a:spLocks noChangeArrowheads="1"/>
              </p:cNvSpPr>
              <p:nvPr/>
            </p:nvSpPr>
            <p:spPr bwMode="gray">
              <a:xfrm rot="19800000">
                <a:off x="2854" y="1996"/>
                <a:ext cx="906" cy="380"/>
              </a:xfrm>
              <a:prstGeom prst="triangle">
                <a:avLst>
                  <a:gd name="adj" fmla="val 50000"/>
                </a:avLst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2846" name="Freeform 14"/>
              <p:cNvSpPr>
                <a:spLocks/>
              </p:cNvSpPr>
              <p:nvPr/>
            </p:nvSpPr>
            <p:spPr bwMode="gray">
              <a:xfrm rot="14400000">
                <a:off x="3102" y="2371"/>
                <a:ext cx="948" cy="507"/>
              </a:xfrm>
              <a:custGeom>
                <a:avLst/>
                <a:gdLst/>
                <a:ahLst/>
                <a:cxnLst>
                  <a:cxn ang="0">
                    <a:pos x="750" y="0"/>
                  </a:cxn>
                  <a:cxn ang="0">
                    <a:pos x="0" y="0"/>
                  </a:cxn>
                  <a:cxn ang="0">
                    <a:pos x="2" y="194"/>
                  </a:cxn>
                  <a:cxn ang="0">
                    <a:pos x="28" y="378"/>
                  </a:cxn>
                  <a:cxn ang="0">
                    <a:pos x="750" y="378"/>
                  </a:cxn>
                  <a:cxn ang="0">
                    <a:pos x="750" y="0"/>
                  </a:cxn>
                  <a:cxn ang="0">
                    <a:pos x="750" y="0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2847" name="Freeform 15"/>
              <p:cNvSpPr>
                <a:spLocks/>
              </p:cNvSpPr>
              <p:nvPr/>
            </p:nvSpPr>
            <p:spPr bwMode="gray">
              <a:xfrm rot="14400000">
                <a:off x="3618" y="2845"/>
                <a:ext cx="346" cy="718"/>
              </a:xfrm>
              <a:custGeom>
                <a:avLst/>
                <a:gdLst/>
                <a:ahLst/>
                <a:cxnLst>
                  <a:cxn ang="0">
                    <a:pos x="495" y="285"/>
                  </a:cxn>
                  <a:cxn ang="0">
                    <a:pos x="495" y="971"/>
                  </a:cxn>
                  <a:cxn ang="0">
                    <a:pos x="462" y="964"/>
                  </a:cxn>
                  <a:cxn ang="0">
                    <a:pos x="430" y="953"/>
                  </a:cxn>
                  <a:cxn ang="0">
                    <a:pos x="401" y="931"/>
                  </a:cxn>
                  <a:cxn ang="0">
                    <a:pos x="372" y="898"/>
                  </a:cxn>
                  <a:cxn ang="0">
                    <a:pos x="339" y="855"/>
                  </a:cxn>
                  <a:cxn ang="0">
                    <a:pos x="306" y="801"/>
                  </a:cxn>
                  <a:cxn ang="0">
                    <a:pos x="270" y="732"/>
                  </a:cxn>
                  <a:cxn ang="0">
                    <a:pos x="227" y="648"/>
                  </a:cxn>
                  <a:cxn ang="0">
                    <a:pos x="183" y="554"/>
                  </a:cxn>
                  <a:cxn ang="0">
                    <a:pos x="129" y="438"/>
                  </a:cxn>
                  <a:cxn ang="0">
                    <a:pos x="96" y="369"/>
                  </a:cxn>
                  <a:cxn ang="0">
                    <a:pos x="29" y="211"/>
                  </a:cxn>
                  <a:cxn ang="0">
                    <a:pos x="2" y="127"/>
                  </a:cxn>
                  <a:cxn ang="0">
                    <a:pos x="0" y="60"/>
                  </a:cxn>
                  <a:cxn ang="0">
                    <a:pos x="15" y="0"/>
                  </a:cxn>
                  <a:cxn ang="0">
                    <a:pos x="15" y="43"/>
                  </a:cxn>
                  <a:cxn ang="0">
                    <a:pos x="15" y="72"/>
                  </a:cxn>
                  <a:cxn ang="0">
                    <a:pos x="15" y="99"/>
                  </a:cxn>
                  <a:cxn ang="0">
                    <a:pos x="18" y="126"/>
                  </a:cxn>
                  <a:cxn ang="0">
                    <a:pos x="29" y="162"/>
                  </a:cxn>
                  <a:cxn ang="0">
                    <a:pos x="53" y="198"/>
                  </a:cxn>
                  <a:cxn ang="0">
                    <a:pos x="85" y="231"/>
                  </a:cxn>
                  <a:cxn ang="0">
                    <a:pos x="125" y="260"/>
                  </a:cxn>
                  <a:cxn ang="0">
                    <a:pos x="180" y="278"/>
                  </a:cxn>
                  <a:cxn ang="0">
                    <a:pos x="245" y="282"/>
                  </a:cxn>
                  <a:cxn ang="0">
                    <a:pos x="495" y="28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rgbClr val="FF99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32848" name="Group 16"/>
            <p:cNvGrpSpPr>
              <a:grpSpLocks/>
            </p:cNvGrpSpPr>
            <p:nvPr/>
          </p:nvGrpSpPr>
          <p:grpSpPr bwMode="auto">
            <a:xfrm>
              <a:off x="1655" y="3095"/>
              <a:ext cx="1571" cy="879"/>
              <a:chOff x="1655" y="2837"/>
              <a:chExt cx="1571" cy="879"/>
            </a:xfrm>
          </p:grpSpPr>
          <p:sp>
            <p:nvSpPr>
              <p:cNvPr id="632849" name="Freeform 17"/>
              <p:cNvSpPr>
                <a:spLocks/>
              </p:cNvSpPr>
              <p:nvPr/>
            </p:nvSpPr>
            <p:spPr bwMode="gray">
              <a:xfrm>
                <a:off x="1655" y="2837"/>
                <a:ext cx="366" cy="692"/>
              </a:xfrm>
              <a:custGeom>
                <a:avLst/>
                <a:gdLst/>
                <a:ahLst/>
                <a:cxnLst>
                  <a:cxn ang="0">
                    <a:pos x="495" y="285"/>
                  </a:cxn>
                  <a:cxn ang="0">
                    <a:pos x="495" y="971"/>
                  </a:cxn>
                  <a:cxn ang="0">
                    <a:pos x="462" y="964"/>
                  </a:cxn>
                  <a:cxn ang="0">
                    <a:pos x="430" y="953"/>
                  </a:cxn>
                  <a:cxn ang="0">
                    <a:pos x="401" y="931"/>
                  </a:cxn>
                  <a:cxn ang="0">
                    <a:pos x="372" y="898"/>
                  </a:cxn>
                  <a:cxn ang="0">
                    <a:pos x="339" y="855"/>
                  </a:cxn>
                  <a:cxn ang="0">
                    <a:pos x="306" y="801"/>
                  </a:cxn>
                  <a:cxn ang="0">
                    <a:pos x="270" y="732"/>
                  </a:cxn>
                  <a:cxn ang="0">
                    <a:pos x="227" y="648"/>
                  </a:cxn>
                  <a:cxn ang="0">
                    <a:pos x="183" y="554"/>
                  </a:cxn>
                  <a:cxn ang="0">
                    <a:pos x="129" y="438"/>
                  </a:cxn>
                  <a:cxn ang="0">
                    <a:pos x="96" y="369"/>
                  </a:cxn>
                  <a:cxn ang="0">
                    <a:pos x="29" y="211"/>
                  </a:cxn>
                  <a:cxn ang="0">
                    <a:pos x="2" y="127"/>
                  </a:cxn>
                  <a:cxn ang="0">
                    <a:pos x="0" y="60"/>
                  </a:cxn>
                  <a:cxn ang="0">
                    <a:pos x="15" y="0"/>
                  </a:cxn>
                  <a:cxn ang="0">
                    <a:pos x="15" y="43"/>
                  </a:cxn>
                  <a:cxn ang="0">
                    <a:pos x="15" y="72"/>
                  </a:cxn>
                  <a:cxn ang="0">
                    <a:pos x="15" y="99"/>
                  </a:cxn>
                  <a:cxn ang="0">
                    <a:pos x="18" y="126"/>
                  </a:cxn>
                  <a:cxn ang="0">
                    <a:pos x="29" y="162"/>
                  </a:cxn>
                  <a:cxn ang="0">
                    <a:pos x="53" y="198"/>
                  </a:cxn>
                  <a:cxn ang="0">
                    <a:pos x="85" y="231"/>
                  </a:cxn>
                  <a:cxn ang="0">
                    <a:pos x="125" y="260"/>
                  </a:cxn>
                  <a:cxn ang="0">
                    <a:pos x="180" y="278"/>
                  </a:cxn>
                  <a:cxn ang="0">
                    <a:pos x="245" y="282"/>
                  </a:cxn>
                  <a:cxn ang="0">
                    <a:pos x="495" y="285"/>
                  </a:cxn>
                </a:cxnLst>
                <a:rect l="0" t="0" r="r" b="b"/>
                <a:pathLst>
                  <a:path w="495" h="971">
                    <a:moveTo>
                      <a:pt x="495" y="285"/>
                    </a:moveTo>
                    <a:lnTo>
                      <a:pt x="495" y="971"/>
                    </a:lnTo>
                    <a:lnTo>
                      <a:pt x="462" y="964"/>
                    </a:lnTo>
                    <a:lnTo>
                      <a:pt x="430" y="953"/>
                    </a:lnTo>
                    <a:lnTo>
                      <a:pt x="401" y="931"/>
                    </a:lnTo>
                    <a:lnTo>
                      <a:pt x="372" y="898"/>
                    </a:lnTo>
                    <a:lnTo>
                      <a:pt x="339" y="855"/>
                    </a:lnTo>
                    <a:lnTo>
                      <a:pt x="306" y="801"/>
                    </a:lnTo>
                    <a:lnTo>
                      <a:pt x="270" y="732"/>
                    </a:lnTo>
                    <a:lnTo>
                      <a:pt x="227" y="648"/>
                    </a:lnTo>
                    <a:lnTo>
                      <a:pt x="183" y="554"/>
                    </a:lnTo>
                    <a:lnTo>
                      <a:pt x="129" y="438"/>
                    </a:lnTo>
                    <a:lnTo>
                      <a:pt x="96" y="369"/>
                    </a:lnTo>
                    <a:lnTo>
                      <a:pt x="29" y="211"/>
                    </a:lnTo>
                    <a:lnTo>
                      <a:pt x="2" y="127"/>
                    </a:lnTo>
                    <a:lnTo>
                      <a:pt x="0" y="60"/>
                    </a:lnTo>
                    <a:lnTo>
                      <a:pt x="15" y="0"/>
                    </a:lnTo>
                    <a:lnTo>
                      <a:pt x="15" y="43"/>
                    </a:lnTo>
                    <a:lnTo>
                      <a:pt x="15" y="72"/>
                    </a:lnTo>
                    <a:lnTo>
                      <a:pt x="15" y="99"/>
                    </a:lnTo>
                    <a:lnTo>
                      <a:pt x="18" y="126"/>
                    </a:lnTo>
                    <a:lnTo>
                      <a:pt x="29" y="162"/>
                    </a:lnTo>
                    <a:lnTo>
                      <a:pt x="53" y="198"/>
                    </a:lnTo>
                    <a:lnTo>
                      <a:pt x="85" y="231"/>
                    </a:lnTo>
                    <a:lnTo>
                      <a:pt x="125" y="260"/>
                    </a:lnTo>
                    <a:lnTo>
                      <a:pt x="180" y="278"/>
                    </a:lnTo>
                    <a:lnTo>
                      <a:pt x="245" y="282"/>
                    </a:lnTo>
                    <a:lnTo>
                      <a:pt x="495" y="285"/>
                    </a:lnTo>
                    <a:close/>
                  </a:path>
                </a:pathLst>
              </a:custGeom>
              <a:solidFill>
                <a:srgbClr val="00CC9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2850" name="AutoShape 18"/>
              <p:cNvSpPr>
                <a:spLocks noChangeArrowheads="1"/>
              </p:cNvSpPr>
              <p:nvPr/>
            </p:nvSpPr>
            <p:spPr bwMode="gray">
              <a:xfrm rot="5400000">
                <a:off x="2589" y="3078"/>
                <a:ext cx="872" cy="403"/>
              </a:xfrm>
              <a:prstGeom prst="triangle">
                <a:avLst>
                  <a:gd name="adj" fmla="val 50000"/>
                </a:avLst>
              </a:prstGeom>
              <a:solidFill>
                <a:srgbClr val="00CC99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2851" name="Freeform 19"/>
              <p:cNvSpPr>
                <a:spLocks/>
              </p:cNvSpPr>
              <p:nvPr/>
            </p:nvSpPr>
            <p:spPr bwMode="gray">
              <a:xfrm>
                <a:off x="1985" y="3040"/>
                <a:ext cx="1005" cy="489"/>
              </a:xfrm>
              <a:custGeom>
                <a:avLst/>
                <a:gdLst/>
                <a:ahLst/>
                <a:cxnLst>
                  <a:cxn ang="0">
                    <a:pos x="750" y="0"/>
                  </a:cxn>
                  <a:cxn ang="0">
                    <a:pos x="0" y="0"/>
                  </a:cxn>
                  <a:cxn ang="0">
                    <a:pos x="2" y="194"/>
                  </a:cxn>
                  <a:cxn ang="0">
                    <a:pos x="28" y="378"/>
                  </a:cxn>
                  <a:cxn ang="0">
                    <a:pos x="750" y="378"/>
                  </a:cxn>
                  <a:cxn ang="0">
                    <a:pos x="750" y="0"/>
                  </a:cxn>
                  <a:cxn ang="0">
                    <a:pos x="750" y="0"/>
                  </a:cxn>
                </a:cxnLst>
                <a:rect l="0" t="0" r="r" b="b"/>
                <a:pathLst>
                  <a:path w="750" h="378">
                    <a:moveTo>
                      <a:pt x="750" y="0"/>
                    </a:moveTo>
                    <a:lnTo>
                      <a:pt x="0" y="0"/>
                    </a:lnTo>
                    <a:lnTo>
                      <a:pt x="2" y="194"/>
                    </a:lnTo>
                    <a:lnTo>
                      <a:pt x="28" y="378"/>
                    </a:lnTo>
                    <a:lnTo>
                      <a:pt x="750" y="378"/>
                    </a:lnTo>
                    <a:lnTo>
                      <a:pt x="750" y="0"/>
                    </a:lnTo>
                    <a:lnTo>
                      <a:pt x="750" y="0"/>
                    </a:lnTo>
                    <a:close/>
                  </a:path>
                </a:pathLst>
              </a:custGeom>
              <a:solidFill>
                <a:srgbClr val="00CC9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32852" name="Text Box 20"/>
          <p:cNvSpPr txBox="1">
            <a:spLocks noChangeArrowheads="1"/>
          </p:cNvSpPr>
          <p:nvPr/>
        </p:nvSpPr>
        <p:spPr bwMode="auto">
          <a:xfrm>
            <a:off x="2916238" y="1628775"/>
            <a:ext cx="326231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500">
                <a:solidFill>
                  <a:srgbClr val="00FFFF"/>
                </a:solidFill>
              </a:rPr>
              <a:t>АНАЛИЗ ЗАБОЛЕВАЕМОСТИ ДЕТЕЙ</a:t>
            </a:r>
            <a:endParaRPr lang="en-US" sz="1500">
              <a:solidFill>
                <a:srgbClr val="00FFFF"/>
              </a:solidFill>
            </a:endParaRPr>
          </a:p>
        </p:txBody>
      </p:sp>
      <p:sp>
        <p:nvSpPr>
          <p:cNvPr id="632853" name="Text Box 21"/>
          <p:cNvSpPr txBox="1">
            <a:spLocks noChangeArrowheads="1"/>
          </p:cNvSpPr>
          <p:nvPr/>
        </p:nvSpPr>
        <p:spPr bwMode="auto">
          <a:xfrm>
            <a:off x="6372225" y="4797425"/>
            <a:ext cx="2227263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500">
                <a:solidFill>
                  <a:srgbClr val="FF9900"/>
                </a:solidFill>
              </a:rPr>
              <a:t>АНАЛИЗ УРОВНЯ ФИЗИЧЕСКОГО РАЗВИТИЯ</a:t>
            </a:r>
            <a:endParaRPr lang="en-US" sz="1500">
              <a:solidFill>
                <a:srgbClr val="FF9900"/>
              </a:solidFill>
            </a:endParaRPr>
          </a:p>
        </p:txBody>
      </p:sp>
      <p:sp>
        <p:nvSpPr>
          <p:cNvPr id="632854" name="Text Box 22"/>
          <p:cNvSpPr txBox="1">
            <a:spLocks noChangeArrowheads="1"/>
          </p:cNvSpPr>
          <p:nvPr/>
        </p:nvSpPr>
        <p:spPr bwMode="auto">
          <a:xfrm>
            <a:off x="395288" y="4005263"/>
            <a:ext cx="2227262" cy="158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>
                <a:solidFill>
                  <a:srgbClr val="00FF00"/>
                </a:solidFill>
              </a:rPr>
              <a:t>ДИАГНОСТИКА ФИЗИЧЕСКИХ КАЧЕСТВ И ДВИГАТЕЛЬНЫХ НАВЫКОВ, АНКЕТИРОВАНИЕ РОДИТЕЛЕЙ</a:t>
            </a:r>
            <a:endParaRPr lang="en-US" sz="140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Oval 2"/>
          <p:cNvSpPr>
            <a:spLocks noChangeArrowheads="1"/>
          </p:cNvSpPr>
          <p:nvPr/>
        </p:nvSpPr>
        <p:spPr bwMode="gray">
          <a:xfrm>
            <a:off x="1547813" y="2205038"/>
            <a:ext cx="3200400" cy="3200400"/>
          </a:xfrm>
          <a:prstGeom prst="ellipse">
            <a:avLst/>
          </a:prstGeom>
          <a:gradFill rotWithShape="1">
            <a:gsLst>
              <a:gs pos="0">
                <a:srgbClr val="006BB4"/>
              </a:gs>
              <a:gs pos="100000">
                <a:srgbClr val="006BB4">
                  <a:gamma/>
                  <a:shade val="46275"/>
                  <a:invGamma/>
                </a:srgb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62000"/>
          </a:xfrm>
        </p:spPr>
        <p:txBody>
          <a:bodyPr/>
          <a:lstStyle/>
          <a:p>
            <a:r>
              <a:rPr lang="ru-RU" sz="2800" b="1">
                <a:effectLst/>
              </a:rPr>
              <a:t>Семейный клуб - инновационная форма </a:t>
            </a:r>
            <a:br>
              <a:rPr lang="ru-RU" sz="2800" b="1">
                <a:effectLst/>
              </a:rPr>
            </a:br>
            <a:r>
              <a:rPr lang="ru-RU" sz="2800" b="1">
                <a:effectLst/>
              </a:rPr>
              <a:t>совместной работы  ДОУ и родителей</a:t>
            </a:r>
            <a:br>
              <a:rPr lang="ru-RU" sz="2800" b="1">
                <a:effectLst/>
              </a:rPr>
            </a:br>
            <a:endParaRPr lang="en-US" sz="2800" b="1">
              <a:effectLst/>
            </a:endParaRPr>
          </a:p>
        </p:txBody>
      </p:sp>
      <p:sp>
        <p:nvSpPr>
          <p:cNvPr id="609284" name="AutoShape 4"/>
          <p:cNvSpPr>
            <a:spLocks noChangeArrowheads="1"/>
          </p:cNvSpPr>
          <p:nvPr/>
        </p:nvSpPr>
        <p:spPr bwMode="gray">
          <a:xfrm>
            <a:off x="1143000" y="19812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rgbClr val="33CCCC">
                  <a:gamma/>
                  <a:shade val="46275"/>
                  <a:invGamma/>
                  <a:alpha val="0"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9285" name="AutoShape 5"/>
          <p:cNvSpPr>
            <a:spLocks noChangeArrowheads="1"/>
          </p:cNvSpPr>
          <p:nvPr/>
        </p:nvSpPr>
        <p:spPr bwMode="gray">
          <a:xfrm>
            <a:off x="3852863" y="2311400"/>
            <a:ext cx="4535487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5EEB7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>
                <a:solidFill>
                  <a:srgbClr val="000000"/>
                </a:solidFill>
              </a:rPr>
              <a:t>ТРАДИЦИИ СЕМЕЙНОГО ВОСПИТАНИЯ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609286" name="AutoShape 6"/>
          <p:cNvSpPr>
            <a:spLocks noChangeArrowheads="1"/>
          </p:cNvSpPr>
          <p:nvPr/>
        </p:nvSpPr>
        <p:spPr bwMode="gray">
          <a:xfrm>
            <a:off x="4183063" y="2973388"/>
            <a:ext cx="4349750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BED979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>
                <a:solidFill>
                  <a:srgbClr val="000000"/>
                </a:solidFill>
              </a:rPr>
              <a:t>СОХРАНЕНИЕ И УКРЕПЛЕНИЕ ЗДОРОВЬЯ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609287" name="AutoShape 7"/>
          <p:cNvSpPr>
            <a:spLocks noChangeArrowheads="1"/>
          </p:cNvSpPr>
          <p:nvPr/>
        </p:nvSpPr>
        <p:spPr bwMode="gray">
          <a:xfrm>
            <a:off x="4449763" y="3633788"/>
            <a:ext cx="437038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5EEB7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>
                <a:solidFill>
                  <a:srgbClr val="000000"/>
                </a:solidFill>
              </a:rPr>
              <a:t>ИНТЕЛЛЕКТУАЛЬНОЕ РАЗВИТИЕ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609288" name="AutoShape 8"/>
          <p:cNvSpPr>
            <a:spLocks noChangeArrowheads="1"/>
          </p:cNvSpPr>
          <p:nvPr/>
        </p:nvSpPr>
        <p:spPr bwMode="gray">
          <a:xfrm>
            <a:off x="4183063" y="4294188"/>
            <a:ext cx="442118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D979"/>
              </a:gs>
              <a:gs pos="100000">
                <a:srgbClr val="BED979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>
                <a:solidFill>
                  <a:srgbClr val="000000"/>
                </a:solidFill>
              </a:rPr>
              <a:t>РАЗВИТИЕ КОММУНИКАТИВНОЙ СФЕРЫ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609289" name="AutoShape 9"/>
          <p:cNvSpPr>
            <a:spLocks noChangeArrowheads="1"/>
          </p:cNvSpPr>
          <p:nvPr/>
        </p:nvSpPr>
        <p:spPr bwMode="gray">
          <a:xfrm>
            <a:off x="3852863" y="4956175"/>
            <a:ext cx="4535487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5EEB7"/>
              </a:gs>
              <a:gs pos="100000">
                <a:srgbClr val="F5EEB7">
                  <a:gamma/>
                  <a:tint val="5882"/>
                  <a:invGamma/>
                </a:srgbClr>
              </a:gs>
            </a:gsLst>
            <a:lin ang="0" scaled="1"/>
          </a:gradFill>
          <a:ln w="38100" algn="ctr">
            <a:solidFill>
              <a:srgbClr val="C5A66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>
                <a:solidFill>
                  <a:srgbClr val="000000"/>
                </a:solidFill>
              </a:rPr>
              <a:t>НАВЫКИ СОЦИАЛЬНЫХ ОТНОШЕНИЙ</a:t>
            </a: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609290" name="Text Box 10"/>
          <p:cNvSpPr txBox="1">
            <a:spLocks noChangeArrowheads="1"/>
          </p:cNvSpPr>
          <p:nvPr/>
        </p:nvSpPr>
        <p:spPr bwMode="gray">
          <a:xfrm>
            <a:off x="1908175" y="3284538"/>
            <a:ext cx="2176463" cy="885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СЕМЕЙНЫЙ</a:t>
            </a:r>
          </a:p>
          <a:p>
            <a:r>
              <a:rPr lang="ru-RU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КЛУБ</a:t>
            </a:r>
            <a:endParaRPr lang="en-US" sz="26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762000"/>
          </a:xfrm>
        </p:spPr>
        <p:txBody>
          <a:bodyPr/>
          <a:lstStyle/>
          <a:p>
            <a:r>
              <a:rPr lang="ru-RU" sz="2800" b="1">
                <a:effectLst/>
              </a:rPr>
              <a:t>Семейный клуб «Крепышок»</a:t>
            </a:r>
            <a:br>
              <a:rPr lang="ru-RU" sz="2800" b="1">
                <a:effectLst/>
              </a:rPr>
            </a:br>
            <a:endParaRPr lang="en-US" sz="2800" b="1">
              <a:effectLst/>
            </a:endParaRPr>
          </a:p>
        </p:txBody>
      </p:sp>
      <p:sp>
        <p:nvSpPr>
          <p:cNvPr id="607277" name="Rectangle 45"/>
          <p:cNvSpPr>
            <a:spLocks noChangeArrowheads="1"/>
          </p:cNvSpPr>
          <p:nvPr/>
        </p:nvSpPr>
        <p:spPr bwMode="auto">
          <a:xfrm>
            <a:off x="827088" y="1417638"/>
            <a:ext cx="76327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>
              <a:tabLst>
                <a:tab pos="114300" algn="l"/>
              </a:tabLst>
            </a:pPr>
            <a:r>
              <a:rPr lang="ru-RU" sz="2000" i="1">
                <a:solidFill>
                  <a:srgbClr val="FFCC00"/>
                </a:solidFill>
              </a:rPr>
              <a:t>Работа клуба направлена на пропаганду здорового образа жизни семейных ценностей, таких как здоровье, любовь, взаимопонимание, единение и дружеские отношения средствами физической культуры.</a:t>
            </a:r>
          </a:p>
        </p:txBody>
      </p:sp>
      <p:pic>
        <p:nvPicPr>
          <p:cNvPr id="607279" name="Picture 47" descr="S500217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644900"/>
            <a:ext cx="248443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7280" name="Picture 48" descr="IMG_00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3213" y="4292600"/>
            <a:ext cx="2881312" cy="2054225"/>
          </a:xfrm>
          <a:prstGeom prst="rect">
            <a:avLst/>
          </a:prstGeom>
          <a:noFill/>
        </p:spPr>
      </p:pic>
      <p:pic>
        <p:nvPicPr>
          <p:cNvPr id="607282" name="Picture 50" descr="P100020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063" y="3141663"/>
            <a:ext cx="2952750" cy="196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41" name="Rectangle 5"/>
          <p:cNvSpPr>
            <a:spLocks noChangeArrowheads="1"/>
          </p:cNvSpPr>
          <p:nvPr/>
        </p:nvSpPr>
        <p:spPr bwMode="auto">
          <a:xfrm>
            <a:off x="395288" y="252413"/>
            <a:ext cx="82804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ru-RU" sz="2800" b="1"/>
              <a:t>Семейный клуб «Крепышок»</a:t>
            </a:r>
            <a:br>
              <a:rPr lang="ru-RU" sz="2800" b="1"/>
            </a:br>
            <a:endParaRPr lang="ru-RU" sz="2800" b="1"/>
          </a:p>
        </p:txBody>
      </p:sp>
      <p:sp>
        <p:nvSpPr>
          <p:cNvPr id="603187" name="Rectangle 51"/>
          <p:cNvSpPr>
            <a:spLocks noChangeArrowheads="1"/>
          </p:cNvSpPr>
          <p:nvPr/>
        </p:nvSpPr>
        <p:spPr bwMode="auto">
          <a:xfrm>
            <a:off x="323850" y="1341438"/>
            <a:ext cx="8351838" cy="472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tabLst>
                <a:tab pos="114300" algn="l"/>
              </a:tabLst>
            </a:pPr>
            <a:r>
              <a:rPr lang="ru-RU" sz="2200" b="1" i="1">
                <a:solidFill>
                  <a:srgbClr val="FF0000"/>
                </a:solidFill>
              </a:rPr>
              <a:t>Цель  работы клуба:</a:t>
            </a:r>
            <a:endParaRPr lang="ru-RU" sz="2200" i="1">
              <a:solidFill>
                <a:srgbClr val="FF0000"/>
              </a:solidFill>
            </a:endParaRPr>
          </a:p>
          <a:p>
            <a:pPr algn="l">
              <a:tabLst>
                <a:tab pos="114300" algn="l"/>
              </a:tabLst>
            </a:pPr>
            <a:endParaRPr lang="ru-RU" sz="2200">
              <a:solidFill>
                <a:srgbClr val="FF00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sz="2000" b="1" i="1">
                <a:solidFill>
                  <a:srgbClr val="FFCC00"/>
                </a:solidFill>
              </a:rPr>
              <a:t>Укрепление института семьи</a:t>
            </a:r>
          </a:p>
          <a:p>
            <a:pPr algn="l">
              <a:tabLst>
                <a:tab pos="114300" algn="l"/>
              </a:tabLst>
            </a:pPr>
            <a:endParaRPr lang="ru-RU" sz="2000" b="1" i="1">
              <a:solidFill>
                <a:srgbClr val="FFCC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sz="2000" b="1" i="1">
                <a:solidFill>
                  <a:srgbClr val="FFCC00"/>
                </a:solidFill>
              </a:rPr>
              <a:t>Возрождение семейных традиций</a:t>
            </a:r>
          </a:p>
          <a:p>
            <a:pPr algn="l">
              <a:tabLst>
                <a:tab pos="114300" algn="l"/>
              </a:tabLst>
            </a:pPr>
            <a:endParaRPr lang="ru-RU" sz="2000" b="1" i="1">
              <a:solidFill>
                <a:srgbClr val="FFCC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sz="2000" b="1" i="1">
                <a:solidFill>
                  <a:srgbClr val="FFCC00"/>
                </a:solidFill>
              </a:rPr>
              <a:t>Воспитание полноценной   личности ребенка как  </a:t>
            </a:r>
          </a:p>
          <a:p>
            <a:pPr algn="l">
              <a:tabLst>
                <a:tab pos="114300" algn="l"/>
              </a:tabLst>
            </a:pPr>
            <a:r>
              <a:rPr lang="ru-RU" sz="2000" b="1" i="1">
                <a:solidFill>
                  <a:srgbClr val="FFCC00"/>
                </a:solidFill>
              </a:rPr>
              <a:t>  носителя общественного сознания</a:t>
            </a:r>
          </a:p>
          <a:p>
            <a:pPr algn="l">
              <a:tabLst>
                <a:tab pos="114300" algn="l"/>
              </a:tabLst>
            </a:pPr>
            <a:endParaRPr lang="ru-RU" sz="2000" b="1" i="1">
              <a:solidFill>
                <a:srgbClr val="FFCC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sz="2000" b="1" i="1">
                <a:solidFill>
                  <a:srgbClr val="FFCC00"/>
                </a:solidFill>
              </a:rPr>
              <a:t>Пропаганда здорового образа жизни и семейных ценностей</a:t>
            </a:r>
          </a:p>
          <a:p>
            <a:pPr algn="l">
              <a:tabLst>
                <a:tab pos="114300" algn="l"/>
              </a:tabLst>
            </a:pPr>
            <a:endParaRPr lang="ru-RU" sz="2000" b="1" i="1">
              <a:solidFill>
                <a:srgbClr val="FFCC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sz="2000" b="1" i="1">
                <a:solidFill>
                  <a:srgbClr val="FFCC00"/>
                </a:solidFill>
              </a:rPr>
              <a:t>Гармонизация детско-родительских отношений    </a:t>
            </a:r>
          </a:p>
          <a:p>
            <a:pPr algn="l">
              <a:tabLst>
                <a:tab pos="114300" algn="l"/>
              </a:tabLst>
            </a:pPr>
            <a:r>
              <a:rPr lang="ru-RU" sz="2000" b="1" i="1">
                <a:solidFill>
                  <a:srgbClr val="FFCC00"/>
                </a:solidFill>
              </a:rPr>
              <a:t>  средствами физической культуры</a:t>
            </a:r>
          </a:p>
          <a:p>
            <a:pPr algn="l">
              <a:tabLst>
                <a:tab pos="114300" algn="l"/>
              </a:tabLst>
            </a:pPr>
            <a:endParaRPr lang="ru-RU" sz="2000" b="1" i="1">
              <a:solidFill>
                <a:srgbClr val="FFCC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sz="2000" b="1" i="1">
                <a:solidFill>
                  <a:srgbClr val="FFCC00"/>
                </a:solidFill>
              </a:rPr>
              <a:t>Сохранение и укрепление здоровья детей</a:t>
            </a:r>
          </a:p>
        </p:txBody>
      </p:sp>
      <p:pic>
        <p:nvPicPr>
          <p:cNvPr id="603190" name="Picture 54" descr="baby28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1196975"/>
            <a:ext cx="2160587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762000"/>
          </a:xfrm>
        </p:spPr>
        <p:txBody>
          <a:bodyPr/>
          <a:lstStyle/>
          <a:p>
            <a:r>
              <a:rPr lang="ru-RU" sz="2800" b="1">
                <a:effectLst/>
              </a:rPr>
              <a:t>Семейный клуб «Крепышок»</a:t>
            </a:r>
            <a:br>
              <a:rPr lang="ru-RU" sz="2800" b="1">
                <a:effectLst/>
              </a:rPr>
            </a:br>
            <a:endParaRPr lang="ru-RU" sz="2800" b="1">
              <a:effectLst/>
            </a:endParaRPr>
          </a:p>
        </p:txBody>
      </p:sp>
      <p:sp>
        <p:nvSpPr>
          <p:cNvPr id="611333" name="Rectangle 5"/>
          <p:cNvSpPr>
            <a:spLocks noChangeArrowheads="1"/>
          </p:cNvSpPr>
          <p:nvPr/>
        </p:nvSpPr>
        <p:spPr bwMode="auto">
          <a:xfrm>
            <a:off x="395288" y="981075"/>
            <a:ext cx="8137525" cy="4881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tabLst>
                <a:tab pos="114300" algn="l"/>
              </a:tabLst>
            </a:pPr>
            <a:r>
              <a:rPr lang="ru-RU" sz="2200" b="1" i="1">
                <a:solidFill>
                  <a:srgbClr val="FF0000"/>
                </a:solidFill>
              </a:rPr>
              <a:t>Задачи клуба</a:t>
            </a:r>
            <a:r>
              <a:rPr lang="ru-RU" sz="2200" i="1">
                <a:solidFill>
                  <a:srgbClr val="FF0000"/>
                </a:solidFill>
              </a:rPr>
              <a:t>:</a:t>
            </a:r>
          </a:p>
          <a:p>
            <a:pPr algn="l">
              <a:tabLst>
                <a:tab pos="114300" algn="l"/>
              </a:tabLst>
            </a:pPr>
            <a:endParaRPr lang="ru-RU" sz="2200" i="1">
              <a:solidFill>
                <a:srgbClr val="FF00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Формирование устойчивого интереса родителей и детей к </a:t>
            </a:r>
          </a:p>
          <a:p>
            <a:pPr algn="l"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  здоровому образу жизни через детско-родительские отношения</a:t>
            </a: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endParaRPr lang="ru-RU" b="1" i="1">
              <a:solidFill>
                <a:srgbClr val="FFCC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Формирование у родителей представления о роли мелкой </a:t>
            </a:r>
          </a:p>
          <a:p>
            <a:pPr algn="l"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  моторики в психофизическом развитии детей, о некоторых  </a:t>
            </a:r>
          </a:p>
          <a:p>
            <a:pPr algn="l"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  способах профилактики плоскостопия, психотренинга,                         </a:t>
            </a:r>
          </a:p>
          <a:p>
            <a:pPr algn="l"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  арт-терапии, самомассажа</a:t>
            </a: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endParaRPr lang="ru-RU" b="1" i="1">
              <a:solidFill>
                <a:srgbClr val="FFCC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Содействие вербальному и невербальному общению родителей </a:t>
            </a:r>
          </a:p>
          <a:p>
            <a:pPr algn="l"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  с детьми</a:t>
            </a: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endParaRPr lang="ru-RU" b="1" i="1">
              <a:solidFill>
                <a:srgbClr val="FFCC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Повышение педагогической культуры родителей</a:t>
            </a: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endParaRPr lang="ru-RU" b="1" i="1">
              <a:solidFill>
                <a:srgbClr val="FFCC00"/>
              </a:solidFill>
            </a:endParaRPr>
          </a:p>
          <a:p>
            <a:pPr algn="l">
              <a:buFontTx/>
              <a:buBlip>
                <a:blip r:embed="rId3"/>
              </a:buBlip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Содействие эмоциональному  сближению детей с родителями и</a:t>
            </a:r>
          </a:p>
          <a:p>
            <a:pPr algn="l">
              <a:tabLst>
                <a:tab pos="114300" algn="l"/>
              </a:tabLst>
            </a:pPr>
            <a:r>
              <a:rPr lang="ru-RU" b="1" i="1">
                <a:solidFill>
                  <a:srgbClr val="FFCC00"/>
                </a:solidFill>
              </a:rPr>
              <a:t>  другие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762000"/>
          </a:xfrm>
        </p:spPr>
        <p:txBody>
          <a:bodyPr/>
          <a:lstStyle/>
          <a:p>
            <a:r>
              <a:rPr lang="ru-RU" sz="2800" b="1">
                <a:effectLst/>
              </a:rPr>
              <a:t>Семейный клуб «Крепышок»</a:t>
            </a:r>
            <a:br>
              <a:rPr lang="ru-RU" sz="2800" b="1">
                <a:effectLst/>
              </a:rPr>
            </a:br>
            <a:endParaRPr lang="en-US" sz="2800" b="1">
              <a:effectLst/>
            </a:endParaRPr>
          </a:p>
        </p:txBody>
      </p:sp>
      <p:sp>
        <p:nvSpPr>
          <p:cNvPr id="617475" name="AutoShape 3"/>
          <p:cNvSpPr>
            <a:spLocks noChangeArrowheads="1"/>
          </p:cNvSpPr>
          <p:nvPr/>
        </p:nvSpPr>
        <p:spPr bwMode="gray">
          <a:xfrm>
            <a:off x="684213" y="2565400"/>
            <a:ext cx="2297112" cy="2808288"/>
          </a:xfrm>
          <a:prstGeom prst="roundRect">
            <a:avLst>
              <a:gd name="adj" fmla="val 4690"/>
            </a:avLst>
          </a:prstGeom>
          <a:solidFill>
            <a:srgbClr val="A9DC86"/>
          </a:soli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A9DC86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17476" name="AutoShape 4"/>
          <p:cNvSpPr>
            <a:spLocks noChangeArrowheads="1"/>
          </p:cNvSpPr>
          <p:nvPr/>
        </p:nvSpPr>
        <p:spPr bwMode="gray">
          <a:xfrm>
            <a:off x="755650" y="1628775"/>
            <a:ext cx="2438400" cy="6651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6B828"/>
              </a:gs>
              <a:gs pos="100000">
                <a:srgbClr val="2F611D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477" name="AutoShape 5"/>
          <p:cNvSpPr>
            <a:spLocks noChangeArrowheads="1"/>
          </p:cNvSpPr>
          <p:nvPr/>
        </p:nvSpPr>
        <p:spPr bwMode="gray">
          <a:xfrm>
            <a:off x="3419475" y="2565400"/>
            <a:ext cx="2295525" cy="2808288"/>
          </a:xfrm>
          <a:prstGeom prst="roundRect">
            <a:avLst>
              <a:gd name="adj" fmla="val 4690"/>
            </a:avLst>
          </a:prstGeom>
          <a:solidFill>
            <a:srgbClr val="F1D08F"/>
          </a:soli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1D08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17478" name="AutoShape 6"/>
          <p:cNvSpPr>
            <a:spLocks noChangeArrowheads="1"/>
          </p:cNvSpPr>
          <p:nvPr/>
        </p:nvSpPr>
        <p:spPr bwMode="gray">
          <a:xfrm>
            <a:off x="6084888" y="2565400"/>
            <a:ext cx="2293937" cy="2808288"/>
          </a:xfrm>
          <a:prstGeom prst="roundRect">
            <a:avLst>
              <a:gd name="adj" fmla="val 4690"/>
            </a:avLst>
          </a:prstGeom>
          <a:solidFill>
            <a:srgbClr val="6FC5E3"/>
          </a:solidFill>
          <a:ln w="254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FC5E3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17479" name="Text Box 7"/>
          <p:cNvSpPr txBox="1">
            <a:spLocks noChangeArrowheads="1"/>
          </p:cNvSpPr>
          <p:nvPr/>
        </p:nvSpPr>
        <p:spPr bwMode="gray">
          <a:xfrm>
            <a:off x="900113" y="1628775"/>
            <a:ext cx="2109787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FF"/>
                </a:solidFill>
              </a:rPr>
              <a:t>ПРАКТИЧЕСКИЕ </a:t>
            </a:r>
          </a:p>
          <a:p>
            <a:r>
              <a:rPr lang="ru-RU" b="1">
                <a:solidFill>
                  <a:srgbClr val="FFFFFF"/>
                </a:solidFill>
              </a:rPr>
              <a:t>МЕТОДЫ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617480" name="Text Box 8"/>
          <p:cNvSpPr txBox="1">
            <a:spLocks noChangeArrowheads="1"/>
          </p:cNvSpPr>
          <p:nvPr/>
        </p:nvSpPr>
        <p:spPr bwMode="gray">
          <a:xfrm>
            <a:off x="838200" y="2708275"/>
            <a:ext cx="2133600" cy="2289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Совместные игры взрослого и ребенка</a:t>
            </a:r>
          </a:p>
          <a:p>
            <a:endParaRPr lang="ru-RU"/>
          </a:p>
          <a:p>
            <a:r>
              <a:rPr lang="ru-RU"/>
              <a:t>Цикл игровых упражнений по развитию мелкой моторики рук</a:t>
            </a:r>
            <a:endParaRPr lang="en-US"/>
          </a:p>
        </p:txBody>
      </p:sp>
      <p:sp>
        <p:nvSpPr>
          <p:cNvPr id="617481" name="Text Box 9"/>
          <p:cNvSpPr txBox="1">
            <a:spLocks noChangeArrowheads="1"/>
          </p:cNvSpPr>
          <p:nvPr/>
        </p:nvSpPr>
        <p:spPr bwMode="gray">
          <a:xfrm>
            <a:off x="3505200" y="2708275"/>
            <a:ext cx="2133600" cy="173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Беседы с родителями</a:t>
            </a:r>
          </a:p>
          <a:p>
            <a:r>
              <a:rPr lang="ru-RU"/>
              <a:t>	</a:t>
            </a:r>
          </a:p>
          <a:p>
            <a:r>
              <a:rPr lang="ru-RU"/>
              <a:t>Объяснение игры и выполнение упражнений</a:t>
            </a:r>
            <a:endParaRPr lang="en-US"/>
          </a:p>
        </p:txBody>
      </p:sp>
      <p:sp>
        <p:nvSpPr>
          <p:cNvPr id="617482" name="Text Box 10"/>
          <p:cNvSpPr txBox="1">
            <a:spLocks noChangeArrowheads="1"/>
          </p:cNvSpPr>
          <p:nvPr/>
        </p:nvSpPr>
        <p:spPr bwMode="gray">
          <a:xfrm>
            <a:off x="6156325" y="2708275"/>
            <a:ext cx="2133600" cy="173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Показ педагогом упражнений</a:t>
            </a:r>
          </a:p>
          <a:p>
            <a:endParaRPr lang="ru-RU"/>
          </a:p>
          <a:p>
            <a:r>
              <a:rPr lang="ru-RU"/>
              <a:t>Использование различных атрибутов</a:t>
            </a:r>
            <a:endParaRPr lang="en-US"/>
          </a:p>
        </p:txBody>
      </p:sp>
      <p:sp>
        <p:nvSpPr>
          <p:cNvPr id="617483" name="AutoShape 11"/>
          <p:cNvSpPr>
            <a:spLocks noChangeArrowheads="1"/>
          </p:cNvSpPr>
          <p:nvPr/>
        </p:nvSpPr>
        <p:spPr bwMode="gray">
          <a:xfrm>
            <a:off x="3419475" y="1628775"/>
            <a:ext cx="2438400" cy="6826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79133"/>
              </a:gs>
              <a:gs pos="100000">
                <a:srgbClr val="D791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484" name="Text Box 12"/>
          <p:cNvSpPr txBox="1">
            <a:spLocks noChangeArrowheads="1"/>
          </p:cNvSpPr>
          <p:nvPr/>
        </p:nvSpPr>
        <p:spPr bwMode="gray">
          <a:xfrm>
            <a:off x="3708400" y="1628775"/>
            <a:ext cx="17113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FF"/>
                </a:solidFill>
              </a:rPr>
              <a:t>СЛОВЕСНЫЕ</a:t>
            </a:r>
          </a:p>
          <a:p>
            <a:r>
              <a:rPr lang="ru-RU" b="1">
                <a:solidFill>
                  <a:srgbClr val="FFFFFF"/>
                </a:solidFill>
              </a:rPr>
              <a:t>МЕТОДЫ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617485" name="AutoShape 13"/>
          <p:cNvSpPr>
            <a:spLocks noChangeArrowheads="1"/>
          </p:cNvSpPr>
          <p:nvPr/>
        </p:nvSpPr>
        <p:spPr bwMode="gray">
          <a:xfrm>
            <a:off x="6084888" y="1628775"/>
            <a:ext cx="2438400" cy="6651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4B71DD"/>
              </a:gs>
              <a:gs pos="100000">
                <a:srgbClr val="4B71DD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486" name="Text Box 14"/>
          <p:cNvSpPr txBox="1">
            <a:spLocks noChangeArrowheads="1"/>
          </p:cNvSpPr>
          <p:nvPr/>
        </p:nvSpPr>
        <p:spPr bwMode="gray">
          <a:xfrm>
            <a:off x="6443663" y="1628775"/>
            <a:ext cx="167481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FF"/>
                </a:solidFill>
              </a:rPr>
              <a:t>НАГЛЯДНЫЕ</a:t>
            </a:r>
          </a:p>
          <a:p>
            <a:r>
              <a:rPr lang="ru-RU" b="1">
                <a:solidFill>
                  <a:srgbClr val="FFFFFF"/>
                </a:solidFill>
              </a:rPr>
              <a:t>МЕТОДЫ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617487" name="Rectangle 15"/>
          <p:cNvSpPr>
            <a:spLocks noChangeArrowheads="1"/>
          </p:cNvSpPr>
          <p:nvPr/>
        </p:nvSpPr>
        <p:spPr bwMode="auto">
          <a:xfrm>
            <a:off x="3203575" y="1052513"/>
            <a:ext cx="25558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МЕТОДЫ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ФОРМЫ РАБОТЫ КЛУБА</a:t>
            </a:r>
            <a:endParaRPr lang="en-US" sz="2800" b="1"/>
          </a:p>
        </p:txBody>
      </p:sp>
      <p:grpSp>
        <p:nvGrpSpPr>
          <p:cNvPr id="619523" name="Group 3"/>
          <p:cNvGrpSpPr>
            <a:grpSpLocks/>
          </p:cNvGrpSpPr>
          <p:nvPr/>
        </p:nvGrpSpPr>
        <p:grpSpPr bwMode="auto">
          <a:xfrm>
            <a:off x="1619250" y="981075"/>
            <a:ext cx="6192838" cy="5616575"/>
            <a:chOff x="1488" y="960"/>
            <a:chExt cx="2928" cy="2880"/>
          </a:xfrm>
        </p:grpSpPr>
        <p:grpSp>
          <p:nvGrpSpPr>
            <p:cNvPr id="619524" name="Group 4"/>
            <p:cNvGrpSpPr>
              <a:grpSpLocks/>
            </p:cNvGrpSpPr>
            <p:nvPr/>
          </p:nvGrpSpPr>
          <p:grpSpPr bwMode="auto">
            <a:xfrm>
              <a:off x="2356" y="960"/>
              <a:ext cx="1192" cy="959"/>
              <a:chOff x="2356" y="960"/>
              <a:chExt cx="1192" cy="959"/>
            </a:xfrm>
          </p:grpSpPr>
          <p:grpSp>
            <p:nvGrpSpPr>
              <p:cNvPr id="619525" name="Group 5"/>
              <p:cNvGrpSpPr>
                <a:grpSpLocks/>
              </p:cNvGrpSpPr>
              <p:nvPr/>
            </p:nvGrpSpPr>
            <p:grpSpPr bwMode="auto">
              <a:xfrm>
                <a:off x="2356" y="960"/>
                <a:ext cx="1192" cy="959"/>
                <a:chOff x="2057" y="862"/>
                <a:chExt cx="1549" cy="1351"/>
              </a:xfrm>
            </p:grpSpPr>
            <p:sp>
              <p:nvSpPr>
                <p:cNvPr id="619526" name="AutoShape 6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27" name="AutoShape 7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28" name="AutoShape 8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7262EC"/>
                    </a:gs>
                    <a:gs pos="100000">
                      <a:srgbClr val="2614AA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19529" name="Text Box 9"/>
              <p:cNvSpPr txBox="1">
                <a:spLocks noChangeArrowheads="1"/>
              </p:cNvSpPr>
              <p:nvPr/>
            </p:nvSpPr>
            <p:spPr bwMode="gray">
              <a:xfrm>
                <a:off x="2544" y="1197"/>
                <a:ext cx="810" cy="36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>
                    <a:solidFill>
                      <a:srgbClr val="FFFFFF"/>
                    </a:solidFill>
                  </a:rPr>
                  <a:t>СЕМИНАР-</a:t>
                </a:r>
              </a:p>
              <a:p>
                <a:r>
                  <a:rPr lang="ru-RU" sz="2000">
                    <a:solidFill>
                      <a:srgbClr val="FFFFFF"/>
                    </a:solidFill>
                  </a:rPr>
                  <a:t>ПРАКТИКУМ</a:t>
                </a:r>
                <a:endParaRPr lang="en-US" sz="20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9530" name="Group 10"/>
            <p:cNvGrpSpPr>
              <a:grpSpLocks/>
            </p:cNvGrpSpPr>
            <p:nvPr/>
          </p:nvGrpSpPr>
          <p:grpSpPr bwMode="auto">
            <a:xfrm>
              <a:off x="1488" y="1438"/>
              <a:ext cx="1193" cy="959"/>
              <a:chOff x="1488" y="1438"/>
              <a:chExt cx="1193" cy="959"/>
            </a:xfrm>
          </p:grpSpPr>
          <p:grpSp>
            <p:nvGrpSpPr>
              <p:cNvPr id="619531" name="Group 11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619532" name="AutoShape 12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33" name="AutoShape 13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34" name="AutoShape 14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24B443"/>
                    </a:gs>
                    <a:gs pos="100000">
                      <a:srgbClr val="115D16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19535" name="Text Box 15"/>
              <p:cNvSpPr txBox="1">
                <a:spLocks noChangeArrowheads="1"/>
              </p:cNvSpPr>
              <p:nvPr/>
            </p:nvSpPr>
            <p:spPr bwMode="gray">
              <a:xfrm>
                <a:off x="1588" y="1708"/>
                <a:ext cx="1001" cy="37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400" b="1">
                    <a:solidFill>
                      <a:srgbClr val="FFFFFF"/>
                    </a:solidFill>
                  </a:rPr>
                  <a:t>СОВМЕСТНЫЕ</a:t>
                </a:r>
              </a:p>
              <a:p>
                <a:r>
                  <a:rPr lang="ru-RU" sz="1400" b="1">
                    <a:solidFill>
                      <a:srgbClr val="FFFFFF"/>
                    </a:solidFill>
                  </a:rPr>
                  <a:t>ОЗДОРОВИТЕЛЬНЫЕ</a:t>
                </a:r>
              </a:p>
              <a:p>
                <a:r>
                  <a:rPr lang="ru-RU" sz="1400" b="1">
                    <a:solidFill>
                      <a:srgbClr val="FFFFFF"/>
                    </a:solidFill>
                  </a:rPr>
                  <a:t>ЗАНЯТИЯ</a:t>
                </a: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9536" name="Group 16"/>
            <p:cNvGrpSpPr>
              <a:grpSpLocks/>
            </p:cNvGrpSpPr>
            <p:nvPr/>
          </p:nvGrpSpPr>
          <p:grpSpPr bwMode="auto">
            <a:xfrm>
              <a:off x="2356" y="1919"/>
              <a:ext cx="1192" cy="959"/>
              <a:chOff x="2356" y="1919"/>
              <a:chExt cx="1192" cy="959"/>
            </a:xfrm>
          </p:grpSpPr>
          <p:grpSp>
            <p:nvGrpSpPr>
              <p:cNvPr id="619537" name="Group 17"/>
              <p:cNvGrpSpPr>
                <a:grpSpLocks/>
              </p:cNvGrpSpPr>
              <p:nvPr/>
            </p:nvGrpSpPr>
            <p:grpSpPr bwMode="auto">
              <a:xfrm>
                <a:off x="2356" y="1919"/>
                <a:ext cx="1192" cy="959"/>
                <a:chOff x="3174" y="2656"/>
                <a:chExt cx="1549" cy="1351"/>
              </a:xfrm>
            </p:grpSpPr>
            <p:sp>
              <p:nvSpPr>
                <p:cNvPr id="619538" name="AutoShape 18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39" name="AutoShape 19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40" name="AutoShape 20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CC7032"/>
                    </a:gs>
                    <a:gs pos="100000">
                      <a:srgbClr val="844820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19541" name="Text Box 21"/>
              <p:cNvSpPr txBox="1">
                <a:spLocks noChangeArrowheads="1"/>
              </p:cNvSpPr>
              <p:nvPr/>
            </p:nvSpPr>
            <p:spPr bwMode="gray">
              <a:xfrm>
                <a:off x="2565" y="2133"/>
                <a:ext cx="732" cy="42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>
                    <a:solidFill>
                      <a:srgbClr val="FFFFFF"/>
                    </a:solidFill>
                  </a:rPr>
                  <a:t>ФОРМЫ</a:t>
                </a:r>
              </a:p>
              <a:p>
                <a:r>
                  <a:rPr lang="ru-RU" sz="2400" b="1">
                    <a:solidFill>
                      <a:srgbClr val="FFFFFF"/>
                    </a:solidFill>
                  </a:rPr>
                  <a:t>РАБОТЫ</a:t>
                </a:r>
                <a:endParaRPr lang="en-US" sz="1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9542" name="Group 22"/>
            <p:cNvGrpSpPr>
              <a:grpSpLocks/>
            </p:cNvGrpSpPr>
            <p:nvPr/>
          </p:nvGrpSpPr>
          <p:grpSpPr bwMode="auto">
            <a:xfrm>
              <a:off x="3223" y="1438"/>
              <a:ext cx="1193" cy="959"/>
              <a:chOff x="3223" y="1438"/>
              <a:chExt cx="1193" cy="959"/>
            </a:xfrm>
          </p:grpSpPr>
          <p:grpSp>
            <p:nvGrpSpPr>
              <p:cNvPr id="619543" name="Group 23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619544" name="AutoShape 24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45" name="AutoShape 25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46" name="AutoShape 26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85B9C3">
                        <a:gamma/>
                        <a:shade val="46275"/>
                        <a:invGamma/>
                      </a:srgbClr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19547" name="Text Box 27"/>
              <p:cNvSpPr txBox="1">
                <a:spLocks noChangeArrowheads="1"/>
              </p:cNvSpPr>
              <p:nvPr/>
            </p:nvSpPr>
            <p:spPr bwMode="gray">
              <a:xfrm>
                <a:off x="3285" y="1693"/>
                <a:ext cx="1081" cy="2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ru-RU" sz="1600">
                  <a:solidFill>
                    <a:srgbClr val="FFFFFF"/>
                  </a:solidFill>
                </a:endParaRPr>
              </a:p>
              <a:p>
                <a:r>
                  <a:rPr lang="ru-RU" sz="1600">
                    <a:solidFill>
                      <a:srgbClr val="FFFFFF"/>
                    </a:solidFill>
                  </a:rPr>
                  <a:t>КОНСУЛЬТАЦИИ</a:t>
                </a:r>
                <a:endParaRPr lang="en-US" sz="16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9548" name="Group 28"/>
            <p:cNvGrpSpPr>
              <a:grpSpLocks/>
            </p:cNvGrpSpPr>
            <p:nvPr/>
          </p:nvGrpSpPr>
          <p:grpSpPr bwMode="auto">
            <a:xfrm>
              <a:off x="3223" y="2400"/>
              <a:ext cx="1193" cy="959"/>
              <a:chOff x="3223" y="2400"/>
              <a:chExt cx="1193" cy="959"/>
            </a:xfrm>
          </p:grpSpPr>
          <p:grpSp>
            <p:nvGrpSpPr>
              <p:cNvPr id="619549" name="Group 29"/>
              <p:cNvGrpSpPr>
                <a:grpSpLocks/>
              </p:cNvGrpSpPr>
              <p:nvPr/>
            </p:nvGrpSpPr>
            <p:grpSpPr bwMode="auto">
              <a:xfrm>
                <a:off x="3223" y="2400"/>
                <a:ext cx="1193" cy="959"/>
                <a:chOff x="3174" y="2656"/>
                <a:chExt cx="1549" cy="1351"/>
              </a:xfrm>
            </p:grpSpPr>
            <p:sp>
              <p:nvSpPr>
                <p:cNvPr id="619550" name="AutoShape 30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51" name="AutoShape 31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52" name="AutoShape 32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4DC9B1">
                        <a:gamma/>
                        <a:shade val="46275"/>
                        <a:invGamma/>
                      </a:srgbClr>
                    </a:gs>
                    <a:gs pos="100000">
                      <a:srgbClr val="4DC9B1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19553" name="Text Box 33"/>
              <p:cNvSpPr txBox="1">
                <a:spLocks noChangeArrowheads="1"/>
              </p:cNvSpPr>
              <p:nvPr/>
            </p:nvSpPr>
            <p:spPr bwMode="gray">
              <a:xfrm>
                <a:off x="3463" y="2689"/>
                <a:ext cx="761" cy="32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b="1">
                  <a:solidFill>
                    <a:srgbClr val="FFFFFF"/>
                  </a:solidFill>
                </a:endParaRPr>
              </a:p>
              <a:p>
                <a:r>
                  <a:rPr lang="ru-RU" b="1">
                    <a:solidFill>
                      <a:srgbClr val="FFFFFF"/>
                    </a:solidFill>
                  </a:rPr>
                  <a:t>ПРАЗДНИКИ</a:t>
                </a: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9554" name="Group 34"/>
            <p:cNvGrpSpPr>
              <a:grpSpLocks/>
            </p:cNvGrpSpPr>
            <p:nvPr/>
          </p:nvGrpSpPr>
          <p:grpSpPr bwMode="auto">
            <a:xfrm>
              <a:off x="1488" y="2400"/>
              <a:ext cx="1193" cy="959"/>
              <a:chOff x="1488" y="2400"/>
              <a:chExt cx="1193" cy="959"/>
            </a:xfrm>
          </p:grpSpPr>
          <p:grpSp>
            <p:nvGrpSpPr>
              <p:cNvPr id="619555" name="Group 35"/>
              <p:cNvGrpSpPr>
                <a:grpSpLocks/>
              </p:cNvGrpSpPr>
              <p:nvPr/>
            </p:nvGrpSpPr>
            <p:grpSpPr bwMode="auto">
              <a:xfrm>
                <a:off x="1488" y="2400"/>
                <a:ext cx="1193" cy="959"/>
                <a:chOff x="3174" y="2656"/>
                <a:chExt cx="1549" cy="1351"/>
              </a:xfrm>
            </p:grpSpPr>
            <p:sp>
              <p:nvSpPr>
                <p:cNvPr id="619556" name="AutoShape 36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57" name="AutoShape 37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58" name="AutoShape 38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0066CC"/>
                    </a:gs>
                    <a:gs pos="100000">
                      <a:srgbClr val="0066CC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19559" name="Text Box 39"/>
              <p:cNvSpPr txBox="1">
                <a:spLocks noChangeArrowheads="1"/>
              </p:cNvSpPr>
              <p:nvPr/>
            </p:nvSpPr>
            <p:spPr bwMode="gray">
              <a:xfrm>
                <a:off x="1656" y="2661"/>
                <a:ext cx="868" cy="39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1500" b="1">
                    <a:solidFill>
                      <a:srgbClr val="FFFFFF"/>
                    </a:solidFill>
                  </a:rPr>
                  <a:t>СОРЕВНОВАНИЯ</a:t>
                </a:r>
              </a:p>
              <a:p>
                <a:r>
                  <a:rPr lang="ru-RU" sz="1500" b="1">
                    <a:solidFill>
                      <a:srgbClr val="FFFFFF"/>
                    </a:solidFill>
                  </a:rPr>
                  <a:t>СЕМЕЙНЫХ</a:t>
                </a:r>
              </a:p>
              <a:p>
                <a:r>
                  <a:rPr lang="ru-RU" sz="1500" b="1">
                    <a:solidFill>
                      <a:srgbClr val="FFFFFF"/>
                    </a:solidFill>
                  </a:rPr>
                  <a:t>КОМАНД</a:t>
                </a:r>
                <a:endParaRPr lang="en-US" sz="15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19560" name="Group 40"/>
            <p:cNvGrpSpPr>
              <a:grpSpLocks/>
            </p:cNvGrpSpPr>
            <p:nvPr/>
          </p:nvGrpSpPr>
          <p:grpSpPr bwMode="auto">
            <a:xfrm>
              <a:off x="2356" y="2881"/>
              <a:ext cx="1192" cy="959"/>
              <a:chOff x="2356" y="2881"/>
              <a:chExt cx="1192" cy="959"/>
            </a:xfrm>
          </p:grpSpPr>
          <p:grpSp>
            <p:nvGrpSpPr>
              <p:cNvPr id="619561" name="Group 41"/>
              <p:cNvGrpSpPr>
                <a:grpSpLocks/>
              </p:cNvGrpSpPr>
              <p:nvPr/>
            </p:nvGrpSpPr>
            <p:grpSpPr bwMode="auto">
              <a:xfrm>
                <a:off x="2356" y="2881"/>
                <a:ext cx="1192" cy="959"/>
                <a:chOff x="3174" y="2656"/>
                <a:chExt cx="1549" cy="1351"/>
              </a:xfrm>
            </p:grpSpPr>
            <p:sp>
              <p:nvSpPr>
                <p:cNvPr id="619562" name="AutoShape 42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63" name="AutoShape 43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9564" name="AutoShape 44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BFAA4F">
                        <a:gamma/>
                        <a:shade val="46275"/>
                        <a:invGamma/>
                      </a:srgbClr>
                    </a:gs>
                    <a:gs pos="100000">
                      <a:srgbClr val="BFAA4F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619565" name="Text Box 45"/>
              <p:cNvSpPr txBox="1">
                <a:spLocks noChangeArrowheads="1"/>
              </p:cNvSpPr>
              <p:nvPr/>
            </p:nvSpPr>
            <p:spPr bwMode="gray">
              <a:xfrm>
                <a:off x="2481" y="3147"/>
                <a:ext cx="954" cy="2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ru-RU" sz="1600" b="1">
                  <a:solidFill>
                    <a:srgbClr val="FFFFFF"/>
                  </a:solidFill>
                </a:endParaRPr>
              </a:p>
              <a:p>
                <a:r>
                  <a:rPr lang="ru-RU" sz="1600" b="1">
                    <a:solidFill>
                      <a:srgbClr val="FFFFFF"/>
                    </a:solidFill>
                  </a:rPr>
                  <a:t>АНКЕТИРОВАНИЕ</a:t>
                </a:r>
                <a:endParaRPr lang="en-US" sz="1600">
                  <a:solidFill>
                    <a:srgbClr val="FF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762000"/>
          </a:xfrm>
        </p:spPr>
        <p:txBody>
          <a:bodyPr/>
          <a:lstStyle/>
          <a:p>
            <a:r>
              <a:rPr lang="ru-RU" sz="2800" b="1">
                <a:effectLst/>
              </a:rPr>
              <a:t>Семинары-практикумы</a:t>
            </a:r>
            <a:r>
              <a:rPr lang="ru-RU"/>
              <a:t> </a:t>
            </a:r>
          </a:p>
        </p:txBody>
      </p:sp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684213" y="1341438"/>
            <a:ext cx="74168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ru-RU" sz="2000" i="1">
                <a:solidFill>
                  <a:srgbClr val="FFCC00"/>
                </a:solidFill>
              </a:rPr>
              <a:t>Содействуют формированию у родителей практических умений в области физического воспитания ребенка, повышению педагогической и психологической культуры родителей, развитию у детей и у взрослых творчества в движении </a:t>
            </a:r>
          </a:p>
        </p:txBody>
      </p:sp>
      <p:pic>
        <p:nvPicPr>
          <p:cNvPr id="613382" name="Picture 6" descr="Играем пальчиками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213100"/>
            <a:ext cx="3289300" cy="2162175"/>
          </a:xfrm>
          <a:prstGeom prst="rect">
            <a:avLst/>
          </a:prstGeom>
          <a:noFill/>
        </p:spPr>
      </p:pic>
      <p:sp>
        <p:nvSpPr>
          <p:cNvPr id="613383" name="Rectangle 7"/>
          <p:cNvSpPr>
            <a:spLocks noChangeArrowheads="1"/>
          </p:cNvSpPr>
          <p:nvPr/>
        </p:nvSpPr>
        <p:spPr bwMode="auto">
          <a:xfrm>
            <a:off x="395288" y="5373688"/>
            <a:ext cx="338455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/>
            <a:r>
              <a:rPr lang="ru-RU" sz="1600"/>
              <a:t>Семинар-практикум </a:t>
            </a:r>
            <a:br>
              <a:rPr lang="ru-RU" sz="1600"/>
            </a:br>
            <a:r>
              <a:rPr lang="ru-RU" sz="1600"/>
              <a:t>«Играем пальчиками»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613384" name="Picture 8" descr="Прогулка в лес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3800" y="3213100"/>
            <a:ext cx="3495675" cy="2160588"/>
          </a:xfrm>
          <a:prstGeom prst="rect">
            <a:avLst/>
          </a:prstGeom>
          <a:noFill/>
        </p:spPr>
      </p:pic>
      <p:sp>
        <p:nvSpPr>
          <p:cNvPr id="613385" name="Rectangle 9"/>
          <p:cNvSpPr>
            <a:spLocks noChangeArrowheads="1"/>
          </p:cNvSpPr>
          <p:nvPr/>
        </p:nvSpPr>
        <p:spPr bwMode="auto">
          <a:xfrm>
            <a:off x="5003800" y="5373688"/>
            <a:ext cx="338455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/>
            <a:r>
              <a:rPr lang="ru-RU" sz="1600"/>
              <a:t>Семинар-практикум </a:t>
            </a:r>
            <a:br>
              <a:rPr lang="ru-RU" sz="1600"/>
            </a:br>
            <a:r>
              <a:rPr lang="ru-RU" sz="1600"/>
              <a:t>«Прогулка в лес»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Спортивные праздники</a:t>
            </a:r>
            <a:r>
              <a:rPr lang="ru-RU"/>
              <a:t> </a:t>
            </a:r>
          </a:p>
        </p:txBody>
      </p:sp>
      <p:sp>
        <p:nvSpPr>
          <p:cNvPr id="621573" name="Rectangle 5"/>
          <p:cNvSpPr>
            <a:spLocks noChangeArrowheads="1"/>
          </p:cNvSpPr>
          <p:nvPr/>
        </p:nvSpPr>
        <p:spPr bwMode="auto">
          <a:xfrm>
            <a:off x="1403350" y="1196975"/>
            <a:ext cx="6408738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ru-RU" sz="2000" i="1">
                <a:solidFill>
                  <a:srgbClr val="FFCC00"/>
                </a:solidFill>
              </a:rPr>
              <a:t>Создаются благоприятные условия не только для физического развития, укрепления здоровья всех участников, но и для формирования между родителями и детьми отношений основанных на любви, взаимопонимании, творчестве </a:t>
            </a:r>
          </a:p>
        </p:txBody>
      </p:sp>
      <p:pic>
        <p:nvPicPr>
          <p:cNvPr id="621574" name="Picture 6" descr="SDC1028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3141663"/>
            <a:ext cx="2376488" cy="1781175"/>
          </a:xfrm>
          <a:prstGeom prst="rect">
            <a:avLst/>
          </a:prstGeom>
          <a:noFill/>
        </p:spPr>
      </p:pic>
      <p:pic>
        <p:nvPicPr>
          <p:cNvPr id="621575" name="Picture 7" descr="SDC1028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575" y="3357563"/>
            <a:ext cx="2735263" cy="1873250"/>
          </a:xfrm>
          <a:prstGeom prst="rect">
            <a:avLst/>
          </a:prstGeom>
          <a:noFill/>
        </p:spPr>
      </p:pic>
      <p:pic>
        <p:nvPicPr>
          <p:cNvPr id="621576" name="Picture 8" descr="SDC1028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3663" y="3068638"/>
            <a:ext cx="2376487" cy="1800225"/>
          </a:xfrm>
          <a:prstGeom prst="rect">
            <a:avLst/>
          </a:prstGeom>
          <a:noFill/>
        </p:spPr>
      </p:pic>
      <p:sp>
        <p:nvSpPr>
          <p:cNvPr id="621577" name="Rectangle 9"/>
          <p:cNvSpPr>
            <a:spLocks noChangeArrowheads="1"/>
          </p:cNvSpPr>
          <p:nvPr/>
        </p:nvSpPr>
        <p:spPr bwMode="auto">
          <a:xfrm>
            <a:off x="1979613" y="5373688"/>
            <a:ext cx="5257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ru-RU"/>
              <a:t>Соревнование семейных команд</a:t>
            </a:r>
            <a:r>
              <a:rPr lang="ru-RU" b="1"/>
              <a:t> </a:t>
            </a:r>
            <a:r>
              <a:rPr lang="ru-RU"/>
              <a:t>под девизом «Спорт, семья и безопасность»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G_Diagram_031">
  <a:themeElements>
    <a:clrScheme name="TG_Diagram_031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TG_Diagram_031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G_Diagram_031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31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31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31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31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31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31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TG_Diagram_031</Template>
  <TotalTime>204</TotalTime>
  <Words>894</Words>
  <Application>Microsoft Office PowerPoint</Application>
  <PresentationFormat>Экран (4:3)</PresentationFormat>
  <Paragraphs>181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Verdana</vt:lpstr>
      <vt:lpstr>Wingdings</vt:lpstr>
      <vt:lpstr>TG_Diagram_031</vt:lpstr>
      <vt:lpstr>МУНИЦИПАЛЬНОЕ УЧРЕЖДЕНИЕ  «УПРАВЛЕНИЕ ДОШКОЛЬНОГО ОБРАЗОВАНИЯ АЛЬМЕТЬЕВСКОГО МУНИЦИПАЛЬНОГО РАЙОНА»</vt:lpstr>
      <vt:lpstr>Семейный клуб - инновационная форма  совместной работы  ДОУ и родителей </vt:lpstr>
      <vt:lpstr>Семейный клуб «Крепышок» </vt:lpstr>
      <vt:lpstr>Слайд 4</vt:lpstr>
      <vt:lpstr>Семейный клуб «Крепышок» </vt:lpstr>
      <vt:lpstr>Семейный клуб «Крепышок» </vt:lpstr>
      <vt:lpstr>ФОРМЫ РАБОТЫ КЛУБА</vt:lpstr>
      <vt:lpstr>Семинары-практикумы </vt:lpstr>
      <vt:lpstr>Спортивные праздники </vt:lpstr>
      <vt:lpstr>Оздоровительные занятия совместно  с родителями </vt:lpstr>
      <vt:lpstr>Календарно-тематический план работы семейного клуба «Крепышок» (для детей 4-5 лет)</vt:lpstr>
      <vt:lpstr>Календарно-тематический план работы семейного клуба «Крепышок» (для детей 5-6 лет)</vt:lpstr>
      <vt:lpstr>Результаты работы семейного клуба</vt:lpstr>
      <vt:lpstr>Формы подведения итогов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УЧРЕЖДЕНИЕ  «УПРАВЛЕНИЕ ДОШКОЛЬНОГО ОБРАЗОВАНИЯ АЛЬМЕТЬЕВСКОГО МУНИЦИПАЛЬНОГО РАЙОНА»</dc:title>
  <dc:creator>1</dc:creator>
  <cp:lastModifiedBy>revaz</cp:lastModifiedBy>
  <cp:revision>9</cp:revision>
  <dcterms:created xsi:type="dcterms:W3CDTF">2009-10-25T07:54:47Z</dcterms:created>
  <dcterms:modified xsi:type="dcterms:W3CDTF">2012-06-08T17:30:15Z</dcterms:modified>
</cp:coreProperties>
</file>