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6" r:id="rId13"/>
    <p:sldId id="277" r:id="rId14"/>
    <p:sldId id="270" r:id="rId15"/>
    <p:sldId id="273" r:id="rId16"/>
    <p:sldId id="274" r:id="rId17"/>
    <p:sldId id="278" r:id="rId18"/>
    <p:sldId id="275" r:id="rId19"/>
    <p:sldId id="279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  <a:srgbClr val="D60093"/>
    <a:srgbClr val="9933FF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181" autoAdjust="0"/>
  </p:normalViewPr>
  <p:slideViewPr>
    <p:cSldViewPr>
      <p:cViewPr varScale="1">
        <p:scale>
          <a:sx n="50" d="100"/>
          <a:sy n="50" d="100"/>
        </p:scale>
        <p:origin x="-12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73C3A-8963-4665-A301-66A99F85C2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42BAC-43C0-46AD-8FF4-EBAE3996EB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52A66-E041-4420-AA7C-05909CE4BC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C8C11-E7BD-4D35-989C-DBA2C02436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5A0AA-51DE-4641-B460-A140EA2AAA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7D4DD-5F96-4054-AFC1-E6286CFE88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BA706-0E38-4786-B927-8DF7128768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C8D8A-C602-4225-B20A-407926E4B8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2A27C-DE2A-4A3D-BA29-241B4538C0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DD68E-DA70-4E65-A628-642D8FA9F7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65E89-2967-4DB4-BA2A-EE1CBDD163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99FF"/>
            </a:gs>
            <a:gs pos="100000">
              <a:srgbClr val="66FF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D582820-666A-44F0-89C6-0468F9A328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4"/>
          <p:cNvSpPr>
            <a:spLocks noChangeArrowheads="1" noChangeShapeType="1" noTextEdit="1"/>
          </p:cNvSpPr>
          <p:nvPr/>
        </p:nvSpPr>
        <p:spPr bwMode="auto">
          <a:xfrm>
            <a:off x="684213" y="333375"/>
            <a:ext cx="7632700" cy="1655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9933FF"/>
                  </a:solidFill>
                  <a:round/>
                  <a:headEnd/>
                  <a:tailEnd/>
                </a:ln>
                <a:solidFill>
                  <a:srgbClr val="D60093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Снегурочка вчера и сегодня.</a:t>
            </a:r>
          </a:p>
        </p:txBody>
      </p:sp>
      <p:pic>
        <p:nvPicPr>
          <p:cNvPr id="2051" name="Picture 9" descr="художники 05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1989138"/>
            <a:ext cx="3167062" cy="4538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3800" y="1989138"/>
            <a:ext cx="3181350" cy="4514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художники 04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4075" y="115888"/>
            <a:ext cx="18288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5" descr="художники 04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284538"/>
            <a:ext cx="3276600" cy="1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6" descr="художники 04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1908175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7" descr="художники 04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7538" y="0"/>
            <a:ext cx="1908175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8" descr="художники 04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71775" y="4581525"/>
            <a:ext cx="1685925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9" descr="художники 04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948488" y="0"/>
            <a:ext cx="1979612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WordArt 10"/>
          <p:cNvSpPr>
            <a:spLocks noChangeArrowheads="1" noChangeShapeType="1" noTextEdit="1"/>
          </p:cNvSpPr>
          <p:nvPr/>
        </p:nvSpPr>
        <p:spPr bwMode="auto">
          <a:xfrm>
            <a:off x="468313" y="2492375"/>
            <a:ext cx="287337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9933FF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1273" name="WordArt 11"/>
          <p:cNvSpPr>
            <a:spLocks noChangeArrowheads="1" noChangeShapeType="1" noTextEdit="1"/>
          </p:cNvSpPr>
          <p:nvPr/>
        </p:nvSpPr>
        <p:spPr bwMode="auto">
          <a:xfrm>
            <a:off x="2843213" y="2060575"/>
            <a:ext cx="257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9933FF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11274" name="WordArt 12"/>
          <p:cNvSpPr>
            <a:spLocks noChangeArrowheads="1" noChangeShapeType="1" noTextEdit="1"/>
          </p:cNvSpPr>
          <p:nvPr/>
        </p:nvSpPr>
        <p:spPr bwMode="auto">
          <a:xfrm>
            <a:off x="4500563" y="2205038"/>
            <a:ext cx="257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9933FF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11275" name="WordArt 13"/>
          <p:cNvSpPr>
            <a:spLocks noChangeArrowheads="1" noChangeShapeType="1" noTextEdit="1"/>
          </p:cNvSpPr>
          <p:nvPr/>
        </p:nvSpPr>
        <p:spPr bwMode="auto">
          <a:xfrm>
            <a:off x="468313" y="5229225"/>
            <a:ext cx="257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9933FF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11276" name="WordArt 14"/>
          <p:cNvSpPr>
            <a:spLocks noChangeArrowheads="1" noChangeShapeType="1" noTextEdit="1"/>
          </p:cNvSpPr>
          <p:nvPr/>
        </p:nvSpPr>
        <p:spPr bwMode="auto">
          <a:xfrm>
            <a:off x="4067175" y="6165850"/>
            <a:ext cx="257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9933FF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11277" name="WordArt 15"/>
          <p:cNvSpPr>
            <a:spLocks noChangeArrowheads="1" noChangeShapeType="1" noTextEdit="1"/>
          </p:cNvSpPr>
          <p:nvPr/>
        </p:nvSpPr>
        <p:spPr bwMode="auto">
          <a:xfrm>
            <a:off x="8675688" y="2133600"/>
            <a:ext cx="257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9933FF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Arial"/>
                <a:cs typeface="Arial"/>
              </a:rPr>
              <a:t>6</a:t>
            </a:r>
          </a:p>
        </p:txBody>
      </p:sp>
      <p:pic>
        <p:nvPicPr>
          <p:cNvPr id="11278" name="Picture 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003800" y="3284538"/>
            <a:ext cx="1638300" cy="281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279" name="Picture 9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164388" y="3141663"/>
            <a:ext cx="1790700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5580112" y="5949280"/>
            <a:ext cx="504056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5400" kern="10" dirty="0">
                <a:ln w="9525">
                  <a:solidFill>
                    <a:srgbClr val="9933FF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Arial"/>
                <a:cs typeface="Arial"/>
              </a:rPr>
              <a:t>7</a:t>
            </a:r>
            <a:endParaRPr lang="ru-RU" sz="5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8388424" y="5842337"/>
            <a:ext cx="6126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kern="10" dirty="0">
                <a:ln w="9525">
                  <a:solidFill>
                    <a:srgbClr val="9933FF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Arial"/>
                <a:cs typeface="Arial"/>
              </a:rPr>
              <a:t>9</a:t>
            </a:r>
            <a:endParaRPr lang="ru-RU" sz="6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художники 04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651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5" descr="художники 04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8625" y="0"/>
            <a:ext cx="3635375" cy="486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69188" y="4486275"/>
            <a:ext cx="1674812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Эскизы костюма Снегурочки, выполненные В. Васнецовым.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6" name="Picture 4" descr="художники 05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557338"/>
            <a:ext cx="4572000" cy="5300662"/>
          </a:xfrm>
          <a:prstGeom prst="rect">
            <a:avLst/>
          </a:prstGeom>
          <a:noFill/>
          <a:ln w="9525">
            <a:solidFill>
              <a:srgbClr val="9933FF"/>
            </a:solidFill>
            <a:miter lim="800000"/>
            <a:headEnd/>
            <a:tailEnd/>
          </a:ln>
        </p:spPr>
      </p:pic>
      <p:pic>
        <p:nvPicPr>
          <p:cNvPr id="13317" name="Picture 5" descr="художники 05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557338"/>
            <a:ext cx="4572000" cy="5300662"/>
          </a:xfrm>
          <a:prstGeom prst="rect">
            <a:avLst/>
          </a:prstGeom>
          <a:noFill/>
          <a:ln w="9525">
            <a:solidFill>
              <a:srgbClr val="9933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художники 04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4075" y="115888"/>
            <a:ext cx="18288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5" descr="художники 04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284538"/>
            <a:ext cx="3276600" cy="1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 descr="художники 04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1908175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7" descr="художники 04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7538" y="0"/>
            <a:ext cx="1908175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8" descr="художники 04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71775" y="4581525"/>
            <a:ext cx="1685925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9" descr="художники 04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948488" y="0"/>
            <a:ext cx="1979612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WordArt 10"/>
          <p:cNvSpPr>
            <a:spLocks noChangeArrowheads="1" noChangeShapeType="1" noTextEdit="1"/>
          </p:cNvSpPr>
          <p:nvPr/>
        </p:nvSpPr>
        <p:spPr bwMode="auto">
          <a:xfrm>
            <a:off x="468313" y="2492375"/>
            <a:ext cx="287337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9933FF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4345" name="WordArt 11"/>
          <p:cNvSpPr>
            <a:spLocks noChangeArrowheads="1" noChangeShapeType="1" noTextEdit="1"/>
          </p:cNvSpPr>
          <p:nvPr/>
        </p:nvSpPr>
        <p:spPr bwMode="auto">
          <a:xfrm>
            <a:off x="2843213" y="2060575"/>
            <a:ext cx="257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9933FF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14346" name="WordArt 12"/>
          <p:cNvSpPr>
            <a:spLocks noChangeArrowheads="1" noChangeShapeType="1" noTextEdit="1"/>
          </p:cNvSpPr>
          <p:nvPr/>
        </p:nvSpPr>
        <p:spPr bwMode="auto">
          <a:xfrm>
            <a:off x="4500563" y="2205038"/>
            <a:ext cx="257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9933FF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14347" name="WordArt 13"/>
          <p:cNvSpPr>
            <a:spLocks noChangeArrowheads="1" noChangeShapeType="1" noTextEdit="1"/>
          </p:cNvSpPr>
          <p:nvPr/>
        </p:nvSpPr>
        <p:spPr bwMode="auto">
          <a:xfrm>
            <a:off x="468313" y="5229225"/>
            <a:ext cx="257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9933FF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14348" name="WordArt 14"/>
          <p:cNvSpPr>
            <a:spLocks noChangeArrowheads="1" noChangeShapeType="1" noTextEdit="1"/>
          </p:cNvSpPr>
          <p:nvPr/>
        </p:nvSpPr>
        <p:spPr bwMode="auto">
          <a:xfrm>
            <a:off x="4067175" y="6165850"/>
            <a:ext cx="257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9933FF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14349" name="WordArt 15"/>
          <p:cNvSpPr>
            <a:spLocks noChangeArrowheads="1" noChangeShapeType="1" noTextEdit="1"/>
          </p:cNvSpPr>
          <p:nvPr/>
        </p:nvSpPr>
        <p:spPr bwMode="auto">
          <a:xfrm>
            <a:off x="8675688" y="2133600"/>
            <a:ext cx="257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9933FF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Arial"/>
                <a:cs typeface="Arial"/>
              </a:rPr>
              <a:t>6</a:t>
            </a:r>
          </a:p>
        </p:txBody>
      </p:sp>
      <p:pic>
        <p:nvPicPr>
          <p:cNvPr id="14350" name="Picture 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003800" y="3284538"/>
            <a:ext cx="1638300" cy="281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51" name="Picture 9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164388" y="3141663"/>
            <a:ext cx="1790700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5580112" y="5949280"/>
            <a:ext cx="504056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5400" kern="10" dirty="0">
                <a:ln w="9525">
                  <a:solidFill>
                    <a:srgbClr val="9933FF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Arial"/>
                <a:cs typeface="Arial"/>
              </a:rPr>
              <a:t>7</a:t>
            </a:r>
            <a:endParaRPr lang="ru-RU" sz="5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8388424" y="5842337"/>
            <a:ext cx="6126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kern="10" dirty="0">
                <a:ln w="9525">
                  <a:solidFill>
                    <a:srgbClr val="9933FF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Arial"/>
                <a:cs typeface="Arial"/>
              </a:rPr>
              <a:t>9</a:t>
            </a:r>
            <a:endParaRPr lang="ru-RU" sz="6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4"/>
          <p:cNvSpPr>
            <a:spLocks noChangeArrowheads="1" noChangeShapeType="1" noTextEdit="1"/>
          </p:cNvSpPr>
          <p:nvPr/>
        </p:nvSpPr>
        <p:spPr bwMode="auto">
          <a:xfrm>
            <a:off x="3132138" y="2708275"/>
            <a:ext cx="2447925" cy="144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9933FF"/>
                  </a:solidFill>
                  <a:round/>
                  <a:headEnd/>
                  <a:tailEnd/>
                </a:ln>
                <a:solidFill>
                  <a:srgbClr val="D60093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Снегурочка</a:t>
            </a:r>
          </a:p>
          <a:p>
            <a:pPr algn="ctr"/>
            <a:r>
              <a:rPr lang="ru-RU" sz="3600" kern="10">
                <a:ln w="12700">
                  <a:solidFill>
                    <a:srgbClr val="9933FF"/>
                  </a:solidFill>
                  <a:round/>
                  <a:headEnd/>
                  <a:tailEnd/>
                </a:ln>
                <a:solidFill>
                  <a:srgbClr val="D60093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сегодня</a:t>
            </a:r>
          </a:p>
        </p:txBody>
      </p:sp>
      <p:sp>
        <p:nvSpPr>
          <p:cNvPr id="15363" name="WordArt 5"/>
          <p:cNvSpPr>
            <a:spLocks noChangeArrowheads="1" noChangeShapeType="1" noTextEdit="1"/>
          </p:cNvSpPr>
          <p:nvPr/>
        </p:nvSpPr>
        <p:spPr bwMode="auto">
          <a:xfrm>
            <a:off x="2700338" y="765175"/>
            <a:ext cx="34385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 Дедом Морозом</a:t>
            </a:r>
          </a:p>
        </p:txBody>
      </p:sp>
      <p:sp>
        <p:nvSpPr>
          <p:cNvPr id="15364" name="WordArt 6"/>
          <p:cNvSpPr>
            <a:spLocks noChangeArrowheads="1" noChangeShapeType="1" noTextEdit="1"/>
          </p:cNvSpPr>
          <p:nvPr/>
        </p:nvSpPr>
        <p:spPr bwMode="auto">
          <a:xfrm>
            <a:off x="611188" y="2708275"/>
            <a:ext cx="13144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добрая</a:t>
            </a:r>
          </a:p>
        </p:txBody>
      </p:sp>
      <p:sp>
        <p:nvSpPr>
          <p:cNvPr id="15365" name="WordArt 7"/>
          <p:cNvSpPr>
            <a:spLocks noChangeArrowheads="1" noChangeShapeType="1" noTextEdit="1"/>
          </p:cNvSpPr>
          <p:nvPr/>
        </p:nvSpPr>
        <p:spPr bwMode="auto">
          <a:xfrm>
            <a:off x="6524625" y="2708275"/>
            <a:ext cx="261937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поздравляет 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 праздником</a:t>
            </a:r>
          </a:p>
        </p:txBody>
      </p:sp>
      <p:sp>
        <p:nvSpPr>
          <p:cNvPr id="15366" name="WordArt 8"/>
          <p:cNvSpPr>
            <a:spLocks noChangeArrowheads="1" noChangeShapeType="1" noTextEdit="1"/>
          </p:cNvSpPr>
          <p:nvPr/>
        </p:nvSpPr>
        <p:spPr bwMode="auto">
          <a:xfrm>
            <a:off x="755650" y="5589588"/>
            <a:ext cx="1695450" cy="379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ласковая</a:t>
            </a:r>
          </a:p>
        </p:txBody>
      </p:sp>
      <p:sp>
        <p:nvSpPr>
          <p:cNvPr id="15367" name="WordArt 9"/>
          <p:cNvSpPr>
            <a:spLocks noChangeArrowheads="1" noChangeShapeType="1" noTextEdit="1"/>
          </p:cNvSpPr>
          <p:nvPr/>
        </p:nvSpPr>
        <p:spPr bwMode="auto">
          <a:xfrm>
            <a:off x="5148263" y="5805488"/>
            <a:ext cx="3400425" cy="40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вестница радости</a:t>
            </a:r>
          </a:p>
        </p:txBody>
      </p:sp>
      <p:sp>
        <p:nvSpPr>
          <p:cNvPr id="15368" name="Line 10"/>
          <p:cNvSpPr>
            <a:spLocks noChangeShapeType="1"/>
          </p:cNvSpPr>
          <p:nvPr/>
        </p:nvSpPr>
        <p:spPr bwMode="auto">
          <a:xfrm>
            <a:off x="4284663" y="1268413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9" name="Line 11"/>
          <p:cNvSpPr>
            <a:spLocks noChangeShapeType="1"/>
          </p:cNvSpPr>
          <p:nvPr/>
        </p:nvSpPr>
        <p:spPr bwMode="auto">
          <a:xfrm>
            <a:off x="2124075" y="3068638"/>
            <a:ext cx="11525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0" name="Line 12"/>
          <p:cNvSpPr>
            <a:spLocks noChangeShapeType="1"/>
          </p:cNvSpPr>
          <p:nvPr/>
        </p:nvSpPr>
        <p:spPr bwMode="auto">
          <a:xfrm flipH="1">
            <a:off x="5508625" y="3141663"/>
            <a:ext cx="1150938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1" name="Line 13"/>
          <p:cNvSpPr>
            <a:spLocks noChangeShapeType="1"/>
          </p:cNvSpPr>
          <p:nvPr/>
        </p:nvSpPr>
        <p:spPr bwMode="auto">
          <a:xfrm flipH="1">
            <a:off x="1619250" y="4149725"/>
            <a:ext cx="2232025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2" name="Line 14"/>
          <p:cNvSpPr>
            <a:spLocks noChangeShapeType="1"/>
          </p:cNvSpPr>
          <p:nvPr/>
        </p:nvSpPr>
        <p:spPr bwMode="auto">
          <a:xfrm>
            <a:off x="4932363" y="4221163"/>
            <a:ext cx="2016125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5"/>
          <p:cNvSpPr>
            <a:spLocks noChangeArrowheads="1" noChangeShapeType="1" noTextEdit="1"/>
          </p:cNvSpPr>
          <p:nvPr/>
        </p:nvSpPr>
        <p:spPr bwMode="auto">
          <a:xfrm>
            <a:off x="3924300" y="1052513"/>
            <a:ext cx="4679950" cy="4321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9933FF"/>
                  </a:solidFill>
                  <a:round/>
                  <a:headEnd/>
                  <a:tailEnd/>
                </a:ln>
                <a:solidFill>
                  <a:srgbClr val="D60093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П.И.Чайковский </a:t>
            </a:r>
          </a:p>
          <a:p>
            <a:pPr algn="ctr"/>
            <a:r>
              <a:rPr lang="ru-RU" sz="3600" kern="10">
                <a:ln w="12700">
                  <a:solidFill>
                    <a:srgbClr val="9933FF"/>
                  </a:solidFill>
                  <a:round/>
                  <a:headEnd/>
                  <a:tailEnd/>
                </a:ln>
                <a:solidFill>
                  <a:srgbClr val="D60093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"Лебединое озеро.</a:t>
            </a:r>
          </a:p>
          <a:p>
            <a:pPr algn="ctr"/>
            <a:r>
              <a:rPr lang="ru-RU" sz="3600" kern="10">
                <a:ln w="12700">
                  <a:solidFill>
                    <a:srgbClr val="9933FF"/>
                  </a:solidFill>
                  <a:round/>
                  <a:headEnd/>
                  <a:tailEnd/>
                </a:ln>
                <a:solidFill>
                  <a:srgbClr val="D60093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Сцена"</a:t>
            </a: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692150"/>
            <a:ext cx="3400425" cy="4305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художники 00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0"/>
            <a:ext cx="2998788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5" descr="художники 04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1638" y="0"/>
            <a:ext cx="49323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WordArt 6"/>
          <p:cNvSpPr>
            <a:spLocks noChangeArrowheads="1" noChangeShapeType="1" noTextEdit="1"/>
          </p:cNvSpPr>
          <p:nvPr/>
        </p:nvSpPr>
        <p:spPr bwMode="auto">
          <a:xfrm>
            <a:off x="323850" y="4076700"/>
            <a:ext cx="2895600" cy="157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9933FF"/>
                  </a:solidFill>
                  <a:round/>
                  <a:headEnd/>
                  <a:tailEnd/>
                </a:ln>
                <a:solidFill>
                  <a:srgbClr val="D60093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В.М.Васнецов.</a:t>
            </a:r>
          </a:p>
          <a:p>
            <a:pPr algn="ctr"/>
            <a:r>
              <a:rPr lang="ru-RU" sz="3600" kern="10">
                <a:ln w="9525">
                  <a:solidFill>
                    <a:srgbClr val="9933FF"/>
                  </a:solidFill>
                  <a:round/>
                  <a:headEnd/>
                  <a:tailEnd/>
                </a:ln>
                <a:solidFill>
                  <a:srgbClr val="D60093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Снегурочка.</a:t>
            </a:r>
          </a:p>
          <a:p>
            <a:pPr algn="ctr"/>
            <a:r>
              <a:rPr lang="ru-RU" sz="3600" kern="10">
                <a:ln w="9525">
                  <a:solidFill>
                    <a:srgbClr val="9933FF"/>
                  </a:solidFill>
                  <a:round/>
                  <a:headEnd/>
                  <a:tailEnd/>
                </a:ln>
                <a:solidFill>
                  <a:srgbClr val="D60093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1899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Композиция рассказа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 eaLnBrk="1" hangingPunct="1">
              <a:buFontTx/>
              <a:buAutoNum type="romanUcPeriod"/>
            </a:pPr>
            <a:r>
              <a:rPr lang="ru-RU" smtClean="0"/>
              <a:t>Вступление.</a:t>
            </a:r>
          </a:p>
          <a:p>
            <a:pPr marL="571500" indent="-571500" eaLnBrk="1" hangingPunct="1">
              <a:buFontTx/>
              <a:buAutoNum type="romanUcPeriod"/>
            </a:pPr>
            <a:endParaRPr lang="ru-RU" smtClean="0"/>
          </a:p>
          <a:p>
            <a:pPr marL="571500" indent="-571500" eaLnBrk="1" hangingPunct="1">
              <a:buFontTx/>
              <a:buAutoNum type="romanUcPeriod"/>
            </a:pPr>
            <a:r>
              <a:rPr lang="ru-RU" smtClean="0"/>
              <a:t>Завязка.</a:t>
            </a:r>
          </a:p>
          <a:p>
            <a:pPr marL="571500" indent="-571500" eaLnBrk="1" hangingPunct="1">
              <a:buFontTx/>
              <a:buNone/>
            </a:pPr>
            <a:r>
              <a:rPr lang="ru-RU" smtClean="0"/>
              <a:t>     Развитие действия.</a:t>
            </a:r>
          </a:p>
          <a:p>
            <a:pPr marL="571500" indent="-571500" eaLnBrk="1" hangingPunct="1">
              <a:buFontTx/>
              <a:buNone/>
            </a:pPr>
            <a:r>
              <a:rPr lang="ru-RU" smtClean="0"/>
              <a:t>     Кульминация.</a:t>
            </a:r>
          </a:p>
          <a:p>
            <a:pPr marL="571500" indent="-571500" eaLnBrk="1" hangingPunct="1">
              <a:buFontTx/>
              <a:buNone/>
            </a:pPr>
            <a:r>
              <a:rPr lang="ru-RU" smtClean="0"/>
              <a:t>     Развязка.</a:t>
            </a:r>
          </a:p>
          <a:p>
            <a:pPr marL="571500" indent="-571500" eaLnBrk="1" hangingPunct="1">
              <a:buFontTx/>
              <a:buNone/>
            </a:pPr>
            <a:r>
              <a:rPr lang="en-US" smtClean="0"/>
              <a:t>III</a:t>
            </a:r>
            <a:r>
              <a:rPr lang="ru-RU" smtClean="0"/>
              <a:t>. Заключение.</a:t>
            </a:r>
          </a:p>
          <a:p>
            <a:pPr marL="571500" indent="-571500" eaLnBrk="1" hangingPunct="1">
              <a:buFontTx/>
              <a:buNone/>
            </a:pPr>
            <a:endParaRPr lang="ru-RU" smtClean="0"/>
          </a:p>
        </p:txBody>
      </p:sp>
      <p:pic>
        <p:nvPicPr>
          <p:cNvPr id="18436" name="Picture 5" descr="художники 04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6825" y="1628775"/>
            <a:ext cx="3382963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Рассказ на основе картины, включающий описание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Опишите словами то, что изобразил художник.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Картина изображает только один момент.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Напишите, что было до этого момента.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Напишите,  что будет после него.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Включите в свою работу описание Снегурочки.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Выразите свое отношение к ней.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художники 04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7538" y="2997200"/>
            <a:ext cx="2447925" cy="321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48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Закончите предложение</a:t>
            </a:r>
          </a:p>
        </p:txBody>
      </p:sp>
      <p:sp>
        <p:nvSpPr>
          <p:cNvPr id="20484" name="Содержимое 2"/>
          <p:cNvSpPr>
            <a:spLocks noGrp="1"/>
          </p:cNvSpPr>
          <p:nvPr>
            <p:ph idx="1"/>
          </p:nvPr>
        </p:nvSpPr>
        <p:spPr>
          <a:xfrm>
            <a:off x="539750" y="1557338"/>
            <a:ext cx="8229600" cy="4525962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70C0"/>
                </a:solidFill>
              </a:rPr>
              <a:t>Для меня сегодняшний урок…</a:t>
            </a:r>
          </a:p>
          <a:p>
            <a:pPr eaLnBrk="1" hangingPunct="1"/>
            <a:r>
              <a:rPr lang="ru-RU" b="1" smtClean="0">
                <a:solidFill>
                  <a:srgbClr val="0070C0"/>
                </a:solidFill>
              </a:rPr>
              <a:t>Я сегодня узнал…</a:t>
            </a:r>
          </a:p>
          <a:p>
            <a:pPr eaLnBrk="1" hangingPunct="1"/>
            <a:r>
              <a:rPr lang="ru-RU" b="1" smtClean="0">
                <a:solidFill>
                  <a:srgbClr val="0070C0"/>
                </a:solidFill>
              </a:rPr>
              <a:t>Теперь я смогу…</a:t>
            </a:r>
          </a:p>
          <a:p>
            <a:pPr eaLnBrk="1" hangingPunct="1"/>
            <a:r>
              <a:rPr lang="ru-RU" b="1" smtClean="0">
                <a:solidFill>
                  <a:srgbClr val="0070C0"/>
                </a:solidFill>
              </a:rPr>
              <a:t>Меня удивило…</a:t>
            </a:r>
          </a:p>
          <a:p>
            <a:pPr eaLnBrk="1" hangingPunct="1"/>
            <a:r>
              <a:rPr lang="ru-RU" b="1" smtClean="0">
                <a:solidFill>
                  <a:srgbClr val="0070C0"/>
                </a:solidFill>
              </a:rPr>
              <a:t>Я научился…</a:t>
            </a:r>
          </a:p>
        </p:txBody>
      </p:sp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16688" y="2060575"/>
            <a:ext cx="2368550" cy="3362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4"/>
          <p:cNvSpPr>
            <a:spLocks noChangeArrowheads="1" noChangeShapeType="1" noTextEdit="1"/>
          </p:cNvSpPr>
          <p:nvPr/>
        </p:nvSpPr>
        <p:spPr bwMode="auto">
          <a:xfrm>
            <a:off x="539750" y="1989138"/>
            <a:ext cx="8208963" cy="17938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D60093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"Лови ошибку"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600" smtClean="0"/>
              <a:t>Снегурочка -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  </a:t>
            </a:r>
            <a:r>
              <a:rPr lang="ru-RU" sz="5400" smtClean="0"/>
              <a:t>сказочная снежная девушка, растаявшая весной.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5400" smtClean="0"/>
              <a:t>                     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5400" smtClean="0"/>
              <a:t>         словарь С.Ожегова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61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4"/>
          <p:cNvSpPr>
            <a:spLocks noChangeArrowheads="1" noChangeShapeType="1" noTextEdit="1"/>
          </p:cNvSpPr>
          <p:nvPr/>
        </p:nvSpPr>
        <p:spPr bwMode="auto">
          <a:xfrm>
            <a:off x="611188" y="765175"/>
            <a:ext cx="8137525" cy="5327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9933FF"/>
                  </a:solidFill>
                  <a:round/>
                  <a:headEnd/>
                  <a:tailEnd/>
                </a:ln>
                <a:solidFill>
                  <a:srgbClr val="D60093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Снегурочка -</a:t>
            </a:r>
          </a:p>
          <a:p>
            <a:pPr algn="ctr"/>
            <a:r>
              <a:rPr lang="ru-RU" sz="3600" i="1" kern="10">
                <a:ln w="9525">
                  <a:solidFill>
                    <a:srgbClr val="9933FF"/>
                  </a:solidFill>
                  <a:round/>
                  <a:headEnd/>
                  <a:tailEnd/>
                </a:ln>
                <a:solidFill>
                  <a:srgbClr val="D60093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Снегурка -</a:t>
            </a:r>
          </a:p>
          <a:p>
            <a:pPr algn="ctr"/>
            <a:r>
              <a:rPr lang="ru-RU" sz="3600" i="1" kern="10">
                <a:ln w="9525">
                  <a:solidFill>
                    <a:srgbClr val="9933FF"/>
                  </a:solidFill>
                  <a:round/>
                  <a:headEnd/>
                  <a:tailEnd/>
                </a:ln>
                <a:solidFill>
                  <a:srgbClr val="D60093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Снегурушка  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4"/>
          <p:cNvSpPr>
            <a:spLocks noChangeArrowheads="1" noChangeShapeType="1" noTextEdit="1"/>
          </p:cNvSpPr>
          <p:nvPr/>
        </p:nvSpPr>
        <p:spPr bwMode="auto">
          <a:xfrm>
            <a:off x="684213" y="1052513"/>
            <a:ext cx="7775575" cy="41767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9933FF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Arial"/>
                <a:cs typeface="Arial"/>
              </a:rPr>
              <a:t>работа с текстами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600200"/>
            <a:ext cx="8208962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smtClean="0"/>
              <a:t>1.Снегурочка – милый, трогательный персонаж народных сказок. В них она предстает красивой и немного печальной. Ее радует снег и холод, и пугает Солнце, от горячих лучей которого она тает. Снегурочка вызывает жалость и симпатию. В ее образе воплотилось сожаление народа об уходящей Зиме, которая хоть и сурова, но несет в себе много радости и веселья.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                         Энциклопедия обрядов и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                                                        обычаев.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600200"/>
            <a:ext cx="8208962" cy="4525963"/>
          </a:xfrm>
        </p:spPr>
        <p:txBody>
          <a:bodyPr/>
          <a:lstStyle/>
          <a:p>
            <a:pPr eaLnBrk="1" hangingPunct="1"/>
            <a:r>
              <a:rPr lang="ru-RU" sz="4000" smtClean="0"/>
              <a:t>2. Снегурочка – дочь Мороза. Иногда живет летом у людей. В ночь на Ивана Купалу прыгает через костер и тает.</a:t>
            </a:r>
          </a:p>
          <a:p>
            <a:pPr eaLnBrk="1" hangingPunct="1">
              <a:buFontTx/>
              <a:buNone/>
            </a:pPr>
            <a:r>
              <a:rPr lang="ru-RU" sz="4000" smtClean="0"/>
              <a:t>                      Словарь «Мифологические существа».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smtClean="0"/>
              <a:t>3. История девочки Снегурочки, вылепленной из снега и любившей только дождь да град, которому она радуется, «будто меньшему брату», заканчивается печально: прыгнула она через костер – и растаяла, как тает снег под солнцем: «только эхо в лесу откликнулось!»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  Сказки всегда  рисуют  Снегурочку печальной белолицей красавицей, полной неизъяснимой прохладной прелести.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                          Словарь славянской мифологии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4"/>
          <p:cNvSpPr>
            <a:spLocks noChangeArrowheads="1" noChangeShapeType="1" noTextEdit="1"/>
          </p:cNvSpPr>
          <p:nvPr/>
        </p:nvSpPr>
        <p:spPr bwMode="auto">
          <a:xfrm>
            <a:off x="3203575" y="2133600"/>
            <a:ext cx="2447925" cy="1171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9933FF"/>
                  </a:solidFill>
                  <a:round/>
                  <a:headEnd/>
                  <a:tailEnd/>
                </a:ln>
                <a:solidFill>
                  <a:srgbClr val="D60093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Снегурочка</a:t>
            </a:r>
          </a:p>
          <a:p>
            <a:pPr algn="ctr"/>
            <a:r>
              <a:rPr lang="ru-RU" sz="3600" kern="10">
                <a:ln w="12700">
                  <a:solidFill>
                    <a:srgbClr val="9933FF"/>
                  </a:solidFill>
                  <a:round/>
                  <a:headEnd/>
                  <a:tailEnd/>
                </a:ln>
                <a:solidFill>
                  <a:srgbClr val="D60093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вчера</a:t>
            </a:r>
          </a:p>
        </p:txBody>
      </p:sp>
      <p:sp>
        <p:nvSpPr>
          <p:cNvPr id="10243" name="WordArt 5"/>
          <p:cNvSpPr>
            <a:spLocks noChangeArrowheads="1" noChangeShapeType="1" noTextEdit="1"/>
          </p:cNvSpPr>
          <p:nvPr/>
        </p:nvSpPr>
        <p:spPr bwMode="auto">
          <a:xfrm>
            <a:off x="323850" y="549275"/>
            <a:ext cx="40195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сказочный персонаж</a:t>
            </a:r>
          </a:p>
        </p:txBody>
      </p:sp>
      <p:sp>
        <p:nvSpPr>
          <p:cNvPr id="10244" name="WordArt 6"/>
          <p:cNvSpPr>
            <a:spLocks noChangeArrowheads="1" noChangeShapeType="1" noTextEdit="1"/>
          </p:cNvSpPr>
          <p:nvPr/>
        </p:nvSpPr>
        <p:spPr bwMode="auto">
          <a:xfrm>
            <a:off x="4427538" y="333375"/>
            <a:ext cx="1724025" cy="379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красивая</a:t>
            </a:r>
          </a:p>
        </p:txBody>
      </p:sp>
      <p:sp>
        <p:nvSpPr>
          <p:cNvPr id="10245" name="WordArt 7"/>
          <p:cNvSpPr>
            <a:spLocks noChangeArrowheads="1" noChangeShapeType="1" noTextEdit="1"/>
          </p:cNvSpPr>
          <p:nvPr/>
        </p:nvSpPr>
        <p:spPr bwMode="auto">
          <a:xfrm>
            <a:off x="6156325" y="908050"/>
            <a:ext cx="1971675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печальная</a:t>
            </a:r>
          </a:p>
        </p:txBody>
      </p:sp>
      <p:sp>
        <p:nvSpPr>
          <p:cNvPr id="10246" name="WordArt 8"/>
          <p:cNvSpPr>
            <a:spLocks noChangeArrowheads="1" noChangeShapeType="1" noTextEdit="1"/>
          </p:cNvSpPr>
          <p:nvPr/>
        </p:nvSpPr>
        <p:spPr bwMode="auto">
          <a:xfrm>
            <a:off x="6381750" y="1773238"/>
            <a:ext cx="27622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боится солнца</a:t>
            </a:r>
          </a:p>
        </p:txBody>
      </p:sp>
      <p:sp>
        <p:nvSpPr>
          <p:cNvPr id="10247" name="WordArt 9"/>
          <p:cNvSpPr>
            <a:spLocks noChangeArrowheads="1" noChangeShapeType="1" noTextEdit="1"/>
          </p:cNvSpPr>
          <p:nvPr/>
        </p:nvSpPr>
        <p:spPr bwMode="auto">
          <a:xfrm>
            <a:off x="0" y="3789363"/>
            <a:ext cx="3419475" cy="261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сожаление о зиме</a:t>
            </a:r>
          </a:p>
        </p:txBody>
      </p:sp>
      <p:sp>
        <p:nvSpPr>
          <p:cNvPr id="10248" name="WordArt 10"/>
          <p:cNvSpPr>
            <a:spLocks noChangeArrowheads="1" noChangeShapeType="1" noTextEdit="1"/>
          </p:cNvSpPr>
          <p:nvPr/>
        </p:nvSpPr>
        <p:spPr bwMode="auto">
          <a:xfrm>
            <a:off x="323850" y="1844675"/>
            <a:ext cx="1581150" cy="333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из снега</a:t>
            </a:r>
          </a:p>
        </p:txBody>
      </p:sp>
      <p:sp>
        <p:nvSpPr>
          <p:cNvPr id="10249" name="WordArt 11"/>
          <p:cNvSpPr>
            <a:spLocks noChangeArrowheads="1" noChangeShapeType="1" noTextEdit="1"/>
          </p:cNvSpPr>
          <p:nvPr/>
        </p:nvSpPr>
        <p:spPr bwMode="auto">
          <a:xfrm>
            <a:off x="6372225" y="4437063"/>
            <a:ext cx="24574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дочь Мороза</a:t>
            </a:r>
          </a:p>
        </p:txBody>
      </p:sp>
      <p:sp>
        <p:nvSpPr>
          <p:cNvPr id="10250" name="WordArt 12"/>
          <p:cNvSpPr>
            <a:spLocks noChangeArrowheads="1" noChangeShapeType="1" noTextEdit="1"/>
          </p:cNvSpPr>
          <p:nvPr/>
        </p:nvSpPr>
        <p:spPr bwMode="auto">
          <a:xfrm>
            <a:off x="0" y="5876925"/>
            <a:ext cx="54197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полна прохладной прелести</a:t>
            </a:r>
          </a:p>
        </p:txBody>
      </p:sp>
      <p:sp>
        <p:nvSpPr>
          <p:cNvPr id="10251" name="WordArt 13"/>
          <p:cNvSpPr>
            <a:spLocks noChangeArrowheads="1" noChangeShapeType="1" noTextEdit="1"/>
          </p:cNvSpPr>
          <p:nvPr/>
        </p:nvSpPr>
        <p:spPr bwMode="auto">
          <a:xfrm>
            <a:off x="6516688" y="3141663"/>
            <a:ext cx="2314575" cy="333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тает от огня</a:t>
            </a:r>
          </a:p>
        </p:txBody>
      </p:sp>
      <p:sp>
        <p:nvSpPr>
          <p:cNvPr id="10252" name="WordArt 14"/>
          <p:cNvSpPr>
            <a:spLocks noChangeArrowheads="1" noChangeShapeType="1" noTextEdit="1"/>
          </p:cNvSpPr>
          <p:nvPr/>
        </p:nvSpPr>
        <p:spPr bwMode="auto">
          <a:xfrm>
            <a:off x="4140200" y="5661025"/>
            <a:ext cx="4648200" cy="333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радуется снегу и холоду</a:t>
            </a:r>
          </a:p>
        </p:txBody>
      </p:sp>
      <p:sp>
        <p:nvSpPr>
          <p:cNvPr id="10253" name="Line 15"/>
          <p:cNvSpPr>
            <a:spLocks noChangeShapeType="1"/>
          </p:cNvSpPr>
          <p:nvPr/>
        </p:nvSpPr>
        <p:spPr bwMode="auto">
          <a:xfrm>
            <a:off x="2411413" y="1052513"/>
            <a:ext cx="1296987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4" name="Line 16"/>
          <p:cNvSpPr>
            <a:spLocks noChangeShapeType="1"/>
          </p:cNvSpPr>
          <p:nvPr/>
        </p:nvSpPr>
        <p:spPr bwMode="auto">
          <a:xfrm>
            <a:off x="1547813" y="2276475"/>
            <a:ext cx="1584325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5" name="Line 17"/>
          <p:cNvSpPr>
            <a:spLocks noChangeShapeType="1"/>
          </p:cNvSpPr>
          <p:nvPr/>
        </p:nvSpPr>
        <p:spPr bwMode="auto">
          <a:xfrm flipH="1">
            <a:off x="2124075" y="3357563"/>
            <a:ext cx="17272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6" name="Line 18"/>
          <p:cNvSpPr>
            <a:spLocks noChangeShapeType="1"/>
          </p:cNvSpPr>
          <p:nvPr/>
        </p:nvSpPr>
        <p:spPr bwMode="auto">
          <a:xfrm flipH="1">
            <a:off x="2411413" y="3357563"/>
            <a:ext cx="1800225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7" name="Line 19"/>
          <p:cNvSpPr>
            <a:spLocks noChangeShapeType="1"/>
          </p:cNvSpPr>
          <p:nvPr/>
        </p:nvSpPr>
        <p:spPr bwMode="auto">
          <a:xfrm>
            <a:off x="4643438" y="3429000"/>
            <a:ext cx="1512887" cy="2160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8" name="Line 20"/>
          <p:cNvSpPr>
            <a:spLocks noChangeShapeType="1"/>
          </p:cNvSpPr>
          <p:nvPr/>
        </p:nvSpPr>
        <p:spPr bwMode="auto">
          <a:xfrm>
            <a:off x="5219700" y="3357563"/>
            <a:ext cx="1944688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9" name="Line 21"/>
          <p:cNvSpPr>
            <a:spLocks noChangeShapeType="1"/>
          </p:cNvSpPr>
          <p:nvPr/>
        </p:nvSpPr>
        <p:spPr bwMode="auto">
          <a:xfrm>
            <a:off x="5867400" y="3068638"/>
            <a:ext cx="5048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0" name="Line 22"/>
          <p:cNvSpPr>
            <a:spLocks noChangeShapeType="1"/>
          </p:cNvSpPr>
          <p:nvPr/>
        </p:nvSpPr>
        <p:spPr bwMode="auto">
          <a:xfrm flipH="1">
            <a:off x="4859338" y="692150"/>
            <a:ext cx="433387" cy="151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1" name="Line 23"/>
          <p:cNvSpPr>
            <a:spLocks noChangeShapeType="1"/>
          </p:cNvSpPr>
          <p:nvPr/>
        </p:nvSpPr>
        <p:spPr bwMode="auto">
          <a:xfrm flipH="1">
            <a:off x="5508625" y="1341438"/>
            <a:ext cx="935038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2" name="Line 24"/>
          <p:cNvSpPr>
            <a:spLocks noChangeShapeType="1"/>
          </p:cNvSpPr>
          <p:nvPr/>
        </p:nvSpPr>
        <p:spPr bwMode="auto">
          <a:xfrm flipH="1">
            <a:off x="5724525" y="2349500"/>
            <a:ext cx="1655763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366</Words>
  <Application>Microsoft Office PowerPoint</Application>
  <PresentationFormat>Экран (4:3)</PresentationFormat>
  <Paragraphs>82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Оформление по умолчанию</vt:lpstr>
      <vt:lpstr>Слайд 1</vt:lpstr>
      <vt:lpstr>Слайд 2</vt:lpstr>
      <vt:lpstr>Снегурочка -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Эскизы костюма Снегурочки, выполненные В. Васнецовым.</vt:lpstr>
      <vt:lpstr>Слайд 13</vt:lpstr>
      <vt:lpstr>Слайд 14</vt:lpstr>
      <vt:lpstr>Слайд 15</vt:lpstr>
      <vt:lpstr>Слайд 16</vt:lpstr>
      <vt:lpstr>Композиция рассказа</vt:lpstr>
      <vt:lpstr>Рассказ на основе картины, включающий описание</vt:lpstr>
      <vt:lpstr>Закончите предложение</vt:lpstr>
    </vt:vector>
  </TitlesOfParts>
  <Company>Dnsoft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</dc:creator>
  <cp:lastModifiedBy>revaz</cp:lastModifiedBy>
  <cp:revision>15</cp:revision>
  <dcterms:created xsi:type="dcterms:W3CDTF">2008-11-14T15:11:03Z</dcterms:created>
  <dcterms:modified xsi:type="dcterms:W3CDTF">2012-06-11T15:38:53Z</dcterms:modified>
</cp:coreProperties>
</file>