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8" r:id="rId1"/>
  </p:sldMasterIdLst>
  <p:notesMasterIdLst>
    <p:notesMasterId r:id="rId17"/>
  </p:notesMasterIdLst>
  <p:handoutMasterIdLst>
    <p:handoutMasterId r:id="rId18"/>
  </p:handoutMasterIdLst>
  <p:sldIdLst>
    <p:sldId id="259" r:id="rId2"/>
    <p:sldId id="325" r:id="rId3"/>
    <p:sldId id="326" r:id="rId4"/>
    <p:sldId id="320" r:id="rId5"/>
    <p:sldId id="327" r:id="rId6"/>
    <p:sldId id="310" r:id="rId7"/>
    <p:sldId id="328" r:id="rId8"/>
    <p:sldId id="322" r:id="rId9"/>
    <p:sldId id="308" r:id="rId10"/>
    <p:sldId id="313" r:id="rId11"/>
    <p:sldId id="316" r:id="rId12"/>
    <p:sldId id="317" r:id="rId13"/>
    <p:sldId id="265" r:id="rId14"/>
    <p:sldId id="311" r:id="rId15"/>
    <p:sldId id="30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211660"/>
    <a:srgbClr val="245CA9"/>
    <a:srgbClr val="045DB9"/>
    <a:srgbClr val="ED7737"/>
    <a:srgbClr val="1D9EFF"/>
    <a:srgbClr val="6DB5FF"/>
    <a:srgbClr val="FDB0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542" autoAdjust="0"/>
  </p:normalViewPr>
  <p:slideViewPr>
    <p:cSldViewPr>
      <p:cViewPr>
        <p:scale>
          <a:sx n="100" d="100"/>
          <a:sy n="100" d="100"/>
        </p:scale>
        <p:origin x="474" y="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r>
              <a:rPr lang="ru-RU"/>
              <a:t>"Социально-психологическая готовность к школе у детей с нарушениями зрения"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816F519F-9A16-4278-B04A-E40AE8FEE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r>
              <a:rPr lang="ru-RU"/>
              <a:t>"Социально-психологическая готовность к школе у детей с нарушениями зрения"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D6263FF3-8537-4097-ABB8-9B93680EE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" pitchFamily="18" charset="0"/>
            </a:endParaRPr>
          </a:p>
        </p:txBody>
      </p:sp>
      <p:sp>
        <p:nvSpPr>
          <p:cNvPr id="30724" name="Нижний колонтитул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>
                <a:latin typeface="Times" pitchFamily="18" charset="0"/>
              </a:rPr>
              <a:t>"Социально-психологическая готовность к школе у детей с нарушениями зрения"</a:t>
            </a:r>
          </a:p>
        </p:txBody>
      </p:sp>
      <p:sp>
        <p:nvSpPr>
          <p:cNvPr id="30725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BEF05-E4F5-4AD7-9F0E-BFF3FCC32DF1}" type="slidenum">
              <a:rPr lang="ru-RU" smtClean="0">
                <a:latin typeface="Times" pitchFamily="18" charset="0"/>
              </a:rPr>
              <a:pPr/>
              <a:t>1</a:t>
            </a:fld>
            <a:endParaRPr lang="ru-RU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>
                <a:latin typeface="Times" pitchFamily="18" charset="0"/>
              </a:rPr>
              <a:t>"Социально-психологическая готовность к школе у детей с нарушениями зрения"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A3C099-20C4-4B88-9C9A-7E6DDF41F162}" type="slidenum">
              <a:rPr lang="ru-RU" smtClean="0">
                <a:latin typeface="Times" pitchFamily="18" charset="0"/>
              </a:rPr>
              <a:pPr/>
              <a:t>15</a:t>
            </a:fld>
            <a:endParaRPr lang="ru-RU" smtClean="0">
              <a:latin typeface="Times" pitchFamily="18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1DDC-9CAE-45CE-ABB0-1EFFB3AF9AE0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A0D0F-E588-4B1E-8075-5FC67403E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F77A4-3F61-4313-8FE7-9DFFFD629F5E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1717-11AA-493E-86E6-449782BA0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53BE5-B60B-42F9-BD0A-1AD0082A29E4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DFAD-9E9E-4604-B21F-6AFB471EB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4676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524000" y="1066800"/>
            <a:ext cx="7467600" cy="53340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7F26A4-9AFE-4D1B-AAB4-69E2A92F8AA6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6483F9-F603-4D7E-9684-07A0E4F19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0DC9D-CB06-40C9-AB14-4EB2ED9673F9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CCFC0-E2DF-4ABD-AA53-82791FDE4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B751-B97D-4EA2-803A-830159CE387C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231E-6881-407C-A441-588BF2942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7198B-82D0-4663-B2B8-2ACC07C03CC5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1089-08EA-4B88-AAD3-DE76C2444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5632B6-64D8-4377-A2EE-891CA95F5438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2A37BE-E2EA-4C57-87E4-849C4B50E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AF5E-5F9B-438F-9344-F7E6D03DB685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1E5E-BCCD-4E98-8F9D-3541416FC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Times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Times" charset="0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Times" charset="0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8939FD-3429-428C-AEA6-584FF598CC67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875AE8-CFAD-43A5-819C-B322D2739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Times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Times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002146-2820-4F40-9184-F8375890AAF3}" type="datetimeFigureOut">
              <a:rPr lang="en-US"/>
              <a:pPr>
                <a:defRPr/>
              </a:pPr>
              <a:t>6/11/2012</a:t>
            </a:fld>
            <a:endParaRPr lang="en-US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6EE8F5-5628-41F2-84EE-DA0654F39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Times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Times" charset="0"/>
              </a:defRPr>
            </a:lvl1pPr>
          </a:lstStyle>
          <a:p>
            <a:pPr>
              <a:defRPr/>
            </a:pPr>
            <a:fld id="{81932173-275F-490E-B985-4B08A267C6E3}" type="datetimeFigureOut">
              <a:rPr lang="en-US"/>
              <a:pPr>
                <a:defRPr/>
              </a:pPr>
              <a:t>6/11/2012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Times" charset="0"/>
              </a:defRPr>
            </a:lvl1pPr>
          </a:lstStyle>
          <a:p>
            <a:pPr>
              <a:defRPr/>
            </a:pPr>
            <a:fld id="{AF9701EC-A1D3-4F3E-82E0-C18FBA56C18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hyperlink" Target="http://o6oi.ru/main.php/55456-2/25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27380" y="5033813"/>
            <a:ext cx="6334545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 eaLnBrk="0" hangingPunct="0"/>
            <a:r>
              <a:rPr lang="ru-RU" b="1" i="1">
                <a:latin typeface="Times New Roman" pitchFamily="18" charset="0"/>
              </a:rPr>
              <a:t>Разработал: учитель-логопед</a:t>
            </a:r>
          </a:p>
          <a:p>
            <a:pPr algn="ctr" eaLnBrk="0" hangingPunct="0"/>
            <a:r>
              <a:rPr lang="ru-RU" b="1" i="1">
                <a:latin typeface="Times New Roman" pitchFamily="18" charset="0"/>
              </a:rPr>
              <a:t> МКОУ Детский дом №1 «Родник» </a:t>
            </a:r>
          </a:p>
          <a:p>
            <a:pPr algn="ctr" eaLnBrk="0" hangingPunct="0"/>
            <a:r>
              <a:rPr lang="ru-RU" b="1" i="1">
                <a:latin typeface="Times New Roman" pitchFamily="18" charset="0"/>
              </a:rPr>
              <a:t>Санникова Ольга Витальевна</a:t>
            </a:r>
          </a:p>
          <a:p>
            <a:pPr algn="ctr" eaLnBrk="0" hangingPunct="0"/>
            <a:r>
              <a:rPr lang="en-US" sz="2000" b="1" i="1">
                <a:latin typeface="Times New Roman" pitchFamily="18" charset="0"/>
              </a:rPr>
              <a:t>[</a:t>
            </a:r>
            <a:r>
              <a:rPr lang="ru-RU" sz="2000" b="1" i="1">
                <a:latin typeface="Times New Roman" pitchFamily="18" charset="0"/>
              </a:rPr>
              <a:t>235-495-895</a:t>
            </a:r>
            <a:r>
              <a:rPr lang="en-US" sz="2000" b="1" i="1">
                <a:latin typeface="Times New Roman" pitchFamily="18" charset="0"/>
              </a:rPr>
              <a:t>]</a:t>
            </a:r>
            <a:endParaRPr lang="ru-RU" sz="2000" b="1" i="1">
              <a:latin typeface="Times New Roman" pitchFamily="18" charset="0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835150" y="260350"/>
            <a:ext cx="6985000" cy="482441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3000" i="1" dirty="0" smtClean="0">
              <a:solidFill>
                <a:srgbClr val="2116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5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«УМЕЛЫЕ РУЧКИ»</a:t>
            </a: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изобразительной  деятельности для детей старшего дошкольного возраста с задержкой психического развития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 txBox="1">
            <a:spLocks noChangeArrowheads="1"/>
          </p:cNvSpPr>
          <p:nvPr/>
        </p:nvSpPr>
        <p:spPr bwMode="gray">
          <a:xfrm>
            <a:off x="1115616" y="1700808"/>
            <a:ext cx="7560840" cy="1143000"/>
          </a:xfrm>
          <a:prstGeom prst="roundRect">
            <a:avLst>
              <a:gd name="adj" fmla="val 10889"/>
            </a:avLst>
          </a:prstGeom>
          <a:blipFill>
            <a:blip r:embed="rId2" cstate="email"/>
            <a:tile tx="0" ty="0" sx="100000" sy="100000" flip="none" algn="tl"/>
          </a:blip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normAutofit/>
          </a:bodyPr>
          <a:lstStyle/>
          <a:p>
            <a:pPr fontAlgn="auto">
              <a:lnSpc>
                <a:spcPts val="2640"/>
              </a:lnSpc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fontAlgn="auto">
              <a:lnSpc>
                <a:spcPts val="2640"/>
              </a:lnSpc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Аппликацию можно сделать из:</a:t>
            </a:r>
          </a:p>
          <a:p>
            <a:pPr fontAlgn="auto">
              <a:lnSpc>
                <a:spcPts val="2640"/>
              </a:lnSpc>
              <a:spcAft>
                <a:spcPts val="0"/>
              </a:spcAft>
              <a:defRPr/>
            </a:pPr>
            <a:endParaRPr lang="ru-RU" sz="1400" b="1" i="1" cap="small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3"/>
          <p:cNvSpPr>
            <a:spLocks noGrp="1" noChangeArrowheads="1"/>
          </p:cNvSpPr>
          <p:nvPr>
            <p:ph type="title"/>
          </p:nvPr>
        </p:nvSpPr>
        <p:spPr bwMode="gray">
          <a:xfrm>
            <a:off x="179512" y="188640"/>
            <a:ext cx="8496944" cy="1368152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normAutofit fontScale="90000"/>
          </a:bodyPr>
          <a:lstStyle/>
          <a:p>
            <a:pPr algn="ctr" eaLnBrk="1" fontAlgn="auto" hangingPunct="1">
              <a:lnSpc>
                <a:spcPts val="2640"/>
              </a:lnSpc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АППЛИКАЦИЯ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СПОСОБСТВУЕТ РАЗВИТИЮ  МЕЛКОЙ МОТОРИКИ, СИЛЫ</a:t>
            </a:r>
            <a:b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РУЧНЫХ МЫШЦ, СОГЛАСОВАННОСТИ ДВИЖЕНИЙ ПАЛЬЦЕВ РУК, </a:t>
            </a:r>
            <a:b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ТОЧНОСТИ РУЧНЫХ  ДВИЖЕНИЙ И ГЛАЗОМЕРНОЙ КООРДИНАЦИИ.</a:t>
            </a:r>
          </a:p>
          <a:p>
            <a:pPr algn="ctr" eaLnBrk="1" fontAlgn="auto" hangingPunct="1">
              <a:lnSpc>
                <a:spcPts val="2640"/>
              </a:lnSpc>
              <a:spcAft>
                <a:spcPts val="0"/>
              </a:spcAft>
              <a:defRPr/>
            </a:pPr>
            <a:endParaRPr lang="ru-RU" sz="14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76825" y="1196975"/>
            <a:ext cx="3743325" cy="5545138"/>
          </a:xfrm>
        </p:spPr>
        <p:txBody>
          <a:bodyPr>
            <a:no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1600" b="1" dirty="0" smtClean="0">
              <a:solidFill>
                <a:srgbClr val="2116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600" b="1" dirty="0" smtClean="0">
                <a:solidFill>
                  <a:srgbClr val="2116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rgbClr val="2116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rgbClr val="2116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Разных видов бумаги</a:t>
            </a: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Ткани разной фактуры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Соломки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Яичной скорлупы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Засушенных растений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Тополиного пуха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b="1" dirty="0" smtClean="0">
              <a:solidFill>
                <a:srgbClr val="2116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b="1" dirty="0" smtClean="0">
              <a:solidFill>
                <a:srgbClr val="2116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1700808"/>
            <a:ext cx="262733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987824" y="3284984"/>
            <a:ext cx="2131842" cy="3059832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116632"/>
            <a:ext cx="8147248" cy="1299418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normAutofit fontScale="90000"/>
          </a:bodyPr>
          <a:lstStyle/>
          <a:p>
            <a:pPr algn="ctr" eaLnBrk="1" fontAlgn="auto" hangingPunct="1">
              <a:lnSpc>
                <a:spcPts val="2640"/>
              </a:lnSpc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РИСОВАНИЕ</a:t>
            </a:r>
            <a:r>
              <a:rPr lang="ru-RU" sz="1800" b="1" i="1" dirty="0" smtClean="0">
                <a:solidFill>
                  <a:srgbClr val="2116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СПОСОБСТВУЕТ РАЗВИТИЮ МЕЛКОЙ МОТОРИКИ, РАЗВИТИЮ</a:t>
            </a:r>
            <a:b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СИЛЫ МЫШЕЧНЫХ УСИЛИЙ, СОВЕРШЕНСТВОВАНИЮ КООРДИНАЦИИ </a:t>
            </a:r>
            <a:b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ДВИЖЕНИЙ, ГИБКОСТИ ПАЛЬЦЕВ РУК, ПОЗВОЛЯЕТ ОВЛАДЕТЬ СЛОЖНЫМИ, </a:t>
            </a:r>
            <a:b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ДИФФЕРЕНЦИРОВАННЫМИ НАВЫКАМИ И УМЕНИЯМИ.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ts val="2640"/>
              </a:lnSpc>
              <a:spcAft>
                <a:spcPts val="0"/>
              </a:spcAft>
              <a:defRPr/>
            </a:pPr>
            <a:endParaRPr lang="ru-RU" sz="14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771380" y="1489416"/>
            <a:ext cx="8018021" cy="488202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550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>
          <a:xfrm>
            <a:off x="395288" y="1557338"/>
            <a:ext cx="7605712" cy="358775"/>
          </a:xfrm>
          <a:blipFill>
            <a:blip r:embed="rId2" cstate="email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                      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                       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Рисовать можно: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61905" y="3540935"/>
            <a:ext cx="2088232" cy="3012785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22715" y="3613553"/>
            <a:ext cx="1944216" cy="30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432" y="3540528"/>
            <a:ext cx="4104457" cy="30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50825" y="1831975"/>
            <a:ext cx="85693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Карандашами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Мелками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Красками: </a:t>
            </a:r>
            <a:r>
              <a:rPr lang="ru-RU" sz="20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кисточкой, пальчиками,  ладошками, </a:t>
            </a:r>
          </a:p>
          <a:p>
            <a:r>
              <a:rPr lang="ru-RU" sz="20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                   печатками, пробками, ватными палочками.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135937" cy="2233612"/>
          </a:xfrm>
          <a:blipFill>
            <a:blip r:embed="rId2" cstate="email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 занятиях  изобразительной  деятельностью дети  овладевают   навыками  и  умениями  работы  с  инструментами,   деятельность  с которыми   совершенствует   мелкую  моторику р</a:t>
            </a: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ук.</a:t>
            </a:r>
            <a:b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3"/>
          <p:cNvSpPr txBox="1">
            <a:spLocks noChangeArrowheads="1"/>
          </p:cNvSpPr>
          <p:nvPr/>
        </p:nvSpPr>
        <p:spPr bwMode="gray">
          <a:xfrm>
            <a:off x="733351" y="2382217"/>
            <a:ext cx="7632848" cy="1008112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normAutofit/>
          </a:bodyPr>
          <a:lstStyle/>
          <a:p>
            <a:pPr>
              <a:lnSpc>
                <a:spcPts val="2638"/>
              </a:lnSpc>
            </a:pPr>
            <a:r>
              <a:rPr lang="ru-RU" sz="1600" b="1" i="1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>В РИСОВАНИИ - КАРАНДАШОМ, КИСТЬЮ</a:t>
            </a:r>
            <a:endParaRPr lang="ru-RU" sz="1600" b="1" i="1">
              <a:solidFill>
                <a:srgbClr val="5A16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3"/>
          <p:cNvSpPr txBox="1">
            <a:spLocks noChangeArrowheads="1"/>
          </p:cNvSpPr>
          <p:nvPr/>
        </p:nvSpPr>
        <p:spPr bwMode="gray">
          <a:xfrm>
            <a:off x="733351" y="3676774"/>
            <a:ext cx="7560840" cy="1008112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normAutofit/>
          </a:bodyPr>
          <a:lstStyle/>
          <a:p>
            <a:pPr>
              <a:lnSpc>
                <a:spcPts val="2638"/>
              </a:lnSpc>
            </a:pPr>
            <a:r>
              <a:rPr lang="ru-RU" sz="1600" b="1" i="1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>В АППЛИКАЦИИ – НОЖНИЦАМИ И КИСТЬЮ</a:t>
            </a:r>
          </a:p>
        </p:txBody>
      </p:sp>
      <p:sp>
        <p:nvSpPr>
          <p:cNvPr id="12" name="AutoShape 3"/>
          <p:cNvSpPr txBox="1">
            <a:spLocks noChangeArrowheads="1"/>
          </p:cNvSpPr>
          <p:nvPr/>
        </p:nvSpPr>
        <p:spPr bwMode="gray">
          <a:xfrm>
            <a:off x="1163812" y="4969743"/>
            <a:ext cx="6768752" cy="936104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normAutofit/>
          </a:bodyPr>
          <a:lstStyle/>
          <a:p>
            <a:pPr>
              <a:lnSpc>
                <a:spcPts val="2638"/>
              </a:lnSpc>
            </a:pPr>
            <a:r>
              <a:rPr lang="ru-RU" sz="1800" b="1" i="1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>В ЛЕПКЕ СТЕКОЙ</a:t>
            </a:r>
            <a:endParaRPr lang="ru-RU" sz="1600" b="1" i="1">
              <a:solidFill>
                <a:srgbClr val="5A16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706" name="Picture 2" descr="E:\Documents and Settings\Admin\Мои документы\Мои рисунки\p533-25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5832140" y="4545124"/>
            <a:ext cx="936104" cy="1728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2708" name="Picture 4" descr="E:\Documents and Settings\Admin\Мои документы\Мои рисунки\kisti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64373" y="2388567"/>
            <a:ext cx="1584176" cy="9688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2711" name="Picture 7" descr="E:\Documents and Settings\Admin\Мои документы\Мои рисунки\28065_PE041522_S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76541" y="3681536"/>
            <a:ext cx="1656184" cy="1008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2712" name="Picture 8" descr="E:\Documents and Settings\Admin\Мои документы\Мои рисунки\c1047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56026" y="3681536"/>
            <a:ext cx="1417341" cy="1008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2717" name="Picture 13" descr="Картинка 65 из 29775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588224" y="2348880"/>
            <a:ext cx="1656184" cy="1008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7467600" cy="2060575"/>
          </a:xfrm>
        </p:spPr>
        <p:txBody>
          <a:bodyPr/>
          <a:lstStyle/>
          <a:p>
            <a:pPr algn="ctr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</a:rPr>
              <a:t>Результаты уровня развития мелкой моторики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</a:rPr>
              <a:t>детей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</a:rPr>
              <a:t> старшего дошкольного возраста с ЗПР до и после проведения коррекционно-развивающих занятий по программе «Умелые ручки»</a:t>
            </a:r>
            <a:r>
              <a:rPr lang="ru-RU" sz="2000" i="1" dirty="0">
                <a:latin typeface="Times New Roman" pitchFamily="18" charset="0"/>
              </a:rPr>
              <a:t/>
            </a:r>
            <a:br>
              <a:rPr lang="ru-RU" sz="2000" i="1" dirty="0">
                <a:latin typeface="Times New Roman" pitchFamily="18" charset="0"/>
              </a:rPr>
            </a:br>
            <a:endParaRPr lang="ru-RU" sz="2000" i="1" dirty="0">
              <a:latin typeface="Times New Roman" pitchFamily="18" charset="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06450" y="1824038"/>
          <a:ext cx="7264400" cy="4867275"/>
        </p:xfrm>
        <a:graphic>
          <a:graphicData uri="http://schemas.openxmlformats.org/presentationml/2006/ole">
            <p:oleObj spid="_x0000_s1026" r:id="rId3" imgW="7267062" imgH="487112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Стрелка вниз 49"/>
          <p:cNvSpPr/>
          <p:nvPr/>
        </p:nvSpPr>
        <p:spPr>
          <a:xfrm>
            <a:off x="3348038" y="4941888"/>
            <a:ext cx="2376487" cy="431800"/>
          </a:xfrm>
          <a:prstGeom prst="downArrow">
            <a:avLst>
              <a:gd name="adj1" fmla="val 50000"/>
              <a:gd name="adj2" fmla="val 48560"/>
            </a:avLst>
          </a:prstGeom>
          <a:solidFill>
            <a:srgbClr val="245C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3276600" y="2924175"/>
            <a:ext cx="2374900" cy="433388"/>
          </a:xfrm>
          <a:prstGeom prst="downArrow">
            <a:avLst>
              <a:gd name="adj1" fmla="val 50000"/>
              <a:gd name="adj2" fmla="val 48560"/>
            </a:avLst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3276600" y="1844675"/>
            <a:ext cx="2374900" cy="431800"/>
          </a:xfrm>
          <a:prstGeom prst="downArrow">
            <a:avLst>
              <a:gd name="adj1" fmla="val 50000"/>
              <a:gd name="adj2" fmla="val 4856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115888"/>
            <a:ext cx="8208962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«Умелые ручки»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gray">
          <a:xfrm>
            <a:off x="179512" y="620688"/>
            <a:ext cx="8496944" cy="1224136"/>
          </a:xfrm>
          <a:prstGeom prst="roundRect">
            <a:avLst>
              <a:gd name="adj" fmla="val 10889"/>
            </a:avLst>
          </a:prstGeom>
          <a:ln w="28575">
            <a:solidFill>
              <a:schemeClr val="tx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Способствует развитию мелкой моторики у дошкольников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задержкой психического развития разных 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видов изобразительной деятельности:</a:t>
            </a:r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655" name="Group 19"/>
          <p:cNvGrpSpPr>
            <a:grpSpLocks/>
          </p:cNvGrpSpPr>
          <p:nvPr/>
        </p:nvGrpSpPr>
        <p:grpSpPr bwMode="auto">
          <a:xfrm>
            <a:off x="917575" y="2127250"/>
            <a:ext cx="2871788" cy="725488"/>
            <a:chOff x="2200" y="1570"/>
            <a:chExt cx="1496" cy="1496"/>
          </a:xfrm>
        </p:grpSpPr>
        <p:sp>
          <p:nvSpPr>
            <p:cNvPr id="8" name="Oval 2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gray">
            <a:xfrm>
              <a:off x="2298" y="1668"/>
              <a:ext cx="1298" cy="13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1" name="Oval 23"/>
            <p:cNvSpPr>
              <a:spLocks noChangeArrowheads="1"/>
            </p:cNvSpPr>
            <p:nvPr/>
          </p:nvSpPr>
          <p:spPr bwMode="gray">
            <a:xfrm>
              <a:off x="2298" y="1668"/>
              <a:ext cx="1298" cy="1300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2" name="Oval 24"/>
            <p:cNvSpPr>
              <a:spLocks noChangeArrowheads="1"/>
            </p:cNvSpPr>
            <p:nvPr/>
          </p:nvSpPr>
          <p:spPr bwMode="gray">
            <a:xfrm>
              <a:off x="2363" y="1645"/>
              <a:ext cx="1170" cy="134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endParaRPr lang="ru-RU" dirty="0">
                <a:latin typeface="Times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406525" y="2336800"/>
            <a:ext cx="26225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лепки,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</a:endParaRPr>
          </a:p>
        </p:txBody>
      </p:sp>
      <p:sp>
        <p:nvSpPr>
          <p:cNvPr id="27657" name="Прямоугольник 13"/>
          <p:cNvSpPr>
            <a:spLocks noChangeArrowheads="1"/>
          </p:cNvSpPr>
          <p:nvPr/>
        </p:nvSpPr>
        <p:spPr bwMode="auto">
          <a:xfrm>
            <a:off x="4211638" y="2133600"/>
            <a:ext cx="1873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16238" y="2276475"/>
            <a:ext cx="3311525" cy="720725"/>
            <a:chOff x="2200" y="1570"/>
            <a:chExt cx="1496" cy="1496"/>
          </a:xfrm>
        </p:grpSpPr>
        <p:sp>
          <p:nvSpPr>
            <p:cNvPr id="20" name="Oval 18"/>
            <p:cNvSpPr>
              <a:spLocks noChangeArrowheads="1"/>
            </p:cNvSpPr>
            <p:nvPr/>
          </p:nvSpPr>
          <p:spPr bwMode="gray">
            <a:xfrm>
              <a:off x="2363" y="1731"/>
              <a:ext cx="1170" cy="117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66667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gray">
            <a:xfrm>
              <a:off x="2298" y="1669"/>
              <a:ext cx="1299" cy="129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gray">
            <a:xfrm>
              <a:off x="2298" y="1669"/>
              <a:ext cx="1299" cy="129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3203575" y="2349500"/>
            <a:ext cx="2592388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аппликации,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</a:endParaRPr>
          </a:p>
        </p:txBody>
      </p:sp>
      <p:grpSp>
        <p:nvGrpSpPr>
          <p:cNvPr id="27660" name="Group 19"/>
          <p:cNvGrpSpPr>
            <a:grpSpLocks/>
          </p:cNvGrpSpPr>
          <p:nvPr/>
        </p:nvGrpSpPr>
        <p:grpSpPr bwMode="auto">
          <a:xfrm>
            <a:off x="5076825" y="2205038"/>
            <a:ext cx="3446463" cy="671512"/>
            <a:chOff x="2200" y="1570"/>
            <a:chExt cx="1520" cy="1676"/>
          </a:xfrm>
        </p:grpSpPr>
        <p:sp>
          <p:nvSpPr>
            <p:cNvPr id="29" name="Oval 2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30" name="Oval 21"/>
            <p:cNvSpPr>
              <a:spLocks noChangeArrowheads="1"/>
            </p:cNvSpPr>
            <p:nvPr/>
          </p:nvSpPr>
          <p:spPr bwMode="gray">
            <a:xfrm>
              <a:off x="2224" y="1748"/>
              <a:ext cx="1496" cy="14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31" name="Oval 22"/>
            <p:cNvSpPr>
              <a:spLocks noChangeArrowheads="1"/>
            </p:cNvSpPr>
            <p:nvPr/>
          </p:nvSpPr>
          <p:spPr bwMode="gray">
            <a:xfrm>
              <a:off x="2298" y="1669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32" name="Oval 23"/>
            <p:cNvSpPr>
              <a:spLocks noChangeArrowheads="1"/>
            </p:cNvSpPr>
            <p:nvPr/>
          </p:nvSpPr>
          <p:spPr bwMode="gray">
            <a:xfrm>
              <a:off x="2298" y="1669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33" name="Oval 24"/>
            <p:cNvSpPr>
              <a:spLocks noChangeArrowheads="1"/>
            </p:cNvSpPr>
            <p:nvPr/>
          </p:nvSpPr>
          <p:spPr bwMode="gray">
            <a:xfrm>
              <a:off x="2363" y="1645"/>
              <a:ext cx="1170" cy="134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 dirty="0">
                <a:latin typeface="Times" charset="0"/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5292725" y="2276475"/>
            <a:ext cx="3024188" cy="425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ts val="2640"/>
              </a:lnSpc>
              <a:defRPr/>
            </a:pP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рисования,</a:t>
            </a:r>
          </a:p>
        </p:txBody>
      </p:sp>
      <p:sp>
        <p:nvSpPr>
          <p:cNvPr id="51" name="AutoShape 3"/>
          <p:cNvSpPr>
            <a:spLocks noChangeArrowheads="1"/>
          </p:cNvSpPr>
          <p:nvPr/>
        </p:nvSpPr>
        <p:spPr bwMode="gray">
          <a:xfrm>
            <a:off x="179512" y="3429000"/>
            <a:ext cx="8496944" cy="1512168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как в процессе их ребёнок осуществляет 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 с различными материалами и инструментами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позволяющими овладеть сложными, дифференцированными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навыками и умениями;</a:t>
            </a:r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gray">
          <a:xfrm>
            <a:off x="179512" y="5445224"/>
            <a:ext cx="8496944" cy="1224136"/>
          </a:xfrm>
          <a:prstGeom prst="roundRect">
            <a:avLst>
              <a:gd name="adj" fmla="val 10889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которые позволяют  преодолевать имеющиеся трудности и 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обеспечивают подготовку руки ребёнка с  задержкой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психического развития к  обучению в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8" name="Rectangle 14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8785225" cy="11969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2000" b="1" i="1" cap="none" smtClean="0">
                <a:solidFill>
                  <a:schemeClr val="bg1"/>
                </a:solidFill>
                <a:latin typeface="Times New Roman" pitchFamily="18" charset="0"/>
              </a:rPr>
              <a:t>РАЗРАБОТАННЫЕ И АПРОБИРОВАННЫЕ КОРРЕКЦИОННО-РАЗВИВАЮЩИЕ  ЗАНЯТИЯ  ПО РАЗНЫМ ВИДАМ ИЗОБРАЗИТЕЛЬНОЙ ДЕЯТЕЛЬНОСТИ СПОСОБСТВОВАЛИ РАЗВИТИЮ:</a:t>
            </a:r>
          </a:p>
        </p:txBody>
      </p:sp>
      <p:sp>
        <p:nvSpPr>
          <p:cNvPr id="28675" name="Oval 21"/>
          <p:cNvSpPr>
            <a:spLocks noChangeArrowheads="1"/>
          </p:cNvSpPr>
          <p:nvPr/>
        </p:nvSpPr>
        <p:spPr bwMode="gray">
          <a:xfrm rot="429413">
            <a:off x="2457450" y="4813300"/>
            <a:ext cx="6305550" cy="1785938"/>
          </a:xfrm>
          <a:prstGeom prst="ellipse">
            <a:avLst/>
          </a:prstGeom>
          <a:gradFill rotWithShape="1">
            <a:gsLst>
              <a:gs pos="0">
                <a:srgbClr val="292929"/>
              </a:gs>
              <a:gs pos="100000">
                <a:schemeClr val="hlink"/>
              </a:gs>
            </a:gsLst>
            <a:lin ang="2700000" scaled="1"/>
          </a:gradFill>
          <a:ln w="3175">
            <a:noFill/>
            <a:round/>
            <a:headEnd/>
            <a:tailEnd type="none" w="sm" len="sm"/>
          </a:ln>
        </p:spPr>
        <p:txBody>
          <a:bodyPr wrap="none" lIns="92075" tIns="46037" rIns="92075" bIns="46037" anchor="ctr"/>
          <a:lstStyle/>
          <a:p>
            <a:pPr algn="ctr" eaLnBrk="0" hangingPunct="0"/>
            <a:endParaRPr lang="ru-RU" sz="1400" b="1"/>
          </a:p>
        </p:txBody>
      </p:sp>
      <p:sp>
        <p:nvSpPr>
          <p:cNvPr id="28676" name="Oval 22"/>
          <p:cNvSpPr>
            <a:spLocks noChangeArrowheads="1"/>
          </p:cNvSpPr>
          <p:nvPr/>
        </p:nvSpPr>
        <p:spPr bwMode="gray">
          <a:xfrm rot="-998297">
            <a:off x="1909763" y="1671638"/>
            <a:ext cx="6440487" cy="4064000"/>
          </a:xfrm>
          <a:prstGeom prst="ellipse">
            <a:avLst/>
          </a:prstGeom>
          <a:gradFill rotWithShape="0">
            <a:gsLst>
              <a:gs pos="0">
                <a:srgbClr val="29698D"/>
              </a:gs>
              <a:gs pos="50000">
                <a:srgbClr val="CBDBE3"/>
              </a:gs>
              <a:gs pos="100000">
                <a:srgbClr val="29698D"/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8677" name="Oval 23"/>
          <p:cNvSpPr>
            <a:spLocks noChangeArrowheads="1"/>
          </p:cNvSpPr>
          <p:nvPr/>
        </p:nvSpPr>
        <p:spPr bwMode="gray">
          <a:xfrm rot="-998297">
            <a:off x="1693863" y="1644650"/>
            <a:ext cx="6218237" cy="3938588"/>
          </a:xfrm>
          <a:prstGeom prst="ellipse">
            <a:avLst/>
          </a:prstGeom>
          <a:gradFill rotWithShape="1">
            <a:gsLst>
              <a:gs pos="0">
                <a:srgbClr val="208282"/>
              </a:gs>
              <a:gs pos="100000">
                <a:srgbClr val="33CCCC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8678" name="Arc 24"/>
          <p:cNvSpPr>
            <a:spLocks/>
          </p:cNvSpPr>
          <p:nvPr/>
        </p:nvSpPr>
        <p:spPr bwMode="gray">
          <a:xfrm rot="-998297">
            <a:off x="5183188" y="2897188"/>
            <a:ext cx="2965450" cy="1779587"/>
          </a:xfrm>
          <a:custGeom>
            <a:avLst/>
            <a:gdLst>
              <a:gd name="T0" fmla="*/ 2147483647 w 19933"/>
              <a:gd name="T1" fmla="*/ 2147483647 h 19523"/>
              <a:gd name="T2" fmla="*/ 2147483647 w 19933"/>
              <a:gd name="T3" fmla="*/ 2147483647 h 19523"/>
              <a:gd name="T4" fmla="*/ 0 w 19933"/>
              <a:gd name="T5" fmla="*/ 0 h 19523"/>
              <a:gd name="T6" fmla="*/ 0 60000 65536"/>
              <a:gd name="T7" fmla="*/ 0 60000 65536"/>
              <a:gd name="T8" fmla="*/ 0 60000 65536"/>
              <a:gd name="T9" fmla="*/ 0 w 19933"/>
              <a:gd name="T10" fmla="*/ 0 h 19523"/>
              <a:gd name="T11" fmla="*/ 19933 w 19933"/>
              <a:gd name="T12" fmla="*/ 19523 h 195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33" h="19523" fill="none" extrusionOk="0">
                <a:moveTo>
                  <a:pt x="19932" y="8320"/>
                </a:moveTo>
                <a:cubicBezTo>
                  <a:pt x="17876" y="13247"/>
                  <a:pt x="14067" y="17238"/>
                  <a:pt x="9241" y="19522"/>
                </a:cubicBezTo>
              </a:path>
              <a:path w="19933" h="19523" stroke="0" extrusionOk="0">
                <a:moveTo>
                  <a:pt x="19932" y="8320"/>
                </a:moveTo>
                <a:cubicBezTo>
                  <a:pt x="17876" y="13247"/>
                  <a:pt x="14067" y="17238"/>
                  <a:pt x="9241" y="19522"/>
                </a:cubicBezTo>
                <a:lnTo>
                  <a:pt x="0" y="0"/>
                </a:lnTo>
                <a:close/>
              </a:path>
            </a:pathLst>
          </a:custGeom>
          <a:solidFill>
            <a:srgbClr val="D9AF1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rc 25"/>
          <p:cNvSpPr>
            <a:spLocks/>
          </p:cNvSpPr>
          <p:nvPr/>
        </p:nvSpPr>
        <p:spPr bwMode="gray">
          <a:xfrm rot="-998297">
            <a:off x="4932363" y="1557338"/>
            <a:ext cx="3186112" cy="2073275"/>
          </a:xfrm>
          <a:custGeom>
            <a:avLst/>
            <a:gdLst>
              <a:gd name="T0" fmla="*/ 2147483647 w 21600"/>
              <a:gd name="T1" fmla="*/ 0 h 22718"/>
              <a:gd name="T2" fmla="*/ 2147483647 w 21600"/>
              <a:gd name="T3" fmla="*/ 2147483647 h 22718"/>
              <a:gd name="T4" fmla="*/ 0 w 21600"/>
              <a:gd name="T5" fmla="*/ 2147483647 h 22718"/>
              <a:gd name="T6" fmla="*/ 0 60000 65536"/>
              <a:gd name="T7" fmla="*/ 0 60000 65536"/>
              <a:gd name="T8" fmla="*/ 0 60000 65536"/>
              <a:gd name="T9" fmla="*/ 0 w 21600"/>
              <a:gd name="T10" fmla="*/ 0 h 22718"/>
              <a:gd name="T11" fmla="*/ 21600 w 21600"/>
              <a:gd name="T12" fmla="*/ 22718 h 227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718" fill="none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</a:path>
              <a:path w="21600" h="22718" stroke="0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  <a:lnTo>
                  <a:pt x="0" y="14335"/>
                </a:lnTo>
                <a:close/>
              </a:path>
            </a:pathLst>
          </a:custGeom>
          <a:solidFill>
            <a:srgbClr val="0099CC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Arc 26"/>
          <p:cNvSpPr>
            <a:spLocks/>
          </p:cNvSpPr>
          <p:nvPr/>
        </p:nvSpPr>
        <p:spPr bwMode="gray">
          <a:xfrm rot="20601703" flipH="1">
            <a:off x="2063750" y="3303588"/>
            <a:ext cx="3214688" cy="2195512"/>
          </a:xfrm>
          <a:custGeom>
            <a:avLst/>
            <a:gdLst>
              <a:gd name="T0" fmla="*/ 2147483647 w 21600"/>
              <a:gd name="T1" fmla="*/ 0 h 24439"/>
              <a:gd name="T2" fmla="*/ 2147483647 w 21600"/>
              <a:gd name="T3" fmla="*/ 2147483647 h 24439"/>
              <a:gd name="T4" fmla="*/ 0 w 21600"/>
              <a:gd name="T5" fmla="*/ 2147483647 h 24439"/>
              <a:gd name="T6" fmla="*/ 0 60000 65536"/>
              <a:gd name="T7" fmla="*/ 0 60000 65536"/>
              <a:gd name="T8" fmla="*/ 0 60000 65536"/>
              <a:gd name="T9" fmla="*/ 0 w 21600"/>
              <a:gd name="T10" fmla="*/ 0 h 24439"/>
              <a:gd name="T11" fmla="*/ 21600 w 21600"/>
              <a:gd name="T12" fmla="*/ 24439 h 24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39" fill="none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</a:path>
              <a:path w="21600" h="24439" stroke="0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  <a:lnTo>
                  <a:pt x="0" y="6947"/>
                </a:lnTo>
                <a:close/>
              </a:path>
            </a:pathLst>
          </a:custGeom>
          <a:gradFill rotWithShape="1">
            <a:gsLst>
              <a:gs pos="0">
                <a:srgbClr val="ABD9F2"/>
              </a:gs>
              <a:gs pos="100000">
                <a:srgbClr val="47ABE3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Arc 27"/>
          <p:cNvSpPr>
            <a:spLocks/>
          </p:cNvSpPr>
          <p:nvPr/>
        </p:nvSpPr>
        <p:spPr bwMode="gray">
          <a:xfrm rot="-998297">
            <a:off x="4086225" y="1192213"/>
            <a:ext cx="3146425" cy="1909762"/>
          </a:xfrm>
          <a:custGeom>
            <a:avLst/>
            <a:gdLst>
              <a:gd name="T0" fmla="*/ 0 w 21397"/>
              <a:gd name="T1" fmla="*/ 2147483647 h 21600"/>
              <a:gd name="T2" fmla="*/ 2147483647 w 21397"/>
              <a:gd name="T3" fmla="*/ 2147483647 h 21600"/>
              <a:gd name="T4" fmla="*/ 2147483647 w 21397"/>
              <a:gd name="T5" fmla="*/ 2147483647 h 21600"/>
              <a:gd name="T6" fmla="*/ 0 60000 65536"/>
              <a:gd name="T7" fmla="*/ 0 60000 65536"/>
              <a:gd name="T8" fmla="*/ 0 60000 65536"/>
              <a:gd name="T9" fmla="*/ 0 w 21397"/>
              <a:gd name="T10" fmla="*/ 0 h 21600"/>
              <a:gd name="T11" fmla="*/ 21397 w 213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1600" fill="none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</a:path>
              <a:path w="21397" h="21600" stroke="0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  <a:lnTo>
                  <a:pt x="4839" y="21600"/>
                </a:lnTo>
                <a:close/>
              </a:path>
            </a:pathLst>
          </a:custGeom>
          <a:gradFill rotWithShape="1">
            <a:gsLst>
              <a:gs pos="0">
                <a:srgbClr val="4F4A73"/>
              </a:gs>
              <a:gs pos="100000">
                <a:srgbClr val="AAA0F8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2" name="Arc 28"/>
          <p:cNvSpPr>
            <a:spLocks/>
          </p:cNvSpPr>
          <p:nvPr/>
        </p:nvSpPr>
        <p:spPr bwMode="gray">
          <a:xfrm rot="20601703" flipH="1">
            <a:off x="1808163" y="1911350"/>
            <a:ext cx="3087687" cy="1860550"/>
          </a:xfrm>
          <a:custGeom>
            <a:avLst/>
            <a:gdLst>
              <a:gd name="T0" fmla="*/ 2147483647 w 20934"/>
              <a:gd name="T1" fmla="*/ 0 h 21142"/>
              <a:gd name="T2" fmla="*/ 2147483647 w 20934"/>
              <a:gd name="T3" fmla="*/ 2147483647 h 21142"/>
              <a:gd name="T4" fmla="*/ 0 w 20934"/>
              <a:gd name="T5" fmla="*/ 2147483647 h 21142"/>
              <a:gd name="T6" fmla="*/ 0 60000 65536"/>
              <a:gd name="T7" fmla="*/ 0 60000 65536"/>
              <a:gd name="T8" fmla="*/ 0 60000 65536"/>
              <a:gd name="T9" fmla="*/ 0 w 20934"/>
              <a:gd name="T10" fmla="*/ 0 h 21142"/>
              <a:gd name="T11" fmla="*/ 20934 w 20934"/>
              <a:gd name="T12" fmla="*/ 21142 h 21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34" h="21142" fill="none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</a:path>
              <a:path w="20934" h="21142" stroke="0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  <a:lnTo>
                  <a:pt x="0" y="21142"/>
                </a:lnTo>
                <a:close/>
              </a:path>
            </a:pathLst>
          </a:custGeom>
          <a:gradFill rotWithShape="1">
            <a:gsLst>
              <a:gs pos="0">
                <a:srgbClr val="47ABE3"/>
              </a:gs>
              <a:gs pos="100000">
                <a:srgbClr val="214F69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3" name="Freeform 29"/>
          <p:cNvSpPr>
            <a:spLocks/>
          </p:cNvSpPr>
          <p:nvPr/>
        </p:nvSpPr>
        <p:spPr bwMode="gray">
          <a:xfrm rot="-998297">
            <a:off x="5311775" y="3232150"/>
            <a:ext cx="1365250" cy="2019300"/>
          </a:xfrm>
          <a:custGeom>
            <a:avLst/>
            <a:gdLst>
              <a:gd name="T0" fmla="*/ 2147483647 w 480"/>
              <a:gd name="T1" fmla="*/ 2147483647 h 716"/>
              <a:gd name="T2" fmla="*/ 2147483647 w 480"/>
              <a:gd name="T3" fmla="*/ 2147483647 h 716"/>
              <a:gd name="T4" fmla="*/ 0 w 480"/>
              <a:gd name="T5" fmla="*/ 0 h 716"/>
              <a:gd name="T6" fmla="*/ 0 60000 65536"/>
              <a:gd name="T7" fmla="*/ 0 60000 65536"/>
              <a:gd name="T8" fmla="*/ 0 60000 65536"/>
              <a:gd name="T9" fmla="*/ 0 w 480"/>
              <a:gd name="T10" fmla="*/ 0 h 716"/>
              <a:gd name="T11" fmla="*/ 480 w 480"/>
              <a:gd name="T12" fmla="*/ 716 h 7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716">
                <a:moveTo>
                  <a:pt x="480" y="716"/>
                </a:moveTo>
                <a:lnTo>
                  <a:pt x="480" y="60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rgbClr val="6A93DE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8684" name="Freeform 30"/>
          <p:cNvSpPr>
            <a:spLocks/>
          </p:cNvSpPr>
          <p:nvPr/>
        </p:nvSpPr>
        <p:spPr bwMode="gray">
          <a:xfrm rot="-998297">
            <a:off x="5194300" y="2892425"/>
            <a:ext cx="2863850" cy="1090613"/>
          </a:xfrm>
          <a:custGeom>
            <a:avLst/>
            <a:gdLst>
              <a:gd name="T0" fmla="*/ 2147483647 w 1008"/>
              <a:gd name="T1" fmla="*/ 2147483647 h 388"/>
              <a:gd name="T2" fmla="*/ 2147483647 w 1008"/>
              <a:gd name="T3" fmla="*/ 2147483647 h 388"/>
              <a:gd name="T4" fmla="*/ 0 w 1008"/>
              <a:gd name="T5" fmla="*/ 0 h 388"/>
              <a:gd name="T6" fmla="*/ 0 60000 65536"/>
              <a:gd name="T7" fmla="*/ 0 60000 65536"/>
              <a:gd name="T8" fmla="*/ 0 60000 65536"/>
              <a:gd name="T9" fmla="*/ 0 w 1008"/>
              <a:gd name="T10" fmla="*/ 0 h 388"/>
              <a:gd name="T11" fmla="*/ 1008 w 1008"/>
              <a:gd name="T12" fmla="*/ 388 h 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388">
                <a:moveTo>
                  <a:pt x="1008" y="388"/>
                </a:moveTo>
                <a:lnTo>
                  <a:pt x="1000" y="284"/>
                </a:lnTo>
                <a:lnTo>
                  <a:pt x="0" y="0"/>
                </a:ln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grpSp>
        <p:nvGrpSpPr>
          <p:cNvPr id="28685" name="Group 31"/>
          <p:cNvGrpSpPr>
            <a:grpSpLocks/>
          </p:cNvGrpSpPr>
          <p:nvPr/>
        </p:nvGrpSpPr>
        <p:grpSpPr bwMode="auto">
          <a:xfrm>
            <a:off x="4859338" y="2935288"/>
            <a:ext cx="3398837" cy="2325687"/>
            <a:chOff x="2694" y="1900"/>
            <a:chExt cx="1915" cy="1087"/>
          </a:xfrm>
        </p:grpSpPr>
        <p:sp>
          <p:nvSpPr>
            <p:cNvPr id="28707" name="Arc 32"/>
            <p:cNvSpPr>
              <a:spLocks/>
            </p:cNvSpPr>
            <p:nvPr/>
          </p:nvSpPr>
          <p:spPr bwMode="gray">
            <a:xfrm rot="-886887">
              <a:off x="2694" y="1900"/>
              <a:ext cx="1858" cy="801"/>
            </a:xfrm>
            <a:custGeom>
              <a:avLst/>
              <a:gdLst>
                <a:gd name="T0" fmla="*/ 0 w 19866"/>
                <a:gd name="T1" fmla="*/ 0 h 19523"/>
                <a:gd name="T2" fmla="*/ 0 w 19866"/>
                <a:gd name="T3" fmla="*/ 0 h 19523"/>
                <a:gd name="T4" fmla="*/ 0 w 19866"/>
                <a:gd name="T5" fmla="*/ 0 h 19523"/>
                <a:gd name="T6" fmla="*/ 0 60000 65536"/>
                <a:gd name="T7" fmla="*/ 0 60000 65536"/>
                <a:gd name="T8" fmla="*/ 0 60000 65536"/>
                <a:gd name="T9" fmla="*/ 0 w 19866"/>
                <a:gd name="T10" fmla="*/ 0 h 19523"/>
                <a:gd name="T11" fmla="*/ 19866 w 19866"/>
                <a:gd name="T12" fmla="*/ 19523 h 195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66" h="19523" fill="none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</a:path>
                <a:path w="19866" h="19523" stroke="0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52973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8" name="Freeform 33"/>
            <p:cNvSpPr>
              <a:spLocks/>
            </p:cNvSpPr>
            <p:nvPr/>
          </p:nvSpPr>
          <p:spPr bwMode="gray">
            <a:xfrm rot="-886887">
              <a:off x="2747" y="2019"/>
              <a:ext cx="868" cy="968"/>
            </a:xfrm>
            <a:custGeom>
              <a:avLst/>
              <a:gdLst>
                <a:gd name="T0" fmla="*/ 4883 w 486"/>
                <a:gd name="T1" fmla="*/ 1648 h 762"/>
                <a:gd name="T2" fmla="*/ 4944 w 486"/>
                <a:gd name="T3" fmla="*/ 1986 h 762"/>
                <a:gd name="T4" fmla="*/ 93 w 486"/>
                <a:gd name="T5" fmla="*/ 335 h 762"/>
                <a:gd name="T6" fmla="*/ 0 w 486"/>
                <a:gd name="T7" fmla="*/ 0 h 762"/>
                <a:gd name="T8" fmla="*/ 4883 w 486"/>
                <a:gd name="T9" fmla="*/ 1648 h 7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6"/>
                <a:gd name="T16" fmla="*/ 0 h 762"/>
                <a:gd name="T17" fmla="*/ 486 w 486"/>
                <a:gd name="T18" fmla="*/ 762 h 7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6" h="762">
                  <a:moveTo>
                    <a:pt x="480" y="633"/>
                  </a:moveTo>
                  <a:lnTo>
                    <a:pt x="486" y="762"/>
                  </a:lnTo>
                  <a:lnTo>
                    <a:pt x="9" y="129"/>
                  </a:lnTo>
                  <a:lnTo>
                    <a:pt x="0" y="0"/>
                  </a:lnTo>
                  <a:lnTo>
                    <a:pt x="480" y="633"/>
                  </a:lnTo>
                  <a:close/>
                </a:path>
              </a:pathLst>
            </a:custGeom>
            <a:gradFill rotWithShape="1">
              <a:gsLst>
                <a:gs pos="0">
                  <a:srgbClr val="6A6198"/>
                </a:gs>
                <a:gs pos="100000">
                  <a:srgbClr val="35297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8709" name="Freeform 34"/>
            <p:cNvSpPr>
              <a:spLocks/>
            </p:cNvSpPr>
            <p:nvPr/>
          </p:nvSpPr>
          <p:spPr bwMode="gray">
            <a:xfrm rot="-886887">
              <a:off x="3614" y="2125"/>
              <a:ext cx="995" cy="617"/>
            </a:xfrm>
            <a:custGeom>
              <a:avLst/>
              <a:gdLst>
                <a:gd name="T0" fmla="*/ 0 w 556"/>
                <a:gd name="T1" fmla="*/ 889 h 486"/>
                <a:gd name="T2" fmla="*/ 5662 w 556"/>
                <a:gd name="T3" fmla="*/ 0 h 486"/>
                <a:gd name="T4" fmla="*/ 5703 w 556"/>
                <a:gd name="T5" fmla="*/ 358 h 486"/>
                <a:gd name="T6" fmla="*/ 3549 w 556"/>
                <a:gd name="T7" fmla="*/ 879 h 486"/>
                <a:gd name="T8" fmla="*/ 64 w 556"/>
                <a:gd name="T9" fmla="*/ 1262 h 486"/>
                <a:gd name="T10" fmla="*/ 0 w 556"/>
                <a:gd name="T11" fmla="*/ 889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6"/>
                <a:gd name="T19" fmla="*/ 0 h 486"/>
                <a:gd name="T20" fmla="*/ 556 w 556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6" h="486">
                  <a:moveTo>
                    <a:pt x="0" y="342"/>
                  </a:moveTo>
                  <a:lnTo>
                    <a:pt x="552" y="0"/>
                  </a:lnTo>
                  <a:lnTo>
                    <a:pt x="556" y="138"/>
                  </a:lnTo>
                  <a:cubicBezTo>
                    <a:pt x="522" y="194"/>
                    <a:pt x="438" y="280"/>
                    <a:pt x="346" y="338"/>
                  </a:cubicBezTo>
                  <a:cubicBezTo>
                    <a:pt x="254" y="396"/>
                    <a:pt x="64" y="485"/>
                    <a:pt x="6" y="486"/>
                  </a:cubicBezTo>
                  <a:cubicBezTo>
                    <a:pt x="8" y="434"/>
                    <a:pt x="1" y="372"/>
                    <a:pt x="0" y="342"/>
                  </a:cubicBezTo>
                  <a:close/>
                </a:path>
              </a:pathLst>
            </a:custGeom>
            <a:solidFill>
              <a:srgbClr val="352973"/>
            </a:soli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28686" name="Group 35"/>
          <p:cNvGrpSpPr>
            <a:grpSpLocks/>
          </p:cNvGrpSpPr>
          <p:nvPr/>
        </p:nvGrpSpPr>
        <p:grpSpPr bwMode="auto">
          <a:xfrm>
            <a:off x="5435600" y="2708275"/>
            <a:ext cx="3357563" cy="2559050"/>
            <a:chOff x="2914" y="1816"/>
            <a:chExt cx="1892" cy="1197"/>
          </a:xfrm>
        </p:grpSpPr>
        <p:sp>
          <p:nvSpPr>
            <p:cNvPr id="28704" name="Freeform 36"/>
            <p:cNvSpPr>
              <a:spLocks/>
            </p:cNvSpPr>
            <p:nvPr/>
          </p:nvSpPr>
          <p:spPr bwMode="gray">
            <a:xfrm rot="-998297">
              <a:off x="3826" y="2056"/>
              <a:ext cx="980" cy="688"/>
            </a:xfrm>
            <a:custGeom>
              <a:avLst/>
              <a:gdLst>
                <a:gd name="T0" fmla="*/ 0 w 556"/>
                <a:gd name="T1" fmla="*/ 1373 h 486"/>
                <a:gd name="T2" fmla="*/ 5328 w 556"/>
                <a:gd name="T3" fmla="*/ 0 h 486"/>
                <a:gd name="T4" fmla="*/ 5365 w 556"/>
                <a:gd name="T5" fmla="*/ 554 h 486"/>
                <a:gd name="T6" fmla="*/ 3340 w 556"/>
                <a:gd name="T7" fmla="*/ 1356 h 486"/>
                <a:gd name="T8" fmla="*/ 58 w 556"/>
                <a:gd name="T9" fmla="*/ 1952 h 486"/>
                <a:gd name="T10" fmla="*/ 0 w 556"/>
                <a:gd name="T11" fmla="*/ 1373 h 4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6"/>
                <a:gd name="T19" fmla="*/ 0 h 486"/>
                <a:gd name="T20" fmla="*/ 556 w 556"/>
                <a:gd name="T21" fmla="*/ 486 h 4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6" h="486">
                  <a:moveTo>
                    <a:pt x="0" y="342"/>
                  </a:moveTo>
                  <a:lnTo>
                    <a:pt x="552" y="0"/>
                  </a:lnTo>
                  <a:lnTo>
                    <a:pt x="556" y="138"/>
                  </a:lnTo>
                  <a:cubicBezTo>
                    <a:pt x="522" y="194"/>
                    <a:pt x="438" y="280"/>
                    <a:pt x="346" y="338"/>
                  </a:cubicBezTo>
                  <a:cubicBezTo>
                    <a:pt x="254" y="396"/>
                    <a:pt x="64" y="485"/>
                    <a:pt x="6" y="486"/>
                  </a:cubicBezTo>
                  <a:cubicBezTo>
                    <a:pt x="8" y="434"/>
                    <a:pt x="1" y="372"/>
                    <a:pt x="0" y="342"/>
                  </a:cubicBezTo>
                  <a:close/>
                </a:path>
              </a:pathLst>
            </a:custGeom>
            <a:gradFill rotWithShape="0">
              <a:gsLst>
                <a:gs pos="0">
                  <a:srgbClr val="B98BE8"/>
                </a:gs>
                <a:gs pos="100000">
                  <a:srgbClr val="6600CC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05" name="Arc 37"/>
            <p:cNvSpPr>
              <a:spLocks/>
            </p:cNvSpPr>
            <p:nvPr/>
          </p:nvSpPr>
          <p:spPr bwMode="gray">
            <a:xfrm rot="-1060795">
              <a:off x="2914" y="1816"/>
              <a:ext cx="1830" cy="880"/>
            </a:xfrm>
            <a:custGeom>
              <a:avLst/>
              <a:gdLst>
                <a:gd name="T0" fmla="*/ 0 w 19866"/>
                <a:gd name="T1" fmla="*/ 0 h 19523"/>
                <a:gd name="T2" fmla="*/ 0 w 19866"/>
                <a:gd name="T3" fmla="*/ 0 h 19523"/>
                <a:gd name="T4" fmla="*/ 0 w 19866"/>
                <a:gd name="T5" fmla="*/ 0 h 19523"/>
                <a:gd name="T6" fmla="*/ 0 60000 65536"/>
                <a:gd name="T7" fmla="*/ 0 60000 65536"/>
                <a:gd name="T8" fmla="*/ 0 60000 65536"/>
                <a:gd name="T9" fmla="*/ 0 w 19866"/>
                <a:gd name="T10" fmla="*/ 0 h 19523"/>
                <a:gd name="T11" fmla="*/ 19866 w 19866"/>
                <a:gd name="T12" fmla="*/ 19523 h 195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66" h="19523" fill="none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</a:path>
                <a:path w="19866" h="19523" stroke="0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99FF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6" name="Freeform 38"/>
            <p:cNvSpPr>
              <a:spLocks/>
            </p:cNvSpPr>
            <p:nvPr/>
          </p:nvSpPr>
          <p:spPr bwMode="gray">
            <a:xfrm rot="-998297">
              <a:off x="2997" y="1949"/>
              <a:ext cx="839" cy="1064"/>
            </a:xfrm>
            <a:custGeom>
              <a:avLst/>
              <a:gdLst>
                <a:gd name="T0" fmla="*/ 4264 w 486"/>
                <a:gd name="T1" fmla="*/ 2406 h 762"/>
                <a:gd name="T2" fmla="*/ 4316 w 486"/>
                <a:gd name="T3" fmla="*/ 2897 h 762"/>
                <a:gd name="T4" fmla="*/ 83 w 486"/>
                <a:gd name="T5" fmla="*/ 489 h 762"/>
                <a:gd name="T6" fmla="*/ 0 w 486"/>
                <a:gd name="T7" fmla="*/ 0 h 762"/>
                <a:gd name="T8" fmla="*/ 4264 w 486"/>
                <a:gd name="T9" fmla="*/ 2406 h 7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6"/>
                <a:gd name="T16" fmla="*/ 0 h 762"/>
                <a:gd name="T17" fmla="*/ 486 w 486"/>
                <a:gd name="T18" fmla="*/ 762 h 7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6" h="762">
                  <a:moveTo>
                    <a:pt x="480" y="633"/>
                  </a:moveTo>
                  <a:lnTo>
                    <a:pt x="486" y="762"/>
                  </a:lnTo>
                  <a:lnTo>
                    <a:pt x="9" y="129"/>
                  </a:lnTo>
                  <a:lnTo>
                    <a:pt x="0" y="0"/>
                  </a:lnTo>
                  <a:lnTo>
                    <a:pt x="480" y="633"/>
                  </a:lnTo>
                  <a:close/>
                </a:path>
              </a:pathLst>
            </a:custGeom>
            <a:gradFill rotWithShape="1">
              <a:gsLst>
                <a:gs pos="0">
                  <a:srgbClr val="5007A1"/>
                </a:gs>
                <a:gs pos="100000">
                  <a:srgbClr val="AF8ED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87" name="Oval 39"/>
          <p:cNvSpPr>
            <a:spLocks noChangeArrowheads="1"/>
          </p:cNvSpPr>
          <p:nvPr/>
        </p:nvSpPr>
        <p:spPr bwMode="gray">
          <a:xfrm rot="-998297">
            <a:off x="3605213" y="2416175"/>
            <a:ext cx="3013075" cy="1804988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50000">
                <a:srgbClr val="C1C1C1"/>
              </a:gs>
              <a:gs pos="100000">
                <a:srgbClr val="000000"/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154664" name="Oval 40"/>
          <p:cNvSpPr>
            <a:spLocks noChangeArrowheads="1"/>
          </p:cNvSpPr>
          <p:nvPr/>
        </p:nvSpPr>
        <p:spPr bwMode="white">
          <a:xfrm rot="-998297">
            <a:off x="3641725" y="2738438"/>
            <a:ext cx="2932113" cy="147955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33333"/>
                  <a:invGamma/>
                </a:schemeClr>
              </a:gs>
              <a:gs pos="100000">
                <a:schemeClr val="bg2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rgbClr val="211660"/>
                </a:solidFill>
                <a:latin typeface="Times" charset="0"/>
              </a:rPr>
              <a:t>Ручной умелости и </a:t>
            </a:r>
          </a:p>
          <a:p>
            <a:pPr algn="ctr" eaLnBrk="0" hangingPunct="0">
              <a:defRPr/>
            </a:pPr>
            <a:r>
              <a:rPr lang="ru-RU" sz="1400" b="1" dirty="0">
                <a:solidFill>
                  <a:srgbClr val="211660"/>
                </a:solidFill>
                <a:latin typeface="Times" charset="0"/>
              </a:rPr>
              <a:t>мелкой моторики</a:t>
            </a:r>
          </a:p>
        </p:txBody>
      </p:sp>
      <p:sp>
        <p:nvSpPr>
          <p:cNvPr id="28689" name="Text Box 41"/>
          <p:cNvSpPr txBox="1">
            <a:spLocks noChangeArrowheads="1"/>
          </p:cNvSpPr>
          <p:nvPr/>
        </p:nvSpPr>
        <p:spPr bwMode="gray">
          <a:xfrm>
            <a:off x="6484938" y="2127250"/>
            <a:ext cx="1539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 точности </a:t>
            </a:r>
          </a:p>
          <a:p>
            <a:pPr algn="ctr" eaLnBrk="0" hangingPunct="0"/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ручных движений</a:t>
            </a:r>
          </a:p>
        </p:txBody>
      </p:sp>
      <p:sp>
        <p:nvSpPr>
          <p:cNvPr id="154666" name="Text Box 42"/>
          <p:cNvSpPr txBox="1">
            <a:spLocks noChangeArrowheads="1"/>
          </p:cNvSpPr>
          <p:nvPr/>
        </p:nvSpPr>
        <p:spPr bwMode="gray">
          <a:xfrm>
            <a:off x="4699000" y="1479550"/>
            <a:ext cx="1290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силы</a:t>
            </a:r>
          </a:p>
          <a:p>
            <a:pPr algn="ctr" eaLnBrk="0" hangingPunct="0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ручных мышц</a:t>
            </a:r>
          </a:p>
        </p:txBody>
      </p:sp>
      <p:sp>
        <p:nvSpPr>
          <p:cNvPr id="28691" name="Text Box 43"/>
          <p:cNvSpPr txBox="1">
            <a:spLocks noChangeArrowheads="1"/>
          </p:cNvSpPr>
          <p:nvPr/>
        </p:nvSpPr>
        <p:spPr bwMode="gray">
          <a:xfrm>
            <a:off x="2700338" y="2205038"/>
            <a:ext cx="1328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гибкость</a:t>
            </a:r>
          </a:p>
          <a:p>
            <a:pPr algn="ctr" eaLnBrk="0" hangingPunct="0"/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пальцев рук</a:t>
            </a:r>
          </a:p>
        </p:txBody>
      </p:sp>
      <p:sp>
        <p:nvSpPr>
          <p:cNvPr id="154668" name="Text Box 44"/>
          <p:cNvSpPr txBox="1">
            <a:spLocks noChangeArrowheads="1"/>
          </p:cNvSpPr>
          <p:nvPr/>
        </p:nvSpPr>
        <p:spPr bwMode="gray">
          <a:xfrm>
            <a:off x="1979613" y="40005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Координации движений обеих рук</a:t>
            </a:r>
          </a:p>
        </p:txBody>
      </p:sp>
      <p:sp>
        <p:nvSpPr>
          <p:cNvPr id="28693" name="Text Box 45"/>
          <p:cNvSpPr txBox="1">
            <a:spLocks noChangeArrowheads="1"/>
          </p:cNvSpPr>
          <p:nvPr/>
        </p:nvSpPr>
        <p:spPr bwMode="gray">
          <a:xfrm>
            <a:off x="4256088" y="4359275"/>
            <a:ext cx="18319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>
                <a:solidFill>
                  <a:schemeClr val="bg1"/>
                </a:solidFill>
                <a:latin typeface="Arial Narrow" pitchFamily="34" charset="0"/>
              </a:rPr>
              <a:t>согласованности движений пальцев рук</a:t>
            </a:r>
          </a:p>
        </p:txBody>
      </p:sp>
      <p:sp>
        <p:nvSpPr>
          <p:cNvPr id="154670" name="Text Box 46"/>
          <p:cNvSpPr txBox="1">
            <a:spLocks noChangeArrowheads="1"/>
          </p:cNvSpPr>
          <p:nvPr/>
        </p:nvSpPr>
        <p:spPr bwMode="gray">
          <a:xfrm>
            <a:off x="6738938" y="3471863"/>
            <a:ext cx="116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глазомерной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координации</a:t>
            </a:r>
          </a:p>
        </p:txBody>
      </p:sp>
      <p:grpSp>
        <p:nvGrpSpPr>
          <p:cNvPr id="28695" name="Group 19"/>
          <p:cNvGrpSpPr>
            <a:grpSpLocks/>
          </p:cNvGrpSpPr>
          <p:nvPr/>
        </p:nvGrpSpPr>
        <p:grpSpPr bwMode="auto">
          <a:xfrm>
            <a:off x="179388" y="3573463"/>
            <a:ext cx="1152525" cy="1079500"/>
            <a:chOff x="1911" y="1920"/>
            <a:chExt cx="1680" cy="1680"/>
          </a:xfrm>
        </p:grpSpPr>
        <p:sp>
          <p:nvSpPr>
            <p:cNvPr id="46" name="Oval 20"/>
            <p:cNvSpPr>
              <a:spLocks noChangeArrowheads="1"/>
            </p:cNvSpPr>
            <p:nvPr/>
          </p:nvSpPr>
          <p:spPr bwMode="gray">
            <a:xfrm>
              <a:off x="1911" y="1920"/>
              <a:ext cx="1680" cy="16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b="1" i="1" dirty="0">
                  <a:solidFill>
                    <a:srgbClr val="211660"/>
                  </a:solidFill>
                  <a:latin typeface="Times" charset="0"/>
                </a:rPr>
                <a:t>лепка</a:t>
              </a:r>
            </a:p>
          </p:txBody>
        </p:sp>
        <p:sp>
          <p:nvSpPr>
            <p:cNvPr id="47" name="Freeform 21"/>
            <p:cNvSpPr>
              <a:spLocks/>
            </p:cNvSpPr>
            <p:nvPr/>
          </p:nvSpPr>
          <p:spPr bwMode="gray">
            <a:xfrm>
              <a:off x="2207" y="1950"/>
              <a:ext cx="1296" cy="63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 sz="1000" i="1">
                <a:latin typeface="Times" charset="0"/>
              </a:endParaRPr>
            </a:p>
          </p:txBody>
        </p:sp>
      </p:grpSp>
      <p:grpSp>
        <p:nvGrpSpPr>
          <p:cNvPr id="28696" name="Group 19"/>
          <p:cNvGrpSpPr>
            <a:grpSpLocks/>
          </p:cNvGrpSpPr>
          <p:nvPr/>
        </p:nvGrpSpPr>
        <p:grpSpPr bwMode="auto">
          <a:xfrm>
            <a:off x="323850" y="1557338"/>
            <a:ext cx="1727200" cy="1655762"/>
            <a:chOff x="2016" y="1920"/>
            <a:chExt cx="1680" cy="1680"/>
          </a:xfrm>
        </p:grpSpPr>
        <p:sp>
          <p:nvSpPr>
            <p:cNvPr id="49" name="Oval 20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b="1" i="1" dirty="0">
                  <a:solidFill>
                    <a:srgbClr val="211660"/>
                  </a:solidFill>
                  <a:latin typeface="Times" charset="0"/>
                </a:rPr>
                <a:t>аппликация</a:t>
              </a:r>
            </a:p>
          </p:txBody>
        </p:sp>
        <p:sp>
          <p:nvSpPr>
            <p:cNvPr id="50" name="Freeform 21"/>
            <p:cNvSpPr>
              <a:spLocks/>
            </p:cNvSpPr>
            <p:nvPr/>
          </p:nvSpPr>
          <p:spPr bwMode="gray">
            <a:xfrm>
              <a:off x="2207" y="1947"/>
              <a:ext cx="1297" cy="633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 i="1">
                <a:latin typeface="Times" charset="0"/>
              </a:endParaRPr>
            </a:p>
          </p:txBody>
        </p:sp>
      </p:grpSp>
      <p:grpSp>
        <p:nvGrpSpPr>
          <p:cNvPr id="28697" name="Group 19"/>
          <p:cNvGrpSpPr>
            <a:grpSpLocks/>
          </p:cNvGrpSpPr>
          <p:nvPr/>
        </p:nvGrpSpPr>
        <p:grpSpPr bwMode="auto">
          <a:xfrm>
            <a:off x="539750" y="4868863"/>
            <a:ext cx="1655763" cy="1584325"/>
            <a:chOff x="2016" y="1920"/>
            <a:chExt cx="1680" cy="1680"/>
          </a:xfrm>
        </p:grpSpPr>
        <p:sp>
          <p:nvSpPr>
            <p:cNvPr id="52" name="Oval 20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ru-RU" b="1" i="1" dirty="0">
                  <a:solidFill>
                    <a:srgbClr val="211660"/>
                  </a:solidFill>
                  <a:latin typeface="Times" charset="0"/>
                </a:rPr>
                <a:t>рисование</a:t>
              </a: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gray">
            <a:xfrm>
              <a:off x="2209" y="1949"/>
              <a:ext cx="1293" cy="633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ru-RU" sz="900">
                <a:latin typeface="Time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04813"/>
            <a:ext cx="6172200" cy="15113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ЦЕЛЬ ПРОГРАММЫ </a:t>
            </a:r>
            <a:b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«УМЕЛЫЕ РУЧКИ»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2060575"/>
            <a:ext cx="7129463" cy="4170363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Коррекция и развитие мелкой моторики детей старшего дошкольного возраста с задержкой психического развития в разных видах  изобразительной деятельности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4075" y="476250"/>
            <a:ext cx="6192838" cy="863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6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ПРОГРАММЫ:</a:t>
            </a:r>
            <a:br>
              <a:rPr lang="ru-RU" sz="32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cap="none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150" y="1174750"/>
            <a:ext cx="6913563" cy="568325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Воспитывать </a:t>
            </a: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 детей с ЗПР интерес к разным видам изобразительной деятельности с использованием нетрадиционных технологий. Учить  применять их на практике.</a:t>
            </a:r>
            <a:endParaRPr lang="ru-RU" sz="200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Развивать мелкую моторику и речь детей старшего дошкольного возраста с ЗПР, умение выразить своё отношение к увиденному или сделанному словами. Обогащать и активизировать словарь.</a:t>
            </a:r>
            <a:endParaRPr lang="ru-RU" sz="200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Формировать художественный вкус, разнообразные сенсорные  эталоны, адекватную самооценку своих способностей, уверенность в своих возможностях.</a:t>
            </a:r>
            <a:endParaRPr lang="ru-RU" sz="200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Содействовать творческому развитию личности ребёнка, его свободному творческому самовыражению, способствовать развитию любознательности и познавательной активности.</a:t>
            </a:r>
          </a:p>
          <a:p>
            <a:pPr marL="342900" indent="-342900">
              <a:buFont typeface="Arial" charset="0"/>
              <a:buChar char="•"/>
            </a:pPr>
            <a:endParaRPr lang="ru-RU" sz="200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ru-RU" sz="200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ru-RU" smtClean="0">
              <a:solidFill>
                <a:schemeClr val="accent1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ru-RU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3"/>
          <p:cNvSpPr>
            <a:spLocks noChangeArrowheads="1"/>
          </p:cNvSpPr>
          <p:nvPr/>
        </p:nvSpPr>
        <p:spPr bwMode="gray">
          <a:xfrm>
            <a:off x="251520" y="5589240"/>
            <a:ext cx="8424936" cy="936104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ts val="2640"/>
              </a:lnSpc>
              <a:defRPr/>
            </a:pPr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gray">
          <a:xfrm>
            <a:off x="251520" y="4077072"/>
            <a:ext cx="8424936" cy="1368152"/>
          </a:xfrm>
          <a:prstGeom prst="roundRect">
            <a:avLst>
              <a:gd name="adj" fmla="val 10889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ts val="2640"/>
              </a:lnSpc>
              <a:defRPr/>
            </a:pPr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gray">
          <a:xfrm>
            <a:off x="251520" y="2564904"/>
            <a:ext cx="8424936" cy="1368152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ts val="2640"/>
              </a:lnSpc>
              <a:defRPr/>
            </a:pPr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251520" y="1196752"/>
            <a:ext cx="8424936" cy="1224136"/>
          </a:xfrm>
          <a:prstGeom prst="roundRect">
            <a:avLst>
              <a:gd name="adj" fmla="val 10889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ts val="2640"/>
              </a:lnSpc>
              <a:defRPr/>
            </a:pPr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15888"/>
            <a:ext cx="8147050" cy="14414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занятиях по программе «умелые ручки» использовали следующие методы работы: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08912" cy="5256584"/>
          </a:xfrm>
          <a:noFill/>
          <a:effectLst>
            <a:innerShdw blurRad="114300">
              <a:prstClr val="black"/>
            </a:innerShdw>
          </a:effectLst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Наглядные методы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показ способов действия с инструментами и материалами, предъявление наглядных пособий.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Словесные методы: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анализ выполненных работ; объяснение способов действия с инструментами и материалами; использование художественного слова.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Практические методы: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обучение способам рисования, аппликации и лепки; индивидуальный подход к детям с ЗПР с учетом особенностей их психики, эмоционального и интеллектуального развития.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Игровые методы:     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сюрпризные моменты;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динамические упражнения.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i="1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i="1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375" y="260350"/>
            <a:ext cx="7667625" cy="10080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</a:t>
            </a:r>
            <a:r>
              <a:rPr lang="ru-RU" sz="28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ПРОГРАММА «УМЕЛЫЕ РУЧКИ»</a:t>
            </a:r>
            <a:br>
              <a:rPr lang="ru-RU" sz="28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8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ВКЛЮЧАЕТ В СЕБЯ ТРИ РАЗДЕЛА: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74900" y="908050"/>
            <a:ext cx="6769100" cy="5949950"/>
          </a:xfrm>
        </p:spPr>
        <p:txBody>
          <a:bodyPr/>
          <a:lstStyle/>
          <a:p>
            <a:pPr marL="342900" indent="-342900">
              <a:buFont typeface="Wingdings" pitchFamily="2" charset="2"/>
              <a:buAutoNum type="arabicPeriod"/>
            </a:pPr>
            <a:endParaRPr lang="ru-RU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«Чудо лепка» –знакомит детей с пластичными материалами, с разными способами и приёмами  работы с ними.</a:t>
            </a:r>
          </a:p>
          <a:p>
            <a:pPr marL="342900" indent="-342900">
              <a:buFont typeface="Wingdings" pitchFamily="2" charset="2"/>
              <a:buAutoNum type="arabicPeriod"/>
            </a:pPr>
            <a:endParaRPr lang="ru-RU" sz="20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AutoNum type="arabicPeriod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«Бумажные фантазии» - предоставляет широкие возможности для развития мелкой моторики через разнообразные действия с разными материалами, </a:t>
            </a:r>
          </a:p>
          <a:p>
            <a:pPr marL="342900" indent="-342900"/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в процессе аппликации.</a:t>
            </a:r>
          </a:p>
          <a:p>
            <a:pPr marL="342900" indent="-342900"/>
            <a:r>
              <a:rPr lang="ru-RU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</a:t>
            </a: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«Магия красок» – способствует обогащению сенсорного опыта и развитию мелкой моторики. </a:t>
            </a:r>
          </a:p>
          <a:p>
            <a:pPr marL="342900" indent="-342900"/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Дети знакомятся с доступными нетрадиционными изобразительными технологиями, с необычными орудиями и средствами рисования,  а так же декоративной росписью.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476672"/>
            <a:ext cx="7416824" cy="58326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60350"/>
            <a:ext cx="8604250" cy="2078038"/>
          </a:xfrm>
        </p:spPr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200" i="1" dirty="0" smtClean="0">
              <a:solidFill>
                <a:srgbClr val="2116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lnSpc>
                <a:spcPts val="2640"/>
              </a:lnSpc>
              <a:spcAft>
                <a:spcPts val="0"/>
              </a:spcAft>
              <a:buFont typeface="Wingdings"/>
              <a:buNone/>
              <a:defRPr/>
            </a:pPr>
            <a:endParaRPr lang="ru-RU" sz="2200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lnSpc>
                <a:spcPts val="2640"/>
              </a:lnSpc>
              <a:spcAft>
                <a:spcPts val="0"/>
              </a:spcAft>
              <a:buFont typeface="Wingdings"/>
              <a:buNone/>
              <a:defRPr/>
            </a:pPr>
            <a:endParaRPr lang="ru-RU" sz="2200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lnSpc>
                <a:spcPts val="264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i="1" dirty="0" smtClean="0">
              <a:solidFill>
                <a:srgbClr val="2116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200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450" y="404813"/>
            <a:ext cx="76327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18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В детском доме проживают 45 детей в возрасте от 1 месяца до 7лет, 98% из них имеют те или иные отклонения в развитии, более половины из них имеют диагноз - Задержка психического развития.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1913" y="3716338"/>
            <a:ext cx="734377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ОРГАНИЗАЦИЯ РАБОТА ПО ПРОГРАММЕ «УМЕЛЫЕ РУЧКИ»</a:t>
            </a:r>
          </a:p>
          <a:p>
            <a:pPr marL="342900" indent="-342900" eaLnBrk="0" hangingPunct="0">
              <a:buFontTx/>
              <a:buAutoNum type="arabicPeriod"/>
              <a:defRPr/>
            </a:pPr>
            <a:r>
              <a:rPr lang="ru-RU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Занятия проводятся 1 раз в неделю по субботам с детьми старшего дошкольного возраста с задержкой психического развития.</a:t>
            </a:r>
          </a:p>
          <a:p>
            <a:pPr marL="342900" indent="-342900" eaLnBrk="0" hangingPunct="0">
              <a:buFontTx/>
              <a:buAutoNum type="arabicPeriod"/>
              <a:defRPr/>
            </a:pPr>
            <a:endParaRPr lang="ru-RU" sz="1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</a:endParaRPr>
          </a:p>
          <a:p>
            <a:pPr marL="342900" indent="-342900" eaLnBrk="0" hangingPunct="0">
              <a:buFontTx/>
              <a:buAutoNum type="arabicPeriod"/>
              <a:defRPr/>
            </a:pPr>
            <a:r>
              <a:rPr lang="ru-RU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Продолжительность занятий – 30 минут.</a:t>
            </a:r>
          </a:p>
          <a:p>
            <a:pPr marL="342900" indent="-342900" eaLnBrk="0" hangingPunct="0">
              <a:buFontTx/>
              <a:buAutoNum type="arabicPeriod"/>
              <a:defRPr/>
            </a:pPr>
            <a:endParaRPr lang="ru-RU" sz="1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</a:endParaRPr>
          </a:p>
          <a:p>
            <a:pPr marL="342900" indent="-342900" eaLnBrk="0" hangingPunct="0">
              <a:buFontTx/>
              <a:buAutoNum type="arabicPeriod"/>
              <a:defRPr/>
            </a:pPr>
            <a:r>
              <a:rPr lang="ru-RU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Занятие проводится по подгруппам, оптимальное количество детей на  занятии – 5 детей.</a:t>
            </a:r>
          </a:p>
          <a:p>
            <a:pPr marL="342900" indent="-342900" eaLnBrk="0" hangingPunct="0">
              <a:buFontTx/>
              <a:buAutoNum type="arabicPeriod"/>
              <a:defRPr/>
            </a:pPr>
            <a:endParaRPr lang="ru-RU" sz="1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</a:endParaRPr>
          </a:p>
          <a:p>
            <a:pPr marL="342900" indent="-342900" algn="ctr" eaLnBrk="0" hangingPunct="0">
              <a:buFontTx/>
              <a:buAutoNum type="arabicPeriod"/>
              <a:defRPr/>
            </a:pPr>
            <a:endParaRPr lang="ru-RU" sz="1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 </a:t>
            </a:r>
            <a:endParaRPr lang="ru-RU" sz="1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713" y="333375"/>
            <a:ext cx="6694487" cy="647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7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ОЖИДАЕМЫЕ РЕЗУЛЬТАТЫ:</a:t>
            </a:r>
            <a:br>
              <a:rPr lang="ru-RU" sz="2700" cap="none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2700" cap="none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8175" y="620713"/>
            <a:ext cx="6911975" cy="5754687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</a:rPr>
              <a:t> </a:t>
            </a: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Развитие  мелкой моторики и речи детей с ЗПР.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0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Расширение и закрепление у детей с ЗПР знаний и  представлений об окружающем мире.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0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Совершенствование у детей ЗПР умений и навыков работы с различными  инструментами и материалами (карандашами, кистями, ножницами, глиной, пластилином, солёным тестом, бумагой, фольгой и т.п.).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ru-RU" sz="20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Формирование художественного вкуса.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ru-RU" sz="20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Развитие творческих способностей у детей с ЗПР.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ru-RU" sz="200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ru-RU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Улучшение всех психических процессов у дошкольников с ЗПР: восприятия,  памяти, мышления, воображения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ru-RU" sz="200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00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ru-RU" sz="20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3"/>
          <p:cNvSpPr>
            <a:spLocks noChangeArrowheads="1"/>
          </p:cNvSpPr>
          <p:nvPr/>
        </p:nvSpPr>
        <p:spPr bwMode="gray">
          <a:xfrm>
            <a:off x="555427" y="926182"/>
            <a:ext cx="7848872" cy="1152129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выявить умение ребёнка ориентироваться в своей работе  </a:t>
            </a:r>
          </a:p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на образец, умение точно скопировать его, выявляет особенности </a:t>
            </a:r>
          </a:p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развития произвольного внимания, пространственного восприятия, </a:t>
            </a:r>
          </a:p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сенсомоторной координации и мелкой моторики руки </a:t>
            </a:r>
          </a:p>
          <a:p>
            <a:pPr algn="r" eaLnBrk="0" hangingPunct="0">
              <a:lnSpc>
                <a:spcPts val="2640"/>
              </a:lnSpc>
              <a:defRPr/>
            </a:pPr>
            <a:r>
              <a:rPr lang="ru-RU" sz="1600" b="1" i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gray">
          <a:xfrm>
            <a:off x="539552" y="2276872"/>
            <a:ext cx="7848872" cy="1008112"/>
          </a:xfrm>
          <a:prstGeom prst="roundRect">
            <a:avLst>
              <a:gd name="adj" fmla="val 10889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Позволяет определить уровень  развития точности движений, </a:t>
            </a:r>
          </a:p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подготовленности руки к овладению письмом, </a:t>
            </a:r>
            <a:r>
              <a:rPr lang="ru-RU" sz="1400" b="1" i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внимания и контроля за собственными действиями. 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gray">
          <a:xfrm>
            <a:off x="539552" y="3501008"/>
            <a:ext cx="7848872" cy="936104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lnSpc>
                <a:spcPts val="2640"/>
              </a:lnSpc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Позволяет определить готовность ребёнка к овладению письмом.</a:t>
            </a:r>
            <a:endParaRPr lang="ru-RU" sz="1400" b="1" i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gray">
          <a:xfrm>
            <a:off x="539552" y="4725144"/>
            <a:ext cx="7848872" cy="864096"/>
          </a:xfrm>
          <a:prstGeom prst="roundRect">
            <a:avLst>
              <a:gd name="adj" fmla="val 10889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Позволяет определить уровень  развития координации движений  глаз</a:t>
            </a:r>
          </a:p>
          <a:p>
            <a:pPr eaLnBrk="0" hangingPunct="0">
              <a:defRPr/>
            </a:pP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и  руки ребёнка,  степень </a:t>
            </a:r>
            <a:r>
              <a:rPr lang="ru-RU" sz="1400" b="1" i="1" dirty="0" err="1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дифференцированности</a:t>
            </a: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усилий пальцев рук.</a:t>
            </a:r>
            <a:endParaRPr lang="ru-RU" sz="1400" b="1" i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gray">
          <a:xfrm>
            <a:off x="539552" y="5877272"/>
            <a:ext cx="7848872" cy="792088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lnSpc>
                <a:spcPts val="2640"/>
              </a:lnSpc>
              <a:defRPr/>
            </a:pPr>
            <a:r>
              <a:rPr lang="ru-RU" sz="1400" b="1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1400" b="1" i="1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Позволяет определить уровень развития глаз и руки ребёнка</a:t>
            </a:r>
            <a:r>
              <a:rPr lang="ru-RU" sz="1400" b="1" dirty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2535" name="Group 19"/>
          <p:cNvGrpSpPr>
            <a:grpSpLocks/>
          </p:cNvGrpSpPr>
          <p:nvPr/>
        </p:nvGrpSpPr>
        <p:grpSpPr bwMode="auto">
          <a:xfrm>
            <a:off x="611188" y="1052513"/>
            <a:ext cx="1873250" cy="936625"/>
            <a:chOff x="2200" y="1570"/>
            <a:chExt cx="1496" cy="1496"/>
          </a:xfrm>
        </p:grpSpPr>
        <p:sp>
          <p:nvSpPr>
            <p:cNvPr id="12" name="Oval 2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3" name="Oval 21"/>
            <p:cNvSpPr>
              <a:spLocks noChangeArrowheads="1"/>
            </p:cNvSpPr>
            <p:nvPr/>
          </p:nvSpPr>
          <p:spPr bwMode="gray">
            <a:xfrm>
              <a:off x="2200" y="1798"/>
              <a:ext cx="1350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4" name="Oval 22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5" name="Oval 23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/>
          </p:nvSpPr>
          <p:spPr bwMode="gray">
            <a:xfrm>
              <a:off x="2364" y="1722"/>
              <a:ext cx="999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endParaRPr lang="ru-RU" dirty="0">
                <a:latin typeface="Times" charset="0"/>
              </a:endParaRP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79388" y="1196975"/>
            <a:ext cx="23050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</a:t>
            </a:r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«Домик»</a:t>
            </a:r>
          </a:p>
          <a:p>
            <a:pPr algn="ctr" eaLnBrk="0" hangingPunct="0">
              <a:defRPr/>
            </a:pPr>
            <a:r>
              <a:rPr lang="ru-RU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Н.И. </a:t>
            </a:r>
            <a:r>
              <a:rPr lang="ru-RU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Гуткиной</a:t>
            </a:r>
            <a:endParaRPr lang="ru-RU" sz="1200" dirty="0">
              <a:solidFill>
                <a:schemeClr val="bg1"/>
              </a:solidFill>
              <a:latin typeface="Times" charset="0"/>
            </a:endParaRPr>
          </a:p>
        </p:txBody>
      </p:sp>
      <p:grpSp>
        <p:nvGrpSpPr>
          <p:cNvPr id="22537" name="Group 19"/>
          <p:cNvGrpSpPr>
            <a:grpSpLocks/>
          </p:cNvGrpSpPr>
          <p:nvPr/>
        </p:nvGrpSpPr>
        <p:grpSpPr bwMode="auto">
          <a:xfrm>
            <a:off x="611188" y="2349500"/>
            <a:ext cx="1800225" cy="863600"/>
            <a:chOff x="2200" y="1570"/>
            <a:chExt cx="1496" cy="1496"/>
          </a:xfrm>
        </p:grpSpPr>
        <p:sp>
          <p:nvSpPr>
            <p:cNvPr id="47" name="Oval 2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48" name="Oval 21"/>
            <p:cNvSpPr>
              <a:spLocks noChangeArrowheads="1"/>
            </p:cNvSpPr>
            <p:nvPr/>
          </p:nvSpPr>
          <p:spPr bwMode="gray">
            <a:xfrm>
              <a:off x="2200" y="1798"/>
              <a:ext cx="1350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49" name="Oval 22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50" name="Oval 23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51" name="Oval 24"/>
            <p:cNvSpPr>
              <a:spLocks noChangeArrowheads="1"/>
            </p:cNvSpPr>
            <p:nvPr/>
          </p:nvSpPr>
          <p:spPr bwMode="gray">
            <a:xfrm>
              <a:off x="2364" y="1724"/>
              <a:ext cx="1000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endParaRPr lang="ru-RU" dirty="0">
                <a:latin typeface="Times" charset="0"/>
              </a:endParaRPr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539750" y="2420938"/>
            <a:ext cx="20970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</a:t>
            </a:r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«Дорожки»</a:t>
            </a:r>
          </a:p>
          <a:p>
            <a:pPr algn="ctr" eaLnBrk="0" hangingPunct="0">
              <a:defRPr/>
            </a:pP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Л.А. </a:t>
            </a:r>
            <a:r>
              <a:rPr lang="ru-RU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Венгеру</a:t>
            </a:r>
            <a:endParaRPr lang="ru-RU" sz="1200" dirty="0">
              <a:latin typeface="Times" charset="0"/>
            </a:endParaRPr>
          </a:p>
        </p:txBody>
      </p:sp>
      <p:grpSp>
        <p:nvGrpSpPr>
          <p:cNvPr id="22539" name="Group 19"/>
          <p:cNvGrpSpPr>
            <a:grpSpLocks/>
          </p:cNvGrpSpPr>
          <p:nvPr/>
        </p:nvGrpSpPr>
        <p:grpSpPr bwMode="auto">
          <a:xfrm>
            <a:off x="611188" y="3573463"/>
            <a:ext cx="1800225" cy="792162"/>
            <a:chOff x="2200" y="1570"/>
            <a:chExt cx="1496" cy="1496"/>
          </a:xfrm>
        </p:grpSpPr>
        <p:sp>
          <p:nvSpPr>
            <p:cNvPr id="55" name="Oval 2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56" name="Oval 21"/>
            <p:cNvSpPr>
              <a:spLocks noChangeArrowheads="1"/>
            </p:cNvSpPr>
            <p:nvPr/>
          </p:nvSpPr>
          <p:spPr bwMode="gray">
            <a:xfrm>
              <a:off x="2200" y="1798"/>
              <a:ext cx="1350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57" name="Oval 22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58" name="Oval 23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59" name="Oval 24"/>
            <p:cNvSpPr>
              <a:spLocks noChangeArrowheads="1"/>
            </p:cNvSpPr>
            <p:nvPr/>
          </p:nvSpPr>
          <p:spPr bwMode="gray">
            <a:xfrm>
              <a:off x="2364" y="1723"/>
              <a:ext cx="1000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endParaRPr lang="ru-RU" dirty="0">
                <a:latin typeface="Times" charset="0"/>
              </a:endParaRPr>
            </a:p>
          </p:txBody>
        </p:sp>
      </p:grpSp>
      <p:grpSp>
        <p:nvGrpSpPr>
          <p:cNvPr id="22540" name="Group 19"/>
          <p:cNvGrpSpPr>
            <a:grpSpLocks/>
          </p:cNvGrpSpPr>
          <p:nvPr/>
        </p:nvGrpSpPr>
        <p:grpSpPr bwMode="auto">
          <a:xfrm>
            <a:off x="611188" y="4797425"/>
            <a:ext cx="1800225" cy="792163"/>
            <a:chOff x="2200" y="1570"/>
            <a:chExt cx="1496" cy="1496"/>
          </a:xfrm>
        </p:grpSpPr>
        <p:sp>
          <p:nvSpPr>
            <p:cNvPr id="61" name="Oval 2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62" name="Oval 21"/>
            <p:cNvSpPr>
              <a:spLocks noChangeArrowheads="1"/>
            </p:cNvSpPr>
            <p:nvPr/>
          </p:nvSpPr>
          <p:spPr bwMode="gray">
            <a:xfrm>
              <a:off x="2200" y="1798"/>
              <a:ext cx="1350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63" name="Oval 22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64" name="Oval 23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65" name="Oval 24"/>
            <p:cNvSpPr>
              <a:spLocks noChangeArrowheads="1"/>
            </p:cNvSpPr>
            <p:nvPr/>
          </p:nvSpPr>
          <p:spPr bwMode="gray">
            <a:xfrm>
              <a:off x="2364" y="1723"/>
              <a:ext cx="1000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endParaRPr lang="ru-RU" dirty="0">
                <a:latin typeface="Times" charset="0"/>
              </a:endParaRPr>
            </a:p>
          </p:txBody>
        </p:sp>
      </p:grpSp>
      <p:grpSp>
        <p:nvGrpSpPr>
          <p:cNvPr id="22541" name="Group 19"/>
          <p:cNvGrpSpPr>
            <a:grpSpLocks/>
          </p:cNvGrpSpPr>
          <p:nvPr/>
        </p:nvGrpSpPr>
        <p:grpSpPr bwMode="auto">
          <a:xfrm>
            <a:off x="611188" y="5876925"/>
            <a:ext cx="1728787" cy="792163"/>
            <a:chOff x="2200" y="1570"/>
            <a:chExt cx="1496" cy="1496"/>
          </a:xfrm>
        </p:grpSpPr>
        <p:sp>
          <p:nvSpPr>
            <p:cNvPr id="67" name="Oval 2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68" name="Oval 21"/>
            <p:cNvSpPr>
              <a:spLocks noChangeArrowheads="1"/>
            </p:cNvSpPr>
            <p:nvPr/>
          </p:nvSpPr>
          <p:spPr bwMode="gray">
            <a:xfrm>
              <a:off x="2200" y="1798"/>
              <a:ext cx="1350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69" name="Oval 22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70" name="Oval 23"/>
            <p:cNvSpPr>
              <a:spLocks noChangeArrowheads="1"/>
            </p:cNvSpPr>
            <p:nvPr/>
          </p:nvSpPr>
          <p:spPr bwMode="gray">
            <a:xfrm>
              <a:off x="2298" y="1669"/>
              <a:ext cx="1301" cy="129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71" name="Oval 24"/>
            <p:cNvSpPr>
              <a:spLocks noChangeArrowheads="1"/>
            </p:cNvSpPr>
            <p:nvPr/>
          </p:nvSpPr>
          <p:spPr bwMode="gray">
            <a:xfrm>
              <a:off x="2363" y="1723"/>
              <a:ext cx="999" cy="103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endParaRPr lang="ru-RU" dirty="0">
                <a:latin typeface="Times" charset="0"/>
              </a:endParaRPr>
            </a:p>
          </p:txBody>
        </p:sp>
      </p:grpSp>
      <p:sp>
        <p:nvSpPr>
          <p:cNvPr id="79" name="Прямоугольник 78"/>
          <p:cNvSpPr/>
          <p:nvPr/>
        </p:nvSpPr>
        <p:spPr>
          <a:xfrm>
            <a:off x="250825" y="4797425"/>
            <a:ext cx="2160588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Методик</a:t>
            </a:r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«Фигуры»</a:t>
            </a:r>
          </a:p>
          <a:p>
            <a:pPr algn="ctr" eaLnBrk="0" hangingPunct="0">
              <a:defRPr/>
            </a:pP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В. </a:t>
            </a:r>
            <a:r>
              <a:rPr lang="ru-RU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Мытацину</a:t>
            </a:r>
            <a:endParaRPr lang="ru-RU" sz="1200" dirty="0">
              <a:solidFill>
                <a:schemeClr val="bg1"/>
              </a:solidFill>
              <a:latin typeface="Times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39750" y="3573463"/>
            <a:ext cx="2087563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</a:t>
            </a:r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«Узоры » и «Линии»</a:t>
            </a:r>
          </a:p>
          <a:p>
            <a:pPr algn="ctr" eaLnBrk="0" hangingPunct="0">
              <a:defRPr/>
            </a:pP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В. </a:t>
            </a:r>
            <a:r>
              <a:rPr lang="ru-RU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Мытацину</a:t>
            </a:r>
            <a:endParaRPr lang="ru-RU" sz="1200" dirty="0">
              <a:solidFill>
                <a:schemeClr val="bg1"/>
              </a:solidFill>
              <a:latin typeface="Times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9750" y="5949950"/>
            <a:ext cx="1800225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</a:t>
            </a:r>
            <a:r>
              <a:rPr lang="ru-RU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«Стежки»</a:t>
            </a:r>
          </a:p>
          <a:p>
            <a:pPr algn="ctr" eaLnBrk="0" hangingPunct="0">
              <a:defRPr/>
            </a:pP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В. </a:t>
            </a:r>
            <a:r>
              <a:rPr lang="ru-RU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Мытацину</a:t>
            </a:r>
            <a:endParaRPr lang="ru-RU" sz="1200" dirty="0">
              <a:solidFill>
                <a:schemeClr val="bg1"/>
              </a:solidFill>
              <a:latin typeface="Times" charset="0"/>
            </a:endParaRPr>
          </a:p>
        </p:txBody>
      </p:sp>
      <p:sp>
        <p:nvSpPr>
          <p:cNvPr id="82" name="Заголовок 8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ru-RU" sz="2000" b="1" cap="none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 ДИАГНОСТИЧЕСКИХ МЕТОДИК ДЛЯ ОПРЕДЕЛЕНИЯ УРОВНЯ РАЗВИТИЯ  МЕЛКОЙ МОТОРИКИ</a:t>
            </a:r>
            <a:r>
              <a:rPr lang="ru-RU" sz="2400" b="1" cap="none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-531813"/>
            <a:ext cx="8351838" cy="3240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211660"/>
                </a:solidFill>
              </a:rPr>
              <a:t/>
            </a:r>
            <a:br>
              <a:rPr lang="ru-RU" sz="2000" dirty="0" smtClean="0">
                <a:solidFill>
                  <a:srgbClr val="211660"/>
                </a:solidFill>
              </a:rPr>
            </a:br>
            <a:r>
              <a:rPr lang="ru-RU" sz="2000" dirty="0" smtClean="0">
                <a:solidFill>
                  <a:srgbClr val="211660"/>
                </a:solidFill>
              </a:rPr>
              <a:t/>
            </a:r>
            <a:br>
              <a:rPr lang="ru-RU" sz="2000" dirty="0" smtClean="0">
                <a:solidFill>
                  <a:srgbClr val="211660"/>
                </a:solidFill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2116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2060848"/>
            <a:ext cx="4406208" cy="4680520"/>
          </a:xfrm>
          <a:noFill/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для лепки: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Глина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Пластилин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Полимерная глина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Солёное тесто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Бумажное тесто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Опилочное тесто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Фольга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Воск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2600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gray">
          <a:xfrm>
            <a:off x="323528" y="260648"/>
            <a:ext cx="8280920" cy="1512168"/>
          </a:xfrm>
          <a:prstGeom prst="roundRect">
            <a:avLst>
              <a:gd name="adj" fmla="val 10889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lnSpc>
                <a:spcPts val="2640"/>
              </a:lnSpc>
              <a:defRPr/>
            </a:pPr>
            <a:r>
              <a:rPr lang="ru-RU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ЛЕПКА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СПОСОБСТВУЕТ РАЗВИТИЮ  МЕЛКОЙ МОТОРИКИ, СИЛЫ РУЧНЫХ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МЫШЦ, ТОЧНОСТИ  РУЧНЫХ ДВИЖЕНИЙ И ЗРИТЕЛЬНОЙ КООРДИНАЦИИ,  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ПОВЫШАЕТ СЕНСОРНУЮ ЧУВСТВИТЕЛЬНОСТЬ, СИНХРОНИЗИРУЕТ </a:t>
            </a:r>
          </a:p>
          <a:p>
            <a:pPr algn="ctr" eaLnBrk="0" hangingPunct="0">
              <a:lnSpc>
                <a:spcPts val="2640"/>
              </a:lnSpc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РАБОТУ ОБЕИХ РУК.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916832"/>
            <a:ext cx="1944216" cy="29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691680" y="3717032"/>
            <a:ext cx="1224136" cy="2006352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4221088"/>
            <a:ext cx="1584176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923</Words>
  <Application>Microsoft Office PowerPoint</Application>
  <PresentationFormat>Экран (4:3)</PresentationFormat>
  <Paragraphs>176</Paragraphs>
  <Slides>15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Times</vt:lpstr>
      <vt:lpstr>Arial</vt:lpstr>
      <vt:lpstr>Century Schoolbook</vt:lpstr>
      <vt:lpstr>Wingdings</vt:lpstr>
      <vt:lpstr>Wingdings 2</vt:lpstr>
      <vt:lpstr>Times New Roman</vt:lpstr>
      <vt:lpstr>Arial Narrow</vt:lpstr>
      <vt:lpstr>Эркер</vt:lpstr>
      <vt:lpstr>Диаграмма Microsoft Office Excel</vt:lpstr>
      <vt:lpstr>Слайд 1</vt:lpstr>
      <vt:lpstr>ЦЕЛЬ ПРОГРАММЫ  «УМЕЛЫЕ РУЧКИ»</vt:lpstr>
      <vt:lpstr>     ЗАДАЧИ ПРОГРАММЫ: </vt:lpstr>
      <vt:lpstr>На занятиях по программе «умелые ручки» использовали следующие методы работы:  </vt:lpstr>
      <vt:lpstr>   ПРОГРАММА «УМЕЛЫЕ РУЧКИ»  ВКЛЮЧАЕТ В СЕБЯ ТРИ РАЗДЕЛА:</vt:lpstr>
      <vt:lpstr>          </vt:lpstr>
      <vt:lpstr>ОЖИДАЕМЫЕ РЕЗУЛЬТАТЫ: </vt:lpstr>
      <vt:lpstr>КОМПЛЕКС ДИАГНОСТИЧЕСКИХ МЕТОДИК ДЛЯ ОПРЕДЕЛЕНИЯ УРОВНЯ РАЗВИТИЯ  МЕЛКОЙ МОТОРИКИ </vt:lpstr>
      <vt:lpstr>  .                                                                                                                                                        </vt:lpstr>
      <vt:lpstr> АППЛИКАЦИЯ  СПОСОБСТВУЕТ РАЗВИТИЮ  МЕЛКОЙ МОТОРИКИ, СИЛЫ  РУЧНЫХ МЫШЦ, СОГЛАСОВАННОСТИ ДВИЖЕНИЙ ПАЛЬЦЕВ РУК,  ТОЧНОСТИ РУЧНЫХ  ДВИЖЕНИЙ И ГЛАЗОМЕРНОЙ КООРДИНАЦИИ. </vt:lpstr>
      <vt:lpstr>   РИСОВАНИЕ СПОСОБСТВУЕТ РАЗВИТИЮ МЕЛКОЙ МОТОРИКИ, РАЗВИТИЮ СИЛЫ МЫШЕЧНЫХ УСИЛИЙ, СОВЕРШЕНСТВОВАНИЮ КООРДИНАЦИИ  ДВИЖЕНИЙ, ГИБКОСТИ ПАЛЬЦЕВ РУК, ПОЗВОЛЯЕТ ОВЛАДЕТЬ СЛОЖНЫМИ,  ДИФФЕРЕНЦИРОВАННЫМИ НАВЫКАМИ И УМЕНИЯМИ.   </vt:lpstr>
      <vt:lpstr>    На  занятиях  изобразительной  деятельностью дети  овладевают   навыками  и  умениями  работы  с  инструментами,   деятельность  с которыми   совершенствует   мелкую  моторику рук. </vt:lpstr>
      <vt:lpstr>Результаты уровня развития мелкой моторики детей  старшего дошкольного возраста с ЗПР до и после проведения коррекционно-развивающих занятий по программе «Умелые ручки» </vt:lpstr>
      <vt:lpstr>Слайд 14</vt:lpstr>
      <vt:lpstr>РАЗРАБОТАННЫЕ И АПРОБИРОВАННЫЕ КОРРЕКЦИОННО-РАЗВИВАЮЩИЕ  ЗАНЯТИЯ  ПО РАЗНЫМ ВИДАМ ИЗОБРАЗИТЕЛЬНОЙ ДЕЯТЕЛЬНОСТИ СПОСОБСТВОВАЛИ РАЗВИТИЮ:</vt:lpstr>
    </vt:vector>
  </TitlesOfParts>
  <Manager/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subject/>
  <dc:creator>Эдуард</dc:creator>
  <cp:keywords/>
  <dc:description/>
  <cp:lastModifiedBy>revaz</cp:lastModifiedBy>
  <cp:revision>510</cp:revision>
  <dcterms:created xsi:type="dcterms:W3CDTF">2007-03-14T10:31:54Z</dcterms:created>
  <dcterms:modified xsi:type="dcterms:W3CDTF">2012-06-11T08:00:15Z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TC101020411049</vt:lpwstr>
  </property>
</Properties>
</file>