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92" autoAdjust="0"/>
    <p:restoredTop sz="94660"/>
  </p:normalViewPr>
  <p:slideViewPr>
    <p:cSldViewPr>
      <p:cViewPr varScale="1">
        <p:scale>
          <a:sx n="95" d="100"/>
          <a:sy n="95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йгерим\для открытого урока\20080424-coat-of-arms-of-au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5992"/>
            <a:ext cx="3865612" cy="2982964"/>
          </a:xfrm>
          <a:prstGeom prst="rect">
            <a:avLst/>
          </a:prstGeom>
          <a:noFill/>
        </p:spPr>
      </p:pic>
      <p:pic>
        <p:nvPicPr>
          <p:cNvPr id="1026" name="Picture 2" descr="E:\Айгерим\для открытого урока\f_13930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3010397" cy="3000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215370" cy="135732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Century Gothic" pitchFamily="34" charset="0"/>
              </a:rPr>
              <a:t>Растения </a:t>
            </a:r>
            <a:br>
              <a:rPr lang="ru-RU" sz="3600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Century Gothic" pitchFamily="34" charset="0"/>
              </a:rPr>
              <a:t>на государственных символах</a:t>
            </a:r>
            <a:endParaRPr lang="ru-RU" sz="3600" b="1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99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Пальма - долговечность и победу.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E:\Айгерим\для открытого урока\682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956043" cy="3717032"/>
          </a:xfrm>
          <a:prstGeom prst="rect">
            <a:avLst/>
          </a:prstGeom>
          <a:noFill/>
        </p:spPr>
      </p:pic>
      <p:pic>
        <p:nvPicPr>
          <p:cNvPr id="8195" name="Picture 3" descr="E:\Айгерим\для открытого урока\1290441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05605"/>
            <a:ext cx="2664296" cy="3552395"/>
          </a:xfrm>
          <a:prstGeom prst="rect">
            <a:avLst/>
          </a:prstGeom>
          <a:noFill/>
        </p:spPr>
      </p:pic>
      <p:pic>
        <p:nvPicPr>
          <p:cNvPr id="8196" name="Picture 4" descr="E:\Айгерим\для открытого урока\i_1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140968"/>
            <a:ext cx="3396953" cy="36234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:\Айгерим\для открытого урока\goods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573016"/>
            <a:ext cx="2385545" cy="3140968"/>
          </a:xfrm>
          <a:prstGeom prst="rect">
            <a:avLst/>
          </a:prstGeom>
          <a:noFill/>
        </p:spPr>
      </p:pic>
      <p:pic>
        <p:nvPicPr>
          <p:cNvPr id="9219" name="Picture 3" descr="E:\Айгерим\для открытого урока\d3aa6b48d7151d27a71af895f53361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4860032" cy="3645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Ель - плодородие, обновление. 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E:\Айгерим\для открытого урока\el_co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936"/>
            <a:ext cx="2592288" cy="38534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Олива - мир и мудрость.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170" name="Picture 2" descr="E:\Айгерим\для открытого урока\129532835240392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5153468" cy="3456384"/>
          </a:xfrm>
          <a:prstGeom prst="rect">
            <a:avLst/>
          </a:prstGeom>
          <a:noFill/>
        </p:spPr>
      </p:pic>
      <p:pic>
        <p:nvPicPr>
          <p:cNvPr id="7171" name="Picture 3" descr="E:\Айгерим\для открытого урока\ol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3600450" cy="2886075"/>
          </a:xfrm>
          <a:prstGeom prst="rect">
            <a:avLst/>
          </a:prstGeom>
          <a:noFill/>
        </p:spPr>
      </p:pic>
      <p:pic>
        <p:nvPicPr>
          <p:cNvPr id="7172" name="Picture 4" descr="E:\Айгерим\для открытого урока\Олива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139" y="4121696"/>
            <a:ext cx="4478861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Листья коки (слева) заменят на гербе Боливии (справа) лавровые и оливковые ветви, поскольку именно в коке </a:t>
            </a:r>
            <a:r>
              <a:rPr lang="ru-RU" sz="2400" b="1" dirty="0" err="1" smtClean="0">
                <a:solidFill>
                  <a:schemeClr val="tx1"/>
                </a:solidFill>
              </a:rPr>
              <a:t>Эво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Моралес</a:t>
            </a:r>
            <a:r>
              <a:rPr lang="ru-RU" sz="2400" b="1" dirty="0" smtClean="0">
                <a:solidFill>
                  <a:schemeClr val="tx1"/>
                </a:solidFill>
              </a:rPr>
              <a:t> видит символ "несгибаемости" и "народной экономики" </a:t>
            </a:r>
            <a:r>
              <a:rPr lang="ru-RU" sz="2000" b="1" i="1" dirty="0" smtClean="0">
                <a:solidFill>
                  <a:schemeClr val="tx1"/>
                </a:solidFill>
              </a:rPr>
              <a:t>(на рис. - плантация коки в Боливии).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E:\Айгерим\для открытого урока\vlast_11_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555628" cy="452338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Официальное растение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Северной Кореи имеет сугубо национальные корни, государственный герб — интернациональные.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E:\Айгерим\для открытого урока\vlast_11_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3767484" cy="485556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Будучи основным продуктом внутреннего потребления в </a:t>
            </a:r>
            <a:r>
              <a:rPr lang="ru-RU" sz="2400" b="1" dirty="0" smtClean="0">
                <a:solidFill>
                  <a:schemeClr val="tx1"/>
                </a:solidFill>
              </a:rPr>
              <a:t>Бангладеш</a:t>
            </a:r>
            <a:r>
              <a:rPr lang="ru-RU" sz="2400" b="1" dirty="0" smtClean="0">
                <a:solidFill>
                  <a:schemeClr val="tx1"/>
                </a:solidFill>
              </a:rPr>
              <a:t>, рис является скрепляющим элементом композиции национального герба.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Айгерим\для открытого урока\vlast_11_04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7008724" cy="447156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Официальная символика Гонконга и Канады (снизу) — редкий случай,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когда национальному растению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</a:rPr>
              <a:t>баухиния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ru-RU" sz="2400" b="1" dirty="0" smtClean="0">
                <a:solidFill>
                  <a:schemeClr val="tx1"/>
                </a:solidFill>
              </a:rPr>
              <a:t> находится место и на флаге, и на гербе.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Айгерим\для открытого урока\vlast_11_047-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72816"/>
            <a:ext cx="3566889" cy="49365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3500438"/>
            <a:ext cx="3264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34668" cy="396044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    В </a:t>
            </a:r>
            <a:r>
              <a:rPr lang="ru-RU" sz="2400" b="1" dirty="0">
                <a:solidFill>
                  <a:schemeClr val="tx1"/>
                </a:solidFill>
              </a:rPr>
              <a:t>геральдике и </a:t>
            </a:r>
            <a:r>
              <a:rPr lang="ru-RU" sz="2400" b="1" dirty="0" smtClean="0">
                <a:solidFill>
                  <a:schemeClr val="tx1"/>
                </a:solidFill>
              </a:rPr>
              <a:t>вексиллологии </a:t>
            </a:r>
            <a:r>
              <a:rPr lang="ru-RU" sz="2400" b="1" dirty="0">
                <a:solidFill>
                  <a:schemeClr val="tx1"/>
                </a:solidFill>
              </a:rPr>
              <a:t>растения имеют символическое значение. При этом толкование  одного и того же растительного объекта может быть различным. Однако </a:t>
            </a:r>
            <a:r>
              <a:rPr lang="ru-RU" sz="2400" b="1" dirty="0" smtClean="0">
                <a:solidFill>
                  <a:schemeClr val="tx1"/>
                </a:solidFill>
              </a:rPr>
              <a:t>в истории </a:t>
            </a:r>
            <a:r>
              <a:rPr lang="ru-RU" sz="2400" b="1" dirty="0">
                <a:solidFill>
                  <a:schemeClr val="tx1"/>
                </a:solidFill>
              </a:rPr>
              <a:t>известны многочисленные "универсальные" геральдические растения.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2" y="4964462"/>
            <a:ext cx="2500250" cy="1668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94" y="4596890"/>
            <a:ext cx="2736304" cy="2049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1900" b="1" dirty="0" smtClean="0">
                <a:solidFill>
                  <a:schemeClr val="tx1"/>
                </a:solidFill>
              </a:rPr>
              <a:t>В указанном отношении бесспорным лидером является пальма, изображение которой фигурирует на государственных символах 22 стран (Багамские Острова, Венесуэла, Гаити, Гамбия, Доминиканская Республика, Западное Самоа, Катар, Кот-д'Ивуар, Куба, Либерия, Мавритания, Мальдивы, Парагвай, Перу, Сан-Томе и Принсипи, Саудовская Аравия, Сейшельские Острова, Суринам, Сьерра-Леоне, Тринидад и Тобаго, Фиджи, Эквадор).</a:t>
            </a:r>
            <a:endParaRPr lang="ru-RU" sz="19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Айгерим\для открытого урока\0252611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3652506" cy="2753990"/>
          </a:xfrm>
          <a:prstGeom prst="rect">
            <a:avLst/>
          </a:prstGeom>
          <a:noFill/>
        </p:spPr>
      </p:pic>
      <p:pic>
        <p:nvPicPr>
          <p:cNvPr id="2052" name="Picture 4" descr="E:\Айгерим\для открытого урока\26a0fdfb0342b3b7a8e5ca8ba7fdb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077072"/>
            <a:ext cx="3357586" cy="2518190"/>
          </a:xfrm>
          <a:prstGeom prst="rect">
            <a:avLst/>
          </a:prstGeom>
          <a:noFill/>
        </p:spPr>
      </p:pic>
      <p:pic>
        <p:nvPicPr>
          <p:cNvPr id="2051" name="Picture 3" descr="E:\Айгерим\для открытого урока\cuba_coat_of_a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86058"/>
            <a:ext cx="2880438" cy="33240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Айгерим\для открытого урок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357430"/>
            <a:ext cx="2808312" cy="2808312"/>
          </a:xfrm>
          <a:prstGeom prst="rect">
            <a:avLst/>
          </a:prstGeom>
          <a:noFill/>
        </p:spPr>
      </p:pic>
      <p:pic>
        <p:nvPicPr>
          <p:cNvPr id="3075" name="Picture 3" descr="E:\Айгерим\для открытого урока\cyprus_coat_of_a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469"/>
            <a:ext cx="3267447" cy="28575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</a:rPr>
              <a:t>Второе место занимает лавр, изображенный на государственных символах 18 стран (Алжир, Боливия, Бразилия, Венесуэла, Гватемала, Греция, Доминиканская Республика, Демократическая Республика Конго, Кипр, Колумбия, Куба, Мексика, Парагвай, Перу, Сан-Марино, Тонга, Франция, Эквадор).</a:t>
            </a:r>
            <a:endParaRPr lang="ru-RU" sz="21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Айгерим\для открытого урока\герб бразил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98168"/>
            <a:ext cx="3059832" cy="30598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Айгерим\для открытого урока\277951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97920"/>
            <a:ext cx="2868870" cy="3260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Значительно отстают от пальмы и лавра дуб, красующийся на государственных символах 8 стран (Гондурас, Италия, Куба, Литва, Мексика, Перу, Сан-Марино, Франция)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Айгерим\для открытого урока\Ac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3116"/>
            <a:ext cx="4144359" cy="288685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0686" y="3497188"/>
            <a:ext cx="3083314" cy="33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Хлопок – 7 стран (Азербайджан, Ангола, Пакистан, Танзания, Туркмения, Уганда, Узбекистан)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Айгерим\для открытого урока\A03-4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680181" cy="3510136"/>
          </a:xfrm>
          <a:prstGeom prst="rect">
            <a:avLst/>
          </a:prstGeom>
          <a:noFill/>
        </p:spPr>
      </p:pic>
      <p:pic>
        <p:nvPicPr>
          <p:cNvPr id="2051" name="Picture 3" descr="E:\Айгерим\для открытого урока\C3E5F0E120D3E7E1E5EAE8F1F2E0ED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948" y="3861048"/>
            <a:ext cx="2996952" cy="2996952"/>
          </a:xfrm>
          <a:prstGeom prst="rect">
            <a:avLst/>
          </a:prstGeom>
          <a:noFill/>
        </p:spPr>
      </p:pic>
      <p:pic>
        <p:nvPicPr>
          <p:cNvPr id="2052" name="Picture 4" descr="E:\Айгерим\для открытого урока\Pakis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7007" y="4077072"/>
            <a:ext cx="3146993" cy="269592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</a:rPr>
              <a:t>Кукуруза – 6 стран (Ангола, Гренада, Замбия, Кабо-Верде, Кения, Мозамбик).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pic>
        <p:nvPicPr>
          <p:cNvPr id="3074" name="Picture 2" descr="E:\Айгерим\для открытого урока\m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178152" cy="3883614"/>
          </a:xfrm>
          <a:prstGeom prst="rect">
            <a:avLst/>
          </a:prstGeom>
          <a:noFill/>
        </p:spPr>
      </p:pic>
      <p:pic>
        <p:nvPicPr>
          <p:cNvPr id="3075" name="Picture 3" descr="E:\Айгерим\для открытого урока\encyclopediyaRU-201635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3079782" cy="3384376"/>
          </a:xfrm>
          <a:prstGeom prst="rect">
            <a:avLst/>
          </a:prstGeom>
          <a:noFill/>
        </p:spPr>
      </p:pic>
      <p:pic>
        <p:nvPicPr>
          <p:cNvPr id="3076" name="Picture 4" descr="E:\Айгерим\для открытого урока\ang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25740"/>
            <a:ext cx="3103240" cy="337261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Значение растений в геральдике: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Айгерим\для открытого урока\article_l20070916004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810000" cy="2857500"/>
          </a:xfrm>
          <a:prstGeom prst="rect">
            <a:avLst/>
          </a:prstGeom>
          <a:noFill/>
        </p:spPr>
      </p:pic>
      <p:pic>
        <p:nvPicPr>
          <p:cNvPr id="4099" name="Picture 3" descr="E:\Айгерим\для открытого урока\ab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203932" cy="3152949"/>
          </a:xfrm>
          <a:prstGeom prst="rect">
            <a:avLst/>
          </a:prstGeom>
          <a:noFill/>
        </p:spPr>
      </p:pic>
      <p:pic>
        <p:nvPicPr>
          <p:cNvPr id="4100" name="Picture 4" descr="E:\Айгерим\для открытого урока\petuni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3733112" cy="249289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Дуб означает  крепость и могущество.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E:\Айгерим\для открытого урока\47002758_oldest_oa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397474" cy="3298106"/>
          </a:xfrm>
          <a:prstGeom prst="rect">
            <a:avLst/>
          </a:prstGeom>
          <a:noFill/>
        </p:spPr>
      </p:pic>
      <p:pic>
        <p:nvPicPr>
          <p:cNvPr id="5123" name="Picture 3" descr="E:\Айгерим\для открытого урока\1266937002_d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3456384" cy="2592288"/>
          </a:xfrm>
          <a:prstGeom prst="rect">
            <a:avLst/>
          </a:prstGeom>
          <a:noFill/>
        </p:spPr>
      </p:pic>
      <p:pic>
        <p:nvPicPr>
          <p:cNvPr id="5124" name="Picture 4" descr="E:\Айгерим\для открытого урока\i_1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399" y="2564904"/>
            <a:ext cx="4057601" cy="41252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Лавр - славу и почёт. 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E:\Айгерим\для открытого урока\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2939578" cy="3797541"/>
          </a:xfrm>
          <a:prstGeom prst="rect">
            <a:avLst/>
          </a:prstGeom>
          <a:noFill/>
        </p:spPr>
      </p:pic>
      <p:pic>
        <p:nvPicPr>
          <p:cNvPr id="6147" name="Picture 3" descr="E:\Айгерим\для открытого урока\i_1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3469780" cy="3400385"/>
          </a:xfrm>
          <a:prstGeom prst="rect">
            <a:avLst/>
          </a:prstGeom>
          <a:noFill/>
        </p:spPr>
      </p:pic>
      <p:pic>
        <p:nvPicPr>
          <p:cNvPr id="6148" name="Picture 4" descr="E:\Айгерим\для открытого урока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3333750" cy="29432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194</TotalTime>
  <Words>284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Растения  на государственных символах</vt:lpstr>
      <vt:lpstr>В указанном отношении бесспорным лидером является пальма, изображение которой фигурирует на государственных символах 22 стран (Багамские Острова, Венесуэла, Гаити, Гамбия, Доминиканская Республика, Западное Самоа, Катар, Кот-д'Ивуар, Куба, Либерия, Мавритания, Мальдивы, Парагвай, Перу, Сан-Томе и Принсипи, Саудовская Аравия, Сейшельские Острова, Суринам, Сьерра-Леоне, Тринидад и Тобаго, Фиджи, Эквадор).</vt:lpstr>
      <vt:lpstr>Второе место занимает лавр, изображенный на государственных символах 18 стран (Алжир, Боливия, Бразилия, Венесуэла, Гватемала, Греция, Доминиканская Республика, Демократическая Республика Конго, Кипр, Колумбия, Куба, Мексика, Парагвай, Перу, Сан-Марино, Тонга, Франция, Эквадор).</vt:lpstr>
      <vt:lpstr>Значительно отстают от пальмы и лавра дуб, красующийся на государственных символах 8 стран (Гондурас, Италия, Куба, Литва, Мексика, Перу, Сан-Марино, Франция)</vt:lpstr>
      <vt:lpstr>Хлопок – 7 стран (Азербайджан, Ангола, Пакистан, Танзания, Туркмения, Уганда, Узбекистан)</vt:lpstr>
      <vt:lpstr>Кукуруза – 6 стран (Ангола, Гренада, Замбия, Кабо-Верде, Кения, Мозамбик). </vt:lpstr>
      <vt:lpstr>Значение растений в геральдике:</vt:lpstr>
      <vt:lpstr>Дуб означает  крепость и могущество.</vt:lpstr>
      <vt:lpstr>Лавр - славу и почёт.  </vt:lpstr>
      <vt:lpstr>Пальма - долговечность и победу.</vt:lpstr>
      <vt:lpstr>Ель - плодородие, обновление. </vt:lpstr>
      <vt:lpstr>Олива - мир и мудрость. </vt:lpstr>
      <vt:lpstr>  Листья коки (слева) заменят на гербе Боливии (справа) лавровые и оливковые ветви, поскольку именно в коке Эво Моралес видит символ "несгибаемости" и "народной экономики" (на рис. - плантация коки в Боливии). </vt:lpstr>
      <vt:lpstr>Официальное растение Северной Кореи имеет сугубо национальные корни, государственный герб — интернациональные. </vt:lpstr>
      <vt:lpstr>  Будучи основным продуктом внутреннего потребления в Бангладеш, рис является скрепляющим элементом композиции национального герба.</vt:lpstr>
      <vt:lpstr>Официальная символика Гонконга и Канады (снизу) — редкий случай,  когда национальному растению (баухиния) находится место и на флаге, и на гербе.</vt:lpstr>
      <vt:lpstr>     В геральдике и вексиллологии растения имеют символическое значение. При этом толкование  одного и того же растительного объекта может быть различным. Однако в истории известны многочисленные "универсальные" геральдические растения.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Растения на государственных символах.</dc:title>
  <dc:creator>талгат</dc:creator>
  <cp:lastModifiedBy>Вероника 1</cp:lastModifiedBy>
  <cp:revision>30</cp:revision>
  <dcterms:created xsi:type="dcterms:W3CDTF">2012-01-14T10:10:22Z</dcterms:created>
  <dcterms:modified xsi:type="dcterms:W3CDTF">2012-01-18T15:54:16Z</dcterms:modified>
</cp:coreProperties>
</file>