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58" r:id="rId3"/>
    <p:sldId id="256" r:id="rId4"/>
    <p:sldId id="259" r:id="rId5"/>
    <p:sldId id="276" r:id="rId6"/>
    <p:sldId id="260" r:id="rId7"/>
    <p:sldId id="277" r:id="rId8"/>
    <p:sldId id="263" r:id="rId9"/>
    <p:sldId id="266" r:id="rId10"/>
    <p:sldId id="261" r:id="rId11"/>
    <p:sldId id="267" r:id="rId12"/>
    <p:sldId id="262" r:id="rId13"/>
    <p:sldId id="264" r:id="rId14"/>
    <p:sldId id="265" r:id="rId15"/>
    <p:sldId id="268" r:id="rId16"/>
    <p:sldId id="272" r:id="rId17"/>
    <p:sldId id="273" r:id="rId18"/>
    <p:sldId id="274" r:id="rId19"/>
    <p:sldId id="270" r:id="rId20"/>
    <p:sldId id="279" r:id="rId21"/>
    <p:sldId id="269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3AC7F9-3F97-4D8C-83D2-2101F940D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5712-A812-4446-99D7-98C9DCB4A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304ED-CDDE-403B-A3BC-879E4B7FB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A880-5CA9-4BF3-BD94-CE36D5992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EB1BD-D1A0-4381-9CAC-BEDC5BE07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91F2-DC36-4377-B20B-7213D7B15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C9DE-3BD2-49D2-B08E-2D5A5E148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8742B-A2BC-431E-9B87-14DFD92C31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0902-3F8A-4CAD-8D1C-C8DCB62361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13AB-C2D0-465B-A8C3-053167387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732E-F6AA-4C79-90EB-DC0B634C3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03BE6A0-EF4D-4962-A8A0-C51F7736EC8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924800" cy="4267200"/>
          </a:xfrm>
        </p:spPr>
        <p:txBody>
          <a:bodyPr/>
          <a:lstStyle/>
          <a:p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Урок  внеклассного</a:t>
            </a:r>
            <a:br>
              <a:rPr lang="ru-RU" sz="960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чтения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846638" algn="l"/>
              </a:tabLst>
            </a:pPr>
            <a:endParaRPr lang="ru-RU" sz="6000"/>
          </a:p>
          <a:p>
            <a:pPr>
              <a:tabLst>
                <a:tab pos="4846638" algn="l"/>
              </a:tabLst>
            </a:pPr>
            <a:r>
              <a:rPr lang="ru-RU" sz="6000"/>
              <a:t>лесовичок,  «лесной  колобок» </a:t>
            </a:r>
          </a:p>
          <a:p>
            <a:pPr>
              <a:tabLst>
                <a:tab pos="4846638" algn="l"/>
              </a:tabLst>
            </a:pPr>
            <a:r>
              <a:rPr lang="ru-RU" sz="6000">
                <a:solidFill>
                  <a:schemeClr val="tx2"/>
                </a:solidFill>
              </a:rPr>
              <a:t>«шапка-невидимка»</a:t>
            </a:r>
          </a:p>
          <a:p>
            <a:pPr>
              <a:tabLst>
                <a:tab pos="4846638" algn="l"/>
              </a:tabLst>
            </a:pPr>
            <a:r>
              <a:rPr lang="ru-RU" sz="6000"/>
              <a:t>«скатерть-самобранка» </a:t>
            </a:r>
          </a:p>
          <a:p>
            <a:pPr>
              <a:tabLst>
                <a:tab pos="4846638" algn="l"/>
              </a:tabLst>
            </a:pPr>
            <a:r>
              <a:rPr lang="ru-RU" sz="6000">
                <a:solidFill>
                  <a:schemeClr val="tx2"/>
                </a:solidFill>
              </a:rPr>
              <a:t>«оборотень» </a:t>
            </a:r>
          </a:p>
          <a:p>
            <a:pPr eaLnBrk="0" hangingPunct="0">
              <a:tabLst>
                <a:tab pos="4846638" algn="l"/>
              </a:tabLst>
            </a:pPr>
            <a:endParaRPr lang="ru-RU" sz="6000">
              <a:solidFill>
                <a:schemeClr val="tx2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571500"/>
            <a:ext cx="7761287" cy="1697038"/>
          </a:xfrm>
        </p:spPr>
        <p:txBody>
          <a:bodyPr/>
          <a:lstStyle/>
          <a:p>
            <a:r>
              <a:rPr lang="ru-RU" sz="5400">
                <a:latin typeface="Monotype Corsiva" pitchFamily="66" charset="0"/>
              </a:rPr>
              <a:t/>
            </a:r>
            <a:br>
              <a:rPr lang="ru-RU" sz="5400">
                <a:latin typeface="Monotype Corsiva" pitchFamily="66" charset="0"/>
              </a:rPr>
            </a:br>
            <a:r>
              <a:rPr lang="ru-RU" sz="5400">
                <a:latin typeface="Monotype Corsiva" pitchFamily="66" charset="0"/>
              </a:rPr>
              <a:t/>
            </a:r>
            <a:br>
              <a:rPr lang="ru-RU" sz="5400">
                <a:latin typeface="Monotype Corsiva" pitchFamily="66" charset="0"/>
              </a:rPr>
            </a:br>
            <a:r>
              <a:rPr lang="ru-RU" sz="5400">
                <a:latin typeface="Monotype Corsiva" pitchFamily="66" charset="0"/>
              </a:rPr>
              <a:t/>
            </a:r>
            <a:br>
              <a:rPr lang="ru-RU" sz="5400">
                <a:latin typeface="Monotype Corsiva" pitchFamily="66" charset="0"/>
              </a:rPr>
            </a:br>
            <a:endParaRPr lang="ru-RU" sz="720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Тайна  </a:t>
            </a:r>
          </a:p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«Узнай  героя»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планирование 19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52513"/>
            <a:ext cx="7848600" cy="49260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планирование 19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92150"/>
            <a:ext cx="6697662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планирование 19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7794625" cy="44370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3798887"/>
          </a:xfrm>
        </p:spPr>
        <p:txBody>
          <a:bodyPr/>
          <a:lstStyle/>
          <a:p>
            <a:r>
              <a:rPr lang="ru-RU" sz="7200">
                <a:latin typeface="Monotype Corsiva" pitchFamily="66" charset="0"/>
              </a:rPr>
              <a:t/>
            </a:r>
            <a:br>
              <a:rPr lang="ru-RU" sz="7200">
                <a:latin typeface="Monotype Corsiva" pitchFamily="66" charset="0"/>
              </a:rPr>
            </a:br>
            <a:r>
              <a:rPr lang="ru-RU" sz="7200">
                <a:solidFill>
                  <a:schemeClr val="tx1"/>
                </a:solidFill>
                <a:latin typeface="Monotype Corsiva" pitchFamily="66" charset="0"/>
              </a:rPr>
              <a:t>Минутка</a:t>
            </a:r>
            <a:br>
              <a:rPr lang="ru-RU" sz="720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7200">
                <a:solidFill>
                  <a:schemeClr val="tx1"/>
                </a:solidFill>
                <a:latin typeface="Monotype Corsiva" pitchFamily="66" charset="0"/>
              </a:rPr>
              <a:t>отдыха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738028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71700" lvl="4" indent="-342900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171700" lvl="4" indent="-342900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Тайна </a:t>
            </a:r>
          </a:p>
          <a:p>
            <a:pPr marL="2171700" lvl="4" indent="-342900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«Домашнее                              задание»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908050"/>
            <a:ext cx="8027988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Тайна   </a:t>
            </a:r>
          </a:p>
          <a:p>
            <a:pPr lvl="4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«Жизнь  и        творчество</a:t>
            </a:r>
          </a:p>
          <a:p>
            <a:pPr lvl="4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Н. И.  Сладкова»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Тайна  </a:t>
            </a:r>
          </a:p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«Правила   </a:t>
            </a:r>
          </a:p>
          <a:p>
            <a:pPr lvl="4" algn="l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Н. И.  Сладкова»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5" name="Picture 3" descr="C:\Users\Galina\Desktop\Сладков\flower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692150"/>
            <a:ext cx="18716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C:\Users\Galina\Desktop\Сладков\IMG_44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452938"/>
            <a:ext cx="20161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-95250" y="823913"/>
            <a:ext cx="9334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800"/>
              <a:t>«Хочешь  увидеть – стань  невидим. </a:t>
            </a:r>
          </a:p>
          <a:p>
            <a:r>
              <a:rPr lang="ru-RU" sz="4800"/>
              <a:t> Хочешь  услышать – стань  неслышим.</a:t>
            </a:r>
          </a:p>
          <a:p>
            <a:r>
              <a:rPr lang="ru-RU" sz="4800"/>
              <a:t>  Хочешь  узнать – затаись».</a:t>
            </a:r>
          </a:p>
          <a:p>
            <a:r>
              <a:rPr lang="ru-RU" sz="4800"/>
              <a:t>Каждый  человек  должен  научиться:  </a:t>
            </a:r>
          </a:p>
          <a:p>
            <a:r>
              <a:rPr lang="ru-RU" sz="4800"/>
              <a:t>уважать,  беречь  родную  природу, </a:t>
            </a:r>
          </a:p>
          <a:p>
            <a:r>
              <a:rPr lang="ru-RU" sz="4800"/>
              <a:t> знать  её,  ничего  не  делать  сгоряча,  </a:t>
            </a:r>
          </a:p>
          <a:p>
            <a:r>
              <a:rPr lang="ru-RU" sz="4800"/>
              <a:t>второпях,  «не долго  думая…»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4294187"/>
          </a:xfrm>
        </p:spPr>
        <p:txBody>
          <a:bodyPr/>
          <a:lstStyle/>
          <a:p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«Лес  не  школа,  </a:t>
            </a:r>
            <a:br>
              <a:rPr lang="ru-RU" sz="960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а  всему  учит»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Galina\Desktop\Сладков\радуг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5051425"/>
            <a:ext cx="19446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Galina\Desktop\Сладков\iло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4005263"/>
            <a:ext cx="1857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Galina\Desktop\Сладков\i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0767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Galina\Desktop\Сладков\iро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3429000"/>
            <a:ext cx="17859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Galina\Desktop\Сладков\iре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5214938"/>
            <a:ext cx="19970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-531813"/>
            <a:ext cx="8640763" cy="4465638"/>
          </a:xfrm>
        </p:spPr>
        <p:txBody>
          <a:bodyPr/>
          <a:lstStyle/>
          <a:p>
            <a:pPr algn="l">
              <a:tabLst>
                <a:tab pos="6819900" algn="l"/>
              </a:tabLst>
            </a:pPr>
            <a:r>
              <a:rPr lang="ru-RU" sz="3600" b="0">
                <a:solidFill>
                  <a:schemeClr val="tx1"/>
                </a:solidFill>
                <a:latin typeface="Monotype Corsiva" pitchFamily="66" charset="0"/>
              </a:rPr>
              <a:t>«Земля  многоцветна,  как  радуга.  Всё   пронизано  светом  и  цветом,  всюду  праздник  для  глаз.  Снова  и  снова  поражаешься  нерукотворными  творениями  мастеров  Природы:  ветра,  воды  и  солнца.  Красота   Земли -  наше  богатство .  И надо  его  беречь».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002587" cy="4519612"/>
          </a:xfrm>
        </p:spPr>
        <p:txBody>
          <a:bodyPr/>
          <a:lstStyle/>
          <a:p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Спасибо</a:t>
            </a:r>
            <a:br>
              <a:rPr lang="ru-RU" sz="960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9600">
                <a:solidFill>
                  <a:schemeClr val="tx1"/>
                </a:solidFill>
                <a:latin typeface="Monotype Corsiva" pitchFamily="66" charset="0"/>
              </a:rPr>
              <a:t>за  урок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250"/>
            <a:ext cx="4067175" cy="56546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600">
                <a:latin typeface="Monotype Corsiva" pitchFamily="66" charset="0"/>
              </a:rPr>
              <a:t>Сладков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latin typeface="Monotype Corsiva" pitchFamily="66" charset="0"/>
              </a:rPr>
              <a:t>Николай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latin typeface="Monotype Corsiva" pitchFamily="66" charset="0"/>
              </a:rPr>
              <a:t>Иванович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latin typeface="Monotype Corsiva" pitchFamily="66" charset="0"/>
              </a:rPr>
              <a:t>1920 - 1996</a:t>
            </a:r>
          </a:p>
        </p:txBody>
      </p:sp>
      <p:pic>
        <p:nvPicPr>
          <p:cNvPr id="5124" name="Picture 4" descr="планирование 19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250" y="374650"/>
            <a:ext cx="3927475" cy="6026150"/>
          </a:xfrm>
          <a:prstGeom prst="rect">
            <a:avLst/>
          </a:prstGeom>
          <a:noFill/>
        </p:spPr>
      </p:pic>
      <p:pic>
        <p:nvPicPr>
          <p:cNvPr id="5130" name="Рисунок 5" descr="Николай Слад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2578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Рисунок 2" descr="Николай Слад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92150"/>
            <a:ext cx="5186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341438"/>
            <a:ext cx="2952750" cy="42481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latin typeface="Monotype Corsiva" pitchFamily="66" charset="0"/>
              </a:rPr>
              <a:t>Писатель-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latin typeface="Monotype Corsiva" pitchFamily="66" charset="0"/>
              </a:rPr>
              <a:t>натуралист.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latin typeface="Monotype Corsiva" pitchFamily="66" charset="0"/>
              </a:rPr>
              <a:t>Автор  более  60  книг.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latin typeface="Monotype Corsiva" pitchFamily="66" charset="0"/>
              </a:rPr>
              <a:t>Лауреат  премии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latin typeface="Monotype Corsiva" pitchFamily="66" charset="0"/>
              </a:rPr>
              <a:t>им. Крупской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планирование 19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0"/>
            <a:ext cx="49895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775575" cy="6453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Здравствуй, лес, дремучий  лес,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Полный  сказок и  чудес!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Ты  о  чём  шумишь  листвою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Ночью  тёмной,  грозовою?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Что  ты  шепчешь  на  заре,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Весь  в  росе,  как  в  серебре?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Кто  в  глуши  твоей  таится?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Что за  зверь?  Какая  птица?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Всё  открой,  не  утаи,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Ты  же  видишь,  мы  свои!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планирование 1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0"/>
            <a:ext cx="66262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8313" y="1600200"/>
            <a:ext cx="9612313" cy="4530725"/>
          </a:xfrm>
        </p:spPr>
        <p:txBody>
          <a:bodyPr/>
          <a:lstStyle/>
          <a:p>
            <a:pPr lvl="4">
              <a:buFont typeface="Wingdings" pitchFamily="2" charset="2"/>
              <a:buNone/>
            </a:pPr>
            <a:r>
              <a:rPr lang="ru-RU" sz="7200">
                <a:latin typeface="Monotype Corsiva" pitchFamily="66" charset="0"/>
              </a:rPr>
              <a:t>         Тайна   </a:t>
            </a:r>
          </a:p>
          <a:p>
            <a:pPr lvl="4">
              <a:buFont typeface="Wingdings" pitchFamily="2" charset="2"/>
              <a:buNone/>
            </a:pPr>
            <a:r>
              <a:rPr lang="ru-RU" sz="7200">
                <a:latin typeface="Monotype Corsiva" pitchFamily="66" charset="0"/>
              </a:rPr>
              <a:t>    «Пословица»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6013" y="404813"/>
            <a:ext cx="9802813" cy="5726112"/>
          </a:xfrm>
        </p:spPr>
        <p:txBody>
          <a:bodyPr/>
          <a:lstStyle/>
          <a:p>
            <a:pPr lvl="4" algn="ctr">
              <a:buFont typeface="Wingdings" pitchFamily="2" charset="2"/>
              <a:buNone/>
            </a:pPr>
            <a:r>
              <a:rPr lang="ru-RU" sz="7200">
                <a:latin typeface="Monotype Corsiva" pitchFamily="66" charset="0"/>
              </a:rPr>
              <a:t>  </a:t>
            </a:r>
          </a:p>
          <a:p>
            <a:pPr lvl="4">
              <a:buFont typeface="Wingdings" pitchFamily="2" charset="2"/>
              <a:buNone/>
            </a:pPr>
            <a:r>
              <a:rPr lang="ru-RU" sz="7200">
                <a:latin typeface="Monotype Corsiva" pitchFamily="66" charset="0"/>
              </a:rPr>
              <a:t>         Тайна  </a:t>
            </a:r>
          </a:p>
          <a:p>
            <a:pPr lvl="4">
              <a:buFont typeface="Wingdings" pitchFamily="2" charset="2"/>
              <a:buNone/>
            </a:pPr>
            <a:r>
              <a:rPr lang="ru-RU" sz="7200">
                <a:latin typeface="Monotype Corsiva" pitchFamily="66" charset="0"/>
              </a:rPr>
              <a:t>«Сказочные  образы»</a:t>
            </a:r>
          </a:p>
          <a:p>
            <a:endParaRPr lang="ru-RU" sz="72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с  не  школа,  а  всему  учит">
  <a:themeElements>
    <a:clrScheme name="Лес  не  школа,  а  всему  учит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Лес  не  школа,  а  всему  учи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Лес  не  школа,  а  всему  учит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с  не  школа,  а  всему  учит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с  не  школа,  а  всему  учит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Лес  не  школа,  а  всему  учит</Template>
  <TotalTime>128</TotalTime>
  <Words>246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Wingdings</vt:lpstr>
      <vt:lpstr>Monotype Corsiva</vt:lpstr>
      <vt:lpstr>Лес  не  школа,  а  всему  учит</vt:lpstr>
      <vt:lpstr>Урок  внеклассного чтения</vt:lpstr>
      <vt:lpstr>«Лес  не  школа,   а  всему  учит»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</vt:lpstr>
      <vt:lpstr>Слайд 11</vt:lpstr>
      <vt:lpstr>Слайд 12</vt:lpstr>
      <vt:lpstr>Слайд 13</vt:lpstr>
      <vt:lpstr>Слайд 14</vt:lpstr>
      <vt:lpstr> Минутка отдыха</vt:lpstr>
      <vt:lpstr>Слайд 16</vt:lpstr>
      <vt:lpstr>Слайд 17</vt:lpstr>
      <vt:lpstr>Слайд 18</vt:lpstr>
      <vt:lpstr>Слайд 19</vt:lpstr>
      <vt:lpstr>«Земля  многоцветна,  как  радуга.  Всё   пронизано  светом  и  цветом,  всюду  праздник  для  глаз.  Снова  и  снова  поражаешься  нерукотворными  творениями  мастеров  Природы:  ветра,  воды  и  солнца.  Красота   Земли -  наше  богатство .  И надо  его  беречь».</vt:lpstr>
      <vt:lpstr>Спасибо за  урок</vt:lpstr>
    </vt:vector>
  </TitlesOfParts>
  <Company>w3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внеклассного чтения</dc:title>
  <dc:creator>j5</dc:creator>
  <cp:lastModifiedBy>revaz</cp:lastModifiedBy>
  <cp:revision>8</cp:revision>
  <cp:lastPrinted>1601-01-01T00:00:00Z</cp:lastPrinted>
  <dcterms:created xsi:type="dcterms:W3CDTF">2011-04-25T05:58:36Z</dcterms:created>
  <dcterms:modified xsi:type="dcterms:W3CDTF">2012-06-10T18:43:53Z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