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69" r:id="rId3"/>
    <p:sldId id="271" r:id="rId4"/>
    <p:sldId id="260" r:id="rId5"/>
    <p:sldId id="257" r:id="rId6"/>
    <p:sldId id="258" r:id="rId7"/>
    <p:sldId id="261" r:id="rId8"/>
    <p:sldId id="259" r:id="rId9"/>
    <p:sldId id="262" r:id="rId10"/>
    <p:sldId id="264" r:id="rId11"/>
    <p:sldId id="273" r:id="rId12"/>
    <p:sldId id="267" r:id="rId13"/>
    <p:sldId id="265" r:id="rId14"/>
    <p:sldId id="274" r:id="rId15"/>
    <p:sldId id="275" r:id="rId16"/>
    <p:sldId id="268" r:id="rId17"/>
    <p:sldId id="263" r:id="rId18"/>
    <p:sldId id="266" r:id="rId19"/>
    <p:sldId id="270" r:id="rId20"/>
    <p:sldId id="27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Word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2009</c:v>
                </c:pt>
              </c:strCache>
            </c:strRef>
          </c:tx>
          <c:dLbls>
            <c:dLbl>
              <c:idx val="1"/>
              <c:spPr/>
              <c:txPr>
                <a:bodyPr/>
                <a:lstStyle/>
                <a:p>
                  <a:pPr>
                    <a:defRPr b="1" i="1" baseline="0"/>
                  </a:pPr>
                  <a:endParaRPr lang="ru-RU"/>
                </a:p>
              </c:txPr>
            </c:dLbl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0.30000000000000032</c:v>
                </c:pt>
                <c:pt idx="1">
                  <c:v>19</c:v>
                </c:pt>
                <c:pt idx="2">
                  <c:v>7</c:v>
                </c:pt>
                <c:pt idx="3">
                  <c:v>12</c:v>
                </c:pt>
                <c:pt idx="4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2010</c:v>
                </c:pt>
              </c:strCache>
            </c:strRef>
          </c:tx>
          <c:dLbls>
            <c:txPr>
              <a:bodyPr/>
              <a:lstStyle/>
              <a:p>
                <a:pPr>
                  <a:defRPr b="1" i="1" baseline="0"/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</c:v>
                </c:pt>
                <c:pt idx="1">
                  <c:v>22</c:v>
                </c:pt>
                <c:pt idx="2">
                  <c:v>9</c:v>
                </c:pt>
                <c:pt idx="3">
                  <c:v>15</c:v>
                </c:pt>
                <c:pt idx="4">
                  <c:v>1</c:v>
                </c:pt>
              </c:numCache>
            </c:numRef>
          </c:val>
        </c:ser>
        <c:shape val="pyramid"/>
        <c:axId val="73610752"/>
        <c:axId val="73612288"/>
        <c:axId val="0"/>
      </c:bar3DChart>
      <c:catAx>
        <c:axId val="73610752"/>
        <c:scaling>
          <c:orientation val="minMax"/>
        </c:scaling>
        <c:axPos val="b"/>
        <c:numFmt formatCode="General" sourceLinked="1"/>
        <c:tickLblPos val="nextTo"/>
        <c:crossAx val="73612288"/>
        <c:crosses val="autoZero"/>
        <c:auto val="1"/>
        <c:lblAlgn val="ctr"/>
        <c:lblOffset val="100"/>
      </c:catAx>
      <c:valAx>
        <c:axId val="73612288"/>
        <c:scaling>
          <c:orientation val="minMax"/>
        </c:scaling>
        <c:axPos val="l"/>
        <c:majorGridlines/>
        <c:numFmt formatCode="General" sourceLinked="1"/>
        <c:tickLblPos val="nextTo"/>
        <c:crossAx val="7361075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0.20085832003508869"/>
          <c:y val="1.4197431494598281E-2"/>
          <c:w val="0.75309405074365765"/>
          <c:h val="0.91921180293090199"/>
        </c:manualLayout>
      </c:layout>
      <c:bar3DChart>
        <c:barDir val="col"/>
        <c:grouping val="standard"/>
        <c:ser>
          <c:idx val="0"/>
          <c:order val="0"/>
          <c:tx>
            <c:strRef>
              <c:f>'[Диаграмма в Microsoft Office Word]Sheet1'!$B$1</c:f>
              <c:strCache>
                <c:ptCount val="1"/>
                <c:pt idx="0">
                  <c:v>1</c:v>
                </c:pt>
              </c:strCache>
            </c:strRef>
          </c:tx>
          <c:cat>
            <c:strRef>
              <c:f>'[Диаграмма в Microsoft Office Word]Sheet1'!$A$2:$A$5</c:f>
              <c:strCache>
                <c:ptCount val="4"/>
                <c:pt idx="0">
                  <c:v>1 классы</c:v>
                </c:pt>
                <c:pt idx="1">
                  <c:v>2 классы</c:v>
                </c:pt>
                <c:pt idx="2">
                  <c:v>3 классы</c:v>
                </c:pt>
                <c:pt idx="3">
                  <c:v>4 классы</c:v>
                </c:pt>
              </c:strCache>
            </c:strRef>
          </c:cat>
          <c:val>
            <c:numRef>
              <c:f>'[Диаграмма в Microsoft Office Word]Sheet1'!$B$2:$B$5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</c:ser>
        <c:ser>
          <c:idx val="1"/>
          <c:order val="1"/>
          <c:tx>
            <c:strRef>
              <c:f>'[Диаграмма в Microsoft Office Word]Sheet1'!$C$1</c:f>
              <c:strCache>
                <c:ptCount val="1"/>
                <c:pt idx="0">
                  <c:v>2</c:v>
                </c:pt>
              </c:strCache>
            </c:strRef>
          </c:tx>
          <c:cat>
            <c:strRef>
              <c:f>'[Диаграмма в Microsoft Office Word]Sheet1'!$A$2:$A$5</c:f>
              <c:strCache>
                <c:ptCount val="4"/>
                <c:pt idx="0">
                  <c:v>1 классы</c:v>
                </c:pt>
                <c:pt idx="1">
                  <c:v>2 классы</c:v>
                </c:pt>
                <c:pt idx="2">
                  <c:v>3 классы</c:v>
                </c:pt>
                <c:pt idx="3">
                  <c:v>4 классы</c:v>
                </c:pt>
              </c:strCache>
            </c:strRef>
          </c:cat>
          <c:val>
            <c:numRef>
              <c:f>'[Диаграмма в Microsoft Office Word]Sheet1'!$C$2:$C$5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</c:ser>
        <c:ser>
          <c:idx val="2"/>
          <c:order val="2"/>
          <c:tx>
            <c:strRef>
              <c:f>'[Диаграмма в Microsoft Office Word]Sheet1'!$D$1</c:f>
              <c:strCache>
                <c:ptCount val="1"/>
                <c:pt idx="0">
                  <c:v>3</c:v>
                </c:pt>
              </c:strCache>
            </c:strRef>
          </c:tx>
          <c:cat>
            <c:strRef>
              <c:f>'[Диаграмма в Microsoft Office Word]Sheet1'!$A$2:$A$5</c:f>
              <c:strCache>
                <c:ptCount val="4"/>
                <c:pt idx="0">
                  <c:v>1 классы</c:v>
                </c:pt>
                <c:pt idx="1">
                  <c:v>2 классы</c:v>
                </c:pt>
                <c:pt idx="2">
                  <c:v>3 классы</c:v>
                </c:pt>
                <c:pt idx="3">
                  <c:v>4 классы</c:v>
                </c:pt>
              </c:strCache>
            </c:strRef>
          </c:cat>
          <c:val>
            <c:numRef>
              <c:f>'[Диаграмма в Microsoft Office Word]Sheet1'!$D$2:$D$5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</c:ser>
        <c:shape val="cylinder"/>
        <c:axId val="68597248"/>
        <c:axId val="68598784"/>
        <c:axId val="54541376"/>
      </c:bar3DChart>
      <c:catAx>
        <c:axId val="68597248"/>
        <c:scaling>
          <c:orientation val="minMax"/>
        </c:scaling>
        <c:axPos val="b"/>
        <c:tickLblPos val="nextTo"/>
        <c:txPr>
          <a:bodyPr/>
          <a:lstStyle/>
          <a:p>
            <a:pPr>
              <a:defRPr b="1" i="1" baseline="0">
                <a:latin typeface="Times New Roman" pitchFamily="18" charset="0"/>
              </a:defRPr>
            </a:pPr>
            <a:endParaRPr lang="ru-RU"/>
          </a:p>
        </c:txPr>
        <c:crossAx val="68598784"/>
        <c:crosses val="autoZero"/>
        <c:auto val="1"/>
        <c:lblAlgn val="ctr"/>
        <c:lblOffset val="100"/>
      </c:catAx>
      <c:valAx>
        <c:axId val="6859878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aseline="0">
                <a:latin typeface="Times New Roman" pitchFamily="18" charset="0"/>
              </a:defRPr>
            </a:pPr>
            <a:endParaRPr lang="ru-RU"/>
          </a:p>
        </c:txPr>
        <c:crossAx val="68597248"/>
        <c:crosses val="autoZero"/>
        <c:crossBetween val="between"/>
      </c:valAx>
      <c:serAx>
        <c:axId val="54541376"/>
        <c:scaling>
          <c:orientation val="minMax"/>
        </c:scaling>
        <c:axPos val="b"/>
        <c:tickLblPos val="nextTo"/>
        <c:crossAx val="68598784"/>
        <c:crosses val="autoZero"/>
      </c:serAx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 классы</c:v>
                </c:pt>
              </c:strCache>
            </c:strRef>
          </c:tx>
          <c:dLbls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90</c:v>
                </c:pt>
                <c:pt idx="1">
                  <c:v>80</c:v>
                </c:pt>
                <c:pt idx="2">
                  <c:v>95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классы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95</c:v>
                </c:pt>
                <c:pt idx="1">
                  <c:v>95</c:v>
                </c:pt>
                <c:pt idx="2">
                  <c:v>97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классы</c:v>
                </c:pt>
              </c:strCache>
            </c:strRef>
          </c:tx>
          <c:dLbls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95</c:v>
                </c:pt>
                <c:pt idx="1">
                  <c:v>95</c:v>
                </c:pt>
                <c:pt idx="2">
                  <c:v>100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 классы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</c:ser>
        <c:shape val="cylinder"/>
        <c:axId val="69168128"/>
        <c:axId val="69182208"/>
        <c:axId val="0"/>
      </c:bar3DChart>
      <c:catAx>
        <c:axId val="69168128"/>
        <c:scaling>
          <c:orientation val="minMax"/>
        </c:scaling>
        <c:axPos val="b"/>
        <c:numFmt formatCode="General" sourceLinked="1"/>
        <c:tickLblPos val="nextTo"/>
        <c:crossAx val="69182208"/>
        <c:crosses val="autoZero"/>
        <c:auto val="1"/>
        <c:lblAlgn val="ctr"/>
        <c:lblOffset val="100"/>
      </c:catAx>
      <c:valAx>
        <c:axId val="69182208"/>
        <c:scaling>
          <c:orientation val="minMax"/>
        </c:scaling>
        <c:axPos val="l"/>
        <c:majorGridlines/>
        <c:numFmt formatCode="General" sourceLinked="1"/>
        <c:tickLblPos val="nextTo"/>
        <c:crossAx val="69168128"/>
        <c:crosses val="autoZero"/>
        <c:crossBetween val="between"/>
      </c:valAx>
    </c:plotArea>
    <c:legend>
      <c:legendPos val="r"/>
      <c:layout/>
      <c:txPr>
        <a:bodyPr/>
        <a:lstStyle/>
        <a:p>
          <a:pPr algn="just">
            <a:defRPr/>
          </a:pPr>
          <a:endParaRPr lang="ru-RU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F961B-0631-41EB-9B72-AFD186451E75}" type="datetimeFigureOut">
              <a:rPr lang="ru-RU" smtClean="0"/>
              <a:pPr/>
              <a:t>10.06.2012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D66B32-5B36-4DCF-84C9-1CE99BE7E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66B32-5B36-4DCF-84C9-1CE99BE7E37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66B32-5B36-4DCF-84C9-1CE99BE7E37E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3FA80F-C737-4D62-8260-36E039AB85E7}" type="datetimeFigureOut">
              <a:rPr lang="ru-RU" smtClean="0"/>
              <a:pPr/>
              <a:t>10.06.2012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E08BE5-F19C-4B18-B0A5-E85ABD9F9C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3FA80F-C737-4D62-8260-36E039AB85E7}" type="datetimeFigureOut">
              <a:rPr lang="ru-RU" smtClean="0"/>
              <a:pPr/>
              <a:t>10.06.2012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E08BE5-F19C-4B18-B0A5-E85ABD9F9C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3FA80F-C737-4D62-8260-36E039AB85E7}" type="datetimeFigureOut">
              <a:rPr lang="ru-RU" smtClean="0"/>
              <a:pPr/>
              <a:t>10.06.2012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E08BE5-F19C-4B18-B0A5-E85ABD9F9C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3FA80F-C737-4D62-8260-36E039AB85E7}" type="datetimeFigureOut">
              <a:rPr lang="ru-RU" smtClean="0"/>
              <a:pPr/>
              <a:t>10.06.2012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E08BE5-F19C-4B18-B0A5-E85ABD9F9C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3FA80F-C737-4D62-8260-36E039AB85E7}" type="datetimeFigureOut">
              <a:rPr lang="ru-RU" smtClean="0"/>
              <a:pPr/>
              <a:t>10.06.2012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E08BE5-F19C-4B18-B0A5-E85ABD9F9C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3FA80F-C737-4D62-8260-36E039AB85E7}" type="datetimeFigureOut">
              <a:rPr lang="ru-RU" smtClean="0"/>
              <a:pPr/>
              <a:t>10.06.2012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E08BE5-F19C-4B18-B0A5-E85ABD9F9C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3FA80F-C737-4D62-8260-36E039AB85E7}" type="datetimeFigureOut">
              <a:rPr lang="ru-RU" smtClean="0"/>
              <a:pPr/>
              <a:t>10.06.2012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E08BE5-F19C-4B18-B0A5-E85ABD9F9C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3FA80F-C737-4D62-8260-36E039AB85E7}" type="datetimeFigureOut">
              <a:rPr lang="ru-RU" smtClean="0"/>
              <a:pPr/>
              <a:t>10.06.2012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E08BE5-F19C-4B18-B0A5-E85ABD9F9C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3FA80F-C737-4D62-8260-36E039AB85E7}" type="datetimeFigureOut">
              <a:rPr lang="ru-RU" smtClean="0"/>
              <a:pPr/>
              <a:t>10.06.2012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E08BE5-F19C-4B18-B0A5-E85ABD9F9C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3FA80F-C737-4D62-8260-36E039AB85E7}" type="datetimeFigureOut">
              <a:rPr lang="ru-RU" smtClean="0"/>
              <a:pPr/>
              <a:t>10.06.2012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E08BE5-F19C-4B18-B0A5-E85ABD9F9C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3FA80F-C737-4D62-8260-36E039AB85E7}" type="datetimeFigureOut">
              <a:rPr lang="ru-RU" smtClean="0"/>
              <a:pPr/>
              <a:t>10.06.2012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E08BE5-F19C-4B18-B0A5-E85ABD9F9C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13FA80F-C737-4D62-8260-36E039AB85E7}" type="datetimeFigureOut">
              <a:rPr lang="ru-RU" smtClean="0"/>
              <a:pPr/>
              <a:t>10.06.2012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AE08BE5-F19C-4B18-B0A5-E85ABD9F9C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500306"/>
            <a:ext cx="7772400" cy="335758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Решение проблемы сохранения здоровья младших школьников в рамках проведения логопедических занятий в МОУ «СОШ №30»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города Сыктывкара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5715016"/>
            <a:ext cx="6400800" cy="85247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Учитель-логопед  - 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Логинова Наталья Николаевна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43702" y="500042"/>
            <a:ext cx="1823604" cy="1773382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5" name="Рисунок 4" descr="Любч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500042"/>
            <a:ext cx="1865168" cy="1870364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Физминутки</a:t>
            </a: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b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обязательный этап занятия</a:t>
            </a:r>
            <a:endParaRPr lang="ru-RU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D:\фото\логопедические занятия\открытое занятие апрель 2011\P10504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642918"/>
            <a:ext cx="4286279" cy="321471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3076" name="Picture 4" descr="C:\Users\User\Desktop\ярмарка\фото для ярмарки\P108013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2285992"/>
            <a:ext cx="4191029" cy="314327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Оздоровительные минутки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050" name="Picture 2" descr="C:\Users\User\Desktop\ярмарка\фото для ярмарки\P10801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8068" y="646084"/>
            <a:ext cx="3615304" cy="2711478"/>
          </a:xfrm>
          <a:prstGeom prst="rect">
            <a:avLst/>
          </a:prstGeom>
          <a:noFill/>
          <a:ln>
            <a:solidFill>
              <a:schemeClr val="tx2">
                <a:lumMod val="90000"/>
                <a:lumOff val="10000"/>
              </a:schemeClr>
            </a:solidFill>
          </a:ln>
        </p:spPr>
      </p:pic>
      <p:pic>
        <p:nvPicPr>
          <p:cNvPr id="2051" name="Picture 3" descr="C:\Users\User\Desktop\ярмарка\фото для ярмарки\P108016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7" y="642918"/>
            <a:ext cx="3506725" cy="2630044"/>
          </a:xfrm>
          <a:prstGeom prst="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</p:pic>
      <p:pic>
        <p:nvPicPr>
          <p:cNvPr id="2052" name="Picture 4" descr="C:\Users\User\Desktop\ярмарка\фото для ярмарки\P108016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488" y="2786058"/>
            <a:ext cx="3571900" cy="2678925"/>
          </a:xfrm>
          <a:prstGeom prst="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71472" y="342900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Аурикулотерапия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643702" y="3357562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Зрительная гимнастика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Дыхательная гимнастика</a:t>
            </a:r>
            <a:endParaRPr lang="ru-RU" sz="4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Users\User\Desktop\ярмарка\фото для ярмарки\P10801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571480"/>
            <a:ext cx="4000528" cy="300039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5" name="Picture 3" descr="C:\Users\User\Desktop\ярмарка\фото для ярмарки\P108013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2" y="2357430"/>
            <a:ext cx="4000528" cy="300039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3978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над моторикой</a:t>
            </a:r>
            <a:endParaRPr lang="ru-RU" sz="3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User\Desktop\ярмарка\фото для ярмарки\P10303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7106" y="928670"/>
            <a:ext cx="3914616" cy="278608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4100" name="Picture 4" descr="C:\Users\User\Desktop\ярмарка\фото для ярмарки\P108012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6" y="1785926"/>
            <a:ext cx="4300551" cy="292895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4101" name="Picture 5" descr="C:\Users\User\Desktop\ярмарка\фото для ярмарки\P108011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10" y="3857628"/>
            <a:ext cx="3459100" cy="259432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285852" y="2928934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Пальчиковая гимнастика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0100" y="6143644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Выкладывание спичек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2066" y="4929198"/>
            <a:ext cx="3214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Кинезиологические упражнения – «Лезгинка»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Стимулирование похвалой</a:t>
            </a:r>
            <a:endParaRPr lang="ru-RU" dirty="0">
              <a:solidFill>
                <a:schemeClr val="tx2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User\Desktop\ярмарка\фото для ярмарки\P10801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500042"/>
            <a:ext cx="2909367" cy="228918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1027" name="Picture 3" descr="C:\Users\User\Desktop\ярмарка\фото для ярмарки\P108016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86446" y="500042"/>
            <a:ext cx="2768533" cy="234429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1028" name="Picture 4" descr="C:\Users\User\Desktop\ярмарка\фото для ярмарки\P108016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72" y="3071810"/>
            <a:ext cx="2839971" cy="178595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1029" name="Picture 5" descr="C:\Users\User\Desktop\ярмарка\фото для ярмарки\P108016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29256" y="2857496"/>
            <a:ext cx="3173348" cy="24871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1030" name="Picture 6" descr="C:\Users\User\Desktop\ярмарка\фото для ярмарки\P108017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714612" y="1785926"/>
            <a:ext cx="3316224" cy="235745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143512"/>
            <a:ext cx="8183880" cy="10515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Рабочие зоны</a:t>
            </a:r>
            <a:endParaRPr lang="ru-RU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2050" name="Picture 2" descr="C:\Users\User\Desktop\ярмарка\фото для ярмарки\P10801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6314" y="3357562"/>
            <a:ext cx="3048022" cy="228601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2051" name="Picture 3" descr="C:\Users\User\Desktop\ярмарка\фото для ярмарки\P108011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1785926"/>
            <a:ext cx="3602935" cy="25717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2052" name="Picture 4" descr="D:\фото\логопедические занятия\открытое занятие апрель 2011\P105047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500042"/>
            <a:ext cx="3518895" cy="263917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Зона отдыха</a:t>
            </a:r>
            <a:endParaRPr lang="ru-RU" sz="4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C:\Users\User\Desktop\ярмарка\фото для ярмарки\P10801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285860"/>
            <a:ext cx="4095778" cy="307183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7171" name="Picture 3" descr="C:\Users\User\Desktop\ярмарка\фото для ярмарки\P108014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3286124"/>
            <a:ext cx="4115754" cy="308681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1026" name="Picture 2" descr="C:\Users\User\Desktop\ярмарка\фото для ярмарки\P108015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14942" y="571480"/>
            <a:ext cx="3316224" cy="2487168"/>
          </a:xfrm>
          <a:prstGeom prst="rect">
            <a:avLst/>
          </a:prstGeom>
          <a:noFill/>
          <a:ln>
            <a:solidFill>
              <a:schemeClr val="tx2">
                <a:lumMod val="90000"/>
                <a:lumOff val="10000"/>
              </a:schemeClr>
            </a:solidFill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Кукольный театр</a:t>
            </a:r>
            <a:endParaRPr lang="ru-RU" sz="4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User\Desktop\ярмарка\фото для ярмарки\P10007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928670"/>
            <a:ext cx="4699418" cy="326866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2051" name="Picture 3" descr="C:\Users\User\Desktop\ярмарка\фото для ярмарки\P100074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57818" y="1428736"/>
            <a:ext cx="3248660" cy="400052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Интегрированные занятия </a:t>
            </a:r>
            <a:endParaRPr lang="ru-RU" sz="4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3" descr="D:\фото\логопедические занятия\открытое занятие апрель 2011\P105049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2" y="2143116"/>
            <a:ext cx="4191029" cy="314327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3074" name="Picture 2" descr="D:\фото\логопедические занятия\открытое занятие апрель 2011\P105048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642918"/>
            <a:ext cx="4100000" cy="3075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286388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Положительное отношение 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к своему здоровью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026" name="Picture 2" descr="D:\фото\школьные\туризм\Изображение 3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571480"/>
            <a:ext cx="3123049" cy="380502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1027" name="Picture 3" descr="D:\фото\школьные\лыжные соревнования март 06\IMG_419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29322" y="500042"/>
            <a:ext cx="2735096" cy="368242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1028" name="Picture 4" descr="D:\фото\школьные\Школьные\В тренажерной\11 н 01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6116" y="2928934"/>
            <a:ext cx="4500594" cy="214314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42852"/>
            <a:ext cx="4773045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000628" y="704752"/>
            <a:ext cx="4143372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Основные направления национальной стратегии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«Наша новая школа»: 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1.Обновление образовательных  </a:t>
            </a:r>
          </a:p>
          <a:p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стандартов, в которых будет обеспечиваться  баланс фундаментальности и компетентстного подхода. </a:t>
            </a:r>
          </a:p>
          <a:p>
            <a:endParaRPr lang="ru-RU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2.Поддержка талантливых детей.</a:t>
            </a:r>
          </a:p>
          <a:p>
            <a:endParaRPr lang="ru-RU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marL="342900" indent="-342900"/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3.Развитие учительского потенциала.</a:t>
            </a:r>
          </a:p>
          <a:p>
            <a:pPr marL="342900" indent="-342900"/>
            <a:endParaRPr lang="ru-RU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4.Современная  школьная инфраструктура.</a:t>
            </a:r>
          </a:p>
          <a:p>
            <a:endParaRPr lang="ru-RU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marL="342900" indent="-342900"/>
            <a:r>
              <a:rPr lang="ru-RU" b="1" dirty="0" smtClean="0">
                <a:solidFill>
                  <a:srgbClr val="C00000"/>
                </a:solidFill>
                <a:cs typeface="Times New Roman" pitchFamily="18" charset="0"/>
              </a:rPr>
              <a:t>5.Здоровье школьников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z="36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sz="36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Девять десятых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нашего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счастья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основано </a:t>
            </a:r>
          </a:p>
          <a:p>
            <a:pPr algn="ctr">
              <a:buNone/>
            </a:pP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здоровье.</a:t>
            </a:r>
          </a:p>
          <a:p>
            <a:pPr algn="r">
              <a:buNone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Артур Шопенгауэр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3071810"/>
            <a:ext cx="8572500" cy="1143008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2004-2008 </a:t>
            </a:r>
            <a:r>
              <a:rPr lang="ru-RU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уч.годы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–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«Школа – территориальный центр здоровьесбережения»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МОУ «СОШ №30» - победитель ПНП «Образование» 2007, 2008 г.г.</a:t>
            </a:r>
          </a:p>
          <a:p>
            <a:pPr algn="ctr">
              <a:defRPr/>
            </a:pPr>
            <a:endParaRPr lang="ru-RU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051" name="Picture 3" descr="F:\фотографии\Школа\Школа Старости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75" y="500063"/>
            <a:ext cx="5715000" cy="257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сканирование0007"/>
          <p:cNvPicPr>
            <a:picLocks noChangeAspect="1" noChangeArrowheads="1"/>
          </p:cNvPicPr>
          <p:nvPr/>
        </p:nvPicPr>
        <p:blipFill>
          <a:blip r:embed="rId3" cstate="email">
            <a:lum contrast="48000"/>
          </a:blip>
          <a:srcRect/>
          <a:stretch>
            <a:fillRect/>
          </a:stretch>
        </p:blipFill>
        <p:spPr bwMode="auto">
          <a:xfrm>
            <a:off x="5214942" y="1142984"/>
            <a:ext cx="1643074" cy="152084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6" name="Picture 1030" descr="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14546" y="1214422"/>
            <a:ext cx="1928826" cy="136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229600" cy="107157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Хронические заболевания логопатов по годам обучения (2009-2010 годы)</a:t>
            </a:r>
            <a:endParaRPr lang="ru-RU" sz="2800" dirty="0"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00430" y="1785926"/>
          <a:ext cx="5472122" cy="4340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7158" y="2857496"/>
            <a:ext cx="314327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Условные обозначения: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Психические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расстройства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Болезни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глаз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Болезни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органов дыхания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Нарушение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осанки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Сколиоз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</p:spPr>
        <p:txBody>
          <a:bodyPr>
            <a:normAutofit fontScale="92500"/>
          </a:bodyPr>
          <a:lstStyle/>
          <a:p>
            <a:pPr algn="just"/>
            <a:r>
              <a:rPr lang="ru-RU" b="1" u="sng" dirty="0">
                <a:solidFill>
                  <a:srgbClr val="000066"/>
                </a:solidFill>
              </a:rPr>
              <a:t>Цель:</a:t>
            </a:r>
            <a:r>
              <a:rPr lang="ru-RU" dirty="0">
                <a:solidFill>
                  <a:srgbClr val="000066"/>
                </a:solidFill>
              </a:rPr>
              <a:t> создать целостную систему работы, дополнить содержание и структуру коррекционно-логопедической  работы с обучающимися 1 ступени образования  на логопедических занятиях в ОУ с учетом использования здоровьесберегающих технологий в целях сохранения и укрепления физического, психического и нравственного здоровья </a:t>
            </a:r>
            <a:r>
              <a:rPr lang="ru-RU" dirty="0" err="1">
                <a:solidFill>
                  <a:srgbClr val="000066"/>
                </a:solidFill>
              </a:rPr>
              <a:t>обучающихся-логопатов</a:t>
            </a:r>
            <a:r>
              <a:rPr lang="ru-RU" dirty="0">
                <a:solidFill>
                  <a:srgbClr val="000066"/>
                </a:solidFill>
              </a:rPr>
              <a:t>.</a:t>
            </a:r>
          </a:p>
          <a:p>
            <a:pPr algn="just"/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29454" y="500042"/>
            <a:ext cx="1428760" cy="134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u="sng" dirty="0" smtClean="0">
                <a:solidFill>
                  <a:srgbClr val="002060"/>
                </a:solidFill>
              </a:rPr>
              <a:t>Задачи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: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  <a:p>
            <a:pPr lvl="0"/>
            <a:r>
              <a:rPr lang="ru-RU" dirty="0">
                <a:solidFill>
                  <a:srgbClr val="002060"/>
                </a:solidFill>
              </a:rPr>
              <a:t>Снижение негативных тенденций в состоянии здоровья </a:t>
            </a:r>
            <a:r>
              <a:rPr lang="ru-RU" dirty="0" err="1">
                <a:solidFill>
                  <a:srgbClr val="002060"/>
                </a:solidFill>
              </a:rPr>
              <a:t>обучающихся-логопатов</a:t>
            </a:r>
            <a:r>
              <a:rPr lang="ru-RU" dirty="0">
                <a:solidFill>
                  <a:srgbClr val="002060"/>
                </a:solidFill>
              </a:rPr>
              <a:t> младших классов за счет  устранения школьных факторов риска (</a:t>
            </a:r>
            <a:r>
              <a:rPr lang="ru-RU">
                <a:solidFill>
                  <a:srgbClr val="002060"/>
                </a:solidFill>
              </a:rPr>
              <a:t>организационно-педагогических </a:t>
            </a:r>
            <a:r>
              <a:rPr lang="ru-RU" smtClean="0">
                <a:solidFill>
                  <a:srgbClr val="002060"/>
                </a:solidFill>
              </a:rPr>
              <a:t>и психологических</a:t>
            </a:r>
            <a:r>
              <a:rPr lang="ru-RU" dirty="0">
                <a:solidFill>
                  <a:srgbClr val="002060"/>
                </a:solidFill>
              </a:rPr>
              <a:t>).</a:t>
            </a:r>
          </a:p>
          <a:p>
            <a:pPr>
              <a:buNone/>
            </a:pPr>
            <a:endParaRPr lang="ru-RU" dirty="0">
              <a:solidFill>
                <a:srgbClr val="002060"/>
              </a:solidFill>
            </a:endParaRPr>
          </a:p>
          <a:p>
            <a:pPr lvl="0"/>
            <a:r>
              <a:rPr lang="ru-RU" dirty="0">
                <a:solidFill>
                  <a:srgbClr val="002060"/>
                </a:solidFill>
              </a:rPr>
              <a:t>Создание здоровьесберегающих условий (</a:t>
            </a:r>
            <a:r>
              <a:rPr lang="ru-RU" dirty="0" err="1">
                <a:solidFill>
                  <a:srgbClr val="002060"/>
                </a:solidFill>
              </a:rPr>
              <a:t>здоровьесберегающего</a:t>
            </a:r>
            <a:r>
              <a:rPr lang="ru-RU" dirty="0">
                <a:solidFill>
                  <a:srgbClr val="002060"/>
                </a:solidFill>
              </a:rPr>
              <a:t> пространства) для участников </a:t>
            </a:r>
            <a:r>
              <a:rPr lang="ru-RU" dirty="0" smtClean="0">
                <a:solidFill>
                  <a:srgbClr val="002060"/>
                </a:solidFill>
              </a:rPr>
              <a:t>коррекционного  </a:t>
            </a:r>
            <a:r>
              <a:rPr lang="ru-RU" dirty="0">
                <a:solidFill>
                  <a:srgbClr val="002060"/>
                </a:solidFill>
              </a:rPr>
              <a:t>процесса. 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768" y="571480"/>
            <a:ext cx="1428760" cy="134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642918"/>
            <a:ext cx="7000924" cy="78581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 реализации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представляемого  опыта:</a:t>
            </a:r>
            <a:endParaRPr lang="ru-RU" sz="2800" dirty="0">
              <a:latin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5429288"/>
          </a:xfrm>
        </p:spPr>
        <p:txBody>
          <a:bodyPr>
            <a:normAutofit/>
          </a:bodyPr>
          <a:lstStyle/>
          <a:p>
            <a:pPr lvl="0" algn="just"/>
            <a:r>
              <a:rPr lang="ru-RU" sz="2000" dirty="0" smtClean="0">
                <a:solidFill>
                  <a:srgbClr val="002060"/>
                </a:solidFill>
              </a:rPr>
              <a:t>Организация </a:t>
            </a:r>
            <a:r>
              <a:rPr lang="ru-RU" sz="2000" dirty="0">
                <a:solidFill>
                  <a:srgbClr val="002060"/>
                </a:solidFill>
              </a:rPr>
              <a:t>комплексной работы по коррекции речи и сохранения и укрепления здоровья </a:t>
            </a:r>
            <a:r>
              <a:rPr lang="ru-RU" sz="2000" dirty="0" err="1">
                <a:solidFill>
                  <a:srgbClr val="002060"/>
                </a:solidFill>
              </a:rPr>
              <a:t>обучающихся-логопатов</a:t>
            </a:r>
            <a:r>
              <a:rPr lang="ru-RU" sz="2000" dirty="0">
                <a:solidFill>
                  <a:srgbClr val="002060"/>
                </a:solidFill>
              </a:rPr>
              <a:t> младших классов  в постоянно действующей модельной школе </a:t>
            </a:r>
            <a:r>
              <a:rPr lang="ru-RU" sz="2000" dirty="0" smtClean="0">
                <a:solidFill>
                  <a:srgbClr val="002060"/>
                </a:solidFill>
              </a:rPr>
              <a:t>здоровьесбережения</a:t>
            </a:r>
          </a:p>
          <a:p>
            <a:pPr lvl="0" algn="just"/>
            <a:endParaRPr lang="ru-RU" sz="2000" dirty="0" smtClean="0">
              <a:solidFill>
                <a:srgbClr val="002060"/>
              </a:solidFill>
            </a:endParaRP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Создание организационно-методических и материально-технических оснований для внедрения различных видов деятельности, направленных на укрепление здоровья логопатов младших классов образовательного учреждения в модельной школе здоровьесбережения</a:t>
            </a:r>
          </a:p>
          <a:p>
            <a:pPr lvl="0" algn="just">
              <a:buNone/>
            </a:pPr>
            <a:endParaRPr lang="ru-RU" sz="2000" dirty="0">
              <a:solidFill>
                <a:srgbClr val="002060"/>
              </a:solidFill>
            </a:endParaRPr>
          </a:p>
          <a:p>
            <a:pPr lvl="0" algn="just"/>
            <a:r>
              <a:rPr lang="ru-RU" sz="2000" dirty="0">
                <a:solidFill>
                  <a:srgbClr val="002060"/>
                </a:solidFill>
              </a:rPr>
              <a:t>Распространение опыта работы по сохранению и укреплению здоровья учеников-логопатов  среди учителей-логопедов и учителей начальных классов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</a:p>
          <a:p>
            <a:pPr lvl="0" algn="just">
              <a:buNone/>
            </a:pPr>
            <a:endParaRPr lang="ru-RU" sz="20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86644" y="571480"/>
            <a:ext cx="114300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Результаты исследования учащихся-логопатов школы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357430"/>
            <a:ext cx="2928958" cy="3768733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i="1" dirty="0"/>
              <a:t> 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Условные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обозначения:	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1 – я сознательно забочусь о своем здоровье;</a:t>
            </a:r>
          </a:p>
          <a:p>
            <a:pPr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– я спокойно и уверенно себя чувствую  при общении с учителем-логопедом;</a:t>
            </a:r>
          </a:p>
          <a:p>
            <a:pPr algn="just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3 – я уверенно и комфортно чувствую себя среди ребят группы.</a:t>
            </a:r>
          </a:p>
          <a:p>
            <a:pPr algn="just">
              <a:buNone/>
            </a:pPr>
            <a:r>
              <a:rPr lang="ru-RU" sz="2200" b="1" dirty="0"/>
              <a:t> </a:t>
            </a:r>
            <a:endParaRPr lang="ru-RU" sz="2200" dirty="0"/>
          </a:p>
          <a:p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5643570" y="3571852"/>
          <a:ext cx="2857520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3428992" y="1571612"/>
          <a:ext cx="3786214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286512" y="1428736"/>
            <a:ext cx="1714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Ноябрь 2010г.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572264" y="3357562"/>
            <a:ext cx="1357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Май 2011г.</a:t>
            </a:r>
            <a:endParaRPr lang="ru-RU" sz="1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Следим всегда за осанкой</a:t>
            </a:r>
            <a:endParaRPr lang="ru-RU" sz="4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User\Desktop\ярмарка\фото для ярмарки\P10800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000108"/>
            <a:ext cx="4135481" cy="307183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1027" name="Picture 3" descr="C:\Users\User\Desktop\ярмарка\фото для ярмарки\P108012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1643050"/>
            <a:ext cx="3603264" cy="335758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721</TotalTime>
  <Words>320</Words>
  <Application>Microsoft Office PowerPoint</Application>
  <PresentationFormat>Экран (4:3)</PresentationFormat>
  <Paragraphs>71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Аспект</vt:lpstr>
      <vt:lpstr>Решение проблемы сохранения здоровья младших школьников в рамках проведения логопедических занятий в МОУ «СОШ №30»  города Сыктывкара </vt:lpstr>
      <vt:lpstr>Слайд 2</vt:lpstr>
      <vt:lpstr>Слайд 3</vt:lpstr>
      <vt:lpstr>Хронические заболевания логопатов по годам обучения (2009-2010 годы)</vt:lpstr>
      <vt:lpstr>Слайд 5</vt:lpstr>
      <vt:lpstr>Слайд 6</vt:lpstr>
      <vt:lpstr>     Результаты  реализации представляемого  опыта:</vt:lpstr>
      <vt:lpstr>Результаты исследования учащихся-логопатов школы</vt:lpstr>
      <vt:lpstr>Следим всегда за осанкой</vt:lpstr>
      <vt:lpstr>Физминутки –  обязательный этап занятия</vt:lpstr>
      <vt:lpstr>Оздоровительные минутки</vt:lpstr>
      <vt:lpstr>Дыхательная гимнастика</vt:lpstr>
      <vt:lpstr>Работа над моторикой</vt:lpstr>
      <vt:lpstr>Стимулирование похвалой</vt:lpstr>
      <vt:lpstr>Рабочие зоны</vt:lpstr>
      <vt:lpstr>Зона отдыха</vt:lpstr>
      <vt:lpstr>Кукольный театр</vt:lpstr>
      <vt:lpstr>Интегрированные занятия </vt:lpstr>
      <vt:lpstr>Положительное отношение  к своему здоровью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Решение проблемы сохранения здоровья младших школьников в рамках проведения логопедических занятий в МОУ «СОШ №30» города Сыктывкара </dc:title>
  <dc:creator>Логинова</dc:creator>
  <cp:lastModifiedBy>revaz</cp:lastModifiedBy>
  <cp:revision>38</cp:revision>
  <dcterms:created xsi:type="dcterms:W3CDTF">2011-11-13T10:58:25Z</dcterms:created>
  <dcterms:modified xsi:type="dcterms:W3CDTF">2012-06-10T14:52:20Z</dcterms:modified>
</cp:coreProperties>
</file>